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14"/>
  </p:notesMasterIdLst>
  <p:sldIdLst>
    <p:sldId id="261" r:id="rId6"/>
    <p:sldId id="312" r:id="rId7"/>
    <p:sldId id="323" r:id="rId8"/>
    <p:sldId id="325" r:id="rId9"/>
    <p:sldId id="326" r:id="rId10"/>
    <p:sldId id="327" r:id="rId11"/>
    <p:sldId id="328" r:id="rId12"/>
    <p:sldId id="29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F"/>
    <a:srgbClr val="F3C700"/>
    <a:srgbClr val="61911B"/>
    <a:srgbClr val="78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 showGuides="1">
      <p:cViewPr>
        <p:scale>
          <a:sx n="42" d="100"/>
          <a:sy n="42" d="100"/>
        </p:scale>
        <p:origin x="1794" y="744"/>
      </p:cViewPr>
      <p:guideLst>
        <p:guide orient="horz" pos="1661"/>
        <p:guide pos="2298"/>
        <p:guide pos="33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086D-EF6F-4F7F-BFE3-24AE8E31902C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4A59-7C6D-42BD-B8A7-42A9CAABC1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0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9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61468" y="4651375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7479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4557009" y="2826497"/>
            <a:ext cx="7270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Resultados de la encuesta sobre acciones </a:t>
            </a:r>
            <a:r>
              <a:rPr lang="es-419" sz="40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enfrentar los desafíos del Covid-19 </a:t>
            </a:r>
            <a:endParaRPr lang="es-419" sz="4000" b="1" dirty="0" smtClean="0">
              <a:solidFill>
                <a:srgbClr val="006AA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pt-BR" sz="16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endParaRPr lang="pt-BR" sz="16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endParaRPr lang="pt-BR" sz="16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endParaRPr lang="pt-BR" sz="16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endParaRPr lang="pt-BR" sz="16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endParaRPr lang="pt-BR" sz="16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endParaRPr lang="pt-BR" sz="16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6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V </a:t>
            </a:r>
            <a:r>
              <a:rPr lang="pt-BR" sz="1600" dirty="0">
                <a:solidFill>
                  <a:srgbClr val="006AAF"/>
                </a:solidFill>
                <a:latin typeface="Arial Narrow" panose="020B0606020202030204" pitchFamily="34" charset="0"/>
              </a:rPr>
              <a:t>JUNTA ANUAL ORDINARIA </a:t>
            </a:r>
            <a:r>
              <a:rPr lang="pt-BR" sz="16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 DE </a:t>
            </a:r>
            <a:r>
              <a:rPr lang="pt-BR" sz="1600" dirty="0">
                <a:solidFill>
                  <a:srgbClr val="006AAF"/>
                </a:solidFill>
                <a:latin typeface="Arial Narrow" panose="020B0606020202030204" pitchFamily="34" charset="0"/>
              </a:rPr>
              <a:t>LA ASAMBLEA GENERAL </a:t>
            </a:r>
            <a:r>
              <a:rPr lang="pt-BR" sz="16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DE ARIAE</a:t>
            </a:r>
          </a:p>
          <a:p>
            <a:pPr algn="ctr"/>
            <a:endParaRPr lang="pt-BR" sz="1600" dirty="0" err="1" smtClean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1A85ED-175D-4318-B791-3EFA41556F2B}"/>
              </a:ext>
            </a:extLst>
          </p:cNvPr>
          <p:cNvSpPr txBox="1"/>
          <p:nvPr/>
        </p:nvSpPr>
        <p:spPr>
          <a:xfrm>
            <a:off x="463495" y="6493326"/>
            <a:ext cx="27018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Fecha 22 </a:t>
            </a:r>
            <a:r>
              <a:rPr lang="es-ES" sz="1700" b="1" dirty="0">
                <a:solidFill>
                  <a:schemeClr val="bg1"/>
                </a:solidFill>
                <a:latin typeface="Myriad Pro" panose="020B0503030403020204" pitchFamily="34" charset="0"/>
              </a:rPr>
              <a:t>de </a:t>
            </a:r>
            <a:r>
              <a:rPr lang="es-ES" sz="17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abril  </a:t>
            </a:r>
            <a:r>
              <a:rPr lang="es-ES" sz="1700" b="1" dirty="0">
                <a:solidFill>
                  <a:schemeClr val="bg1"/>
                </a:solidFill>
                <a:latin typeface="Myriad Pro" panose="020B0503030403020204" pitchFamily="34" charset="0"/>
              </a:rPr>
              <a:t>de </a:t>
            </a:r>
            <a:r>
              <a:rPr lang="es-ES" sz="17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2020</a:t>
            </a:r>
            <a:endParaRPr lang="es-ES" sz="17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C0921B-0E6D-42BC-B85B-415B8D0C6E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4" y="117714"/>
            <a:ext cx="4475414" cy="15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54971522-621C-4DC6-877E-95C1F19D2B8C}"/>
              </a:ext>
            </a:extLst>
          </p:cNvPr>
          <p:cNvSpPr/>
          <p:nvPr/>
        </p:nvSpPr>
        <p:spPr>
          <a:xfrm>
            <a:off x="395286" y="1776055"/>
            <a:ext cx="105359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6113" y="122278"/>
            <a:ext cx="115349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 </a:t>
            </a:r>
            <a:r>
              <a:rPr lang="es-419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enfrentar los desafíos del </a:t>
            </a: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Covid-19 </a:t>
            </a:r>
          </a:p>
          <a:p>
            <a:pPr>
              <a:spcBef>
                <a:spcPts val="600"/>
              </a:spcBef>
              <a:defRPr/>
            </a:pPr>
            <a:r>
              <a:rPr lang="es-419" sz="2000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Acciones en el regulador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1" y="1260877"/>
            <a:ext cx="11794446" cy="47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54971522-621C-4DC6-877E-95C1F19D2B8C}"/>
              </a:ext>
            </a:extLst>
          </p:cNvPr>
          <p:cNvSpPr/>
          <p:nvPr/>
        </p:nvSpPr>
        <p:spPr>
          <a:xfrm>
            <a:off x="395286" y="1776055"/>
            <a:ext cx="105359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6113" y="122278"/>
            <a:ext cx="115349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 </a:t>
            </a:r>
            <a:r>
              <a:rPr lang="es-419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enfrentar los desafíos del </a:t>
            </a: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Covid-19 </a:t>
            </a:r>
          </a:p>
          <a:p>
            <a:pPr>
              <a:spcBef>
                <a:spcPts val="600"/>
              </a:spcBef>
              <a:defRPr/>
            </a:pPr>
            <a:r>
              <a:rPr lang="es-419" sz="2000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Acciones en el regulador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5" y="1238866"/>
            <a:ext cx="11783067" cy="52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54971522-621C-4DC6-877E-95C1F19D2B8C}"/>
              </a:ext>
            </a:extLst>
          </p:cNvPr>
          <p:cNvSpPr/>
          <p:nvPr/>
        </p:nvSpPr>
        <p:spPr>
          <a:xfrm>
            <a:off x="395286" y="1776055"/>
            <a:ext cx="105359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6113" y="122278"/>
            <a:ext cx="115349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 </a:t>
            </a:r>
            <a:r>
              <a:rPr lang="es-419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enfrentar los desafíos del </a:t>
            </a: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Covid-19 </a:t>
            </a:r>
          </a:p>
          <a:p>
            <a:pPr>
              <a:spcBef>
                <a:spcPts val="600"/>
              </a:spcBef>
              <a:defRPr/>
            </a:pPr>
            <a:r>
              <a:rPr lang="es-419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 Efectos en el sector energético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0" y="1369539"/>
            <a:ext cx="11712765" cy="44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54971522-621C-4DC6-877E-95C1F19D2B8C}"/>
              </a:ext>
            </a:extLst>
          </p:cNvPr>
          <p:cNvSpPr/>
          <p:nvPr/>
        </p:nvSpPr>
        <p:spPr>
          <a:xfrm>
            <a:off x="395286" y="1776055"/>
            <a:ext cx="105359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6113" y="122278"/>
            <a:ext cx="115349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 </a:t>
            </a:r>
            <a:r>
              <a:rPr lang="es-419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enfrentar los desafíos del </a:t>
            </a: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Covid-19 </a:t>
            </a:r>
          </a:p>
          <a:p>
            <a:pPr>
              <a:spcBef>
                <a:spcPts val="600"/>
              </a:spcBef>
              <a:defRPr/>
            </a:pPr>
            <a:r>
              <a:rPr lang="es-419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 Efectos en el sector energético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391365"/>
            <a:ext cx="11741035" cy="48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54971522-621C-4DC6-877E-95C1F19D2B8C}"/>
              </a:ext>
            </a:extLst>
          </p:cNvPr>
          <p:cNvSpPr/>
          <p:nvPr/>
        </p:nvSpPr>
        <p:spPr>
          <a:xfrm>
            <a:off x="395286" y="1776055"/>
            <a:ext cx="105359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6113" y="122278"/>
            <a:ext cx="115349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 </a:t>
            </a:r>
            <a:r>
              <a:rPr lang="es-419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enfrentar los desafíos del </a:t>
            </a: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Covid-19 </a:t>
            </a:r>
          </a:p>
          <a:p>
            <a:pPr>
              <a:spcBef>
                <a:spcPts val="600"/>
              </a:spcBef>
              <a:defRPr/>
            </a:pPr>
            <a:r>
              <a:rPr lang="es-419" sz="2000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es-419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Medidas regulatorias tomadas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5" y="1396277"/>
            <a:ext cx="11646452" cy="43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>
            <a:extLst>
              <a:ext uri="{FF2B5EF4-FFF2-40B4-BE49-F238E27FC236}">
                <a16:creationId xmlns:a16="http://schemas.microsoft.com/office/drawing/2014/main" id="{54971522-621C-4DC6-877E-95C1F19D2B8C}"/>
              </a:ext>
            </a:extLst>
          </p:cNvPr>
          <p:cNvSpPr/>
          <p:nvPr/>
        </p:nvSpPr>
        <p:spPr>
          <a:xfrm>
            <a:off x="395286" y="1776055"/>
            <a:ext cx="105359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6113" y="122278"/>
            <a:ext cx="115349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 </a:t>
            </a:r>
            <a:r>
              <a:rPr lang="es-419" sz="2400" b="1" dirty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enfrentar los desafíos del </a:t>
            </a:r>
            <a:r>
              <a:rPr lang="es-419" sz="2400" b="1" dirty="0" smtClean="0">
                <a:solidFill>
                  <a:srgbClr val="006AA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Covid-19 </a:t>
            </a:r>
          </a:p>
          <a:p>
            <a:pPr>
              <a:spcBef>
                <a:spcPts val="600"/>
              </a:spcBef>
              <a:defRPr/>
            </a:pPr>
            <a:r>
              <a:rPr lang="es-419" sz="2000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es-419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Medidas regulatorias tomadas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3" y="1332461"/>
            <a:ext cx="11882522" cy="49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5C949-08A1-44B4-9A02-54C7E9D304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106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Myriad Pro</vt:lpstr>
      <vt:lpstr>Times New Roman</vt:lpstr>
      <vt:lpstr>Tema do Office</vt:lpstr>
      <vt:lpstr>Personalizar design</vt:lpstr>
      <vt:lpstr>1_Personalizar design</vt:lpstr>
      <vt:lpstr>2_Personalizar design</vt:lpstr>
      <vt:lpstr>3_Personalizar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Sánchez de Tembleque, Luis Jesús</cp:lastModifiedBy>
  <cp:revision>171</cp:revision>
  <dcterms:created xsi:type="dcterms:W3CDTF">2019-04-16T13:01:57Z</dcterms:created>
  <dcterms:modified xsi:type="dcterms:W3CDTF">2020-05-04T17:59:20Z</dcterms:modified>
</cp:coreProperties>
</file>