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slideLayouts/slideLayout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  <p:sldMasterId id="2147483653" r:id="rId3"/>
    <p:sldMasterId id="2147483655" r:id="rId4"/>
    <p:sldMasterId id="2147483657" r:id="rId5"/>
  </p:sldMasterIdLst>
  <p:notesMasterIdLst>
    <p:notesMasterId r:id="rId71"/>
  </p:notesMasterIdLst>
  <p:sldIdLst>
    <p:sldId id="261" r:id="rId6"/>
    <p:sldId id="370" r:id="rId7"/>
    <p:sldId id="277" r:id="rId8"/>
    <p:sldId id="371" r:id="rId9"/>
    <p:sldId id="362" r:id="rId10"/>
    <p:sldId id="363" r:id="rId11"/>
    <p:sldId id="368" r:id="rId12"/>
    <p:sldId id="394" r:id="rId13"/>
    <p:sldId id="367" r:id="rId14"/>
    <p:sldId id="398" r:id="rId15"/>
    <p:sldId id="406" r:id="rId16"/>
    <p:sldId id="407" r:id="rId17"/>
    <p:sldId id="401" r:id="rId18"/>
    <p:sldId id="397" r:id="rId19"/>
    <p:sldId id="372" r:id="rId20"/>
    <p:sldId id="364" r:id="rId21"/>
    <p:sldId id="373" r:id="rId22"/>
    <p:sldId id="369" r:id="rId23"/>
    <p:sldId id="375" r:id="rId24"/>
    <p:sldId id="361" r:id="rId25"/>
    <p:sldId id="396" r:id="rId26"/>
    <p:sldId id="318" r:id="rId27"/>
    <p:sldId id="319" r:id="rId28"/>
    <p:sldId id="341" r:id="rId29"/>
    <p:sldId id="345" r:id="rId30"/>
    <p:sldId id="340" r:id="rId31"/>
    <p:sldId id="339" r:id="rId32"/>
    <p:sldId id="342" r:id="rId33"/>
    <p:sldId id="338" r:id="rId34"/>
    <p:sldId id="343" r:id="rId35"/>
    <p:sldId id="347" r:id="rId36"/>
    <p:sldId id="344" r:id="rId37"/>
    <p:sldId id="346" r:id="rId38"/>
    <p:sldId id="352" r:id="rId39"/>
    <p:sldId id="337" r:id="rId40"/>
    <p:sldId id="351" r:id="rId41"/>
    <p:sldId id="353" r:id="rId42"/>
    <p:sldId id="350" r:id="rId43"/>
    <p:sldId id="355" r:id="rId44"/>
    <p:sldId id="356" r:id="rId45"/>
    <p:sldId id="354" r:id="rId46"/>
    <p:sldId id="349" r:id="rId47"/>
    <p:sldId id="360" r:id="rId48"/>
    <p:sldId id="357" r:id="rId49"/>
    <p:sldId id="359" r:id="rId50"/>
    <p:sldId id="385" r:id="rId51"/>
    <p:sldId id="386" r:id="rId52"/>
    <p:sldId id="382" r:id="rId53"/>
    <p:sldId id="358" r:id="rId54"/>
    <p:sldId id="402" r:id="rId55"/>
    <p:sldId id="403" r:id="rId56"/>
    <p:sldId id="404" r:id="rId57"/>
    <p:sldId id="408" r:id="rId58"/>
    <p:sldId id="409" r:id="rId59"/>
    <p:sldId id="383" r:id="rId60"/>
    <p:sldId id="380" r:id="rId61"/>
    <p:sldId id="384" r:id="rId62"/>
    <p:sldId id="388" r:id="rId63"/>
    <p:sldId id="392" r:id="rId64"/>
    <p:sldId id="391" r:id="rId65"/>
    <p:sldId id="387" r:id="rId66"/>
    <p:sldId id="381" r:id="rId67"/>
    <p:sldId id="390" r:id="rId68"/>
    <p:sldId id="389" r:id="rId69"/>
    <p:sldId id="297" r:id="rId7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61" userDrawn="1">
          <p15:clr>
            <a:srgbClr val="A4A3A4"/>
          </p15:clr>
        </p15:guide>
        <p15:guide id="2" pos="2298" userDrawn="1">
          <p15:clr>
            <a:srgbClr val="A4A3A4"/>
          </p15:clr>
        </p15:guide>
        <p15:guide id="3" pos="331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AAF"/>
    <a:srgbClr val="78B321"/>
    <a:srgbClr val="F3C700"/>
    <a:srgbClr val="6191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364" autoAdjust="0"/>
  </p:normalViewPr>
  <p:slideViewPr>
    <p:cSldViewPr snapToGrid="0" showGuides="1">
      <p:cViewPr varScale="1">
        <p:scale>
          <a:sx n="73" d="100"/>
          <a:sy n="73" d="100"/>
        </p:scale>
        <p:origin x="594" y="96"/>
      </p:cViewPr>
      <p:guideLst>
        <p:guide orient="horz" pos="1661"/>
        <p:guide pos="2298"/>
        <p:guide pos="3318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" Type="http://schemas.openxmlformats.org/officeDocument/2006/relationships/slide" Target="slides/slide2.xml"/><Relationship Id="rId7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ERICK\2019\Paper%20geopol&#237;ticas\bp-stats-review-2019-all-dat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ownloads\bp-stats-review-2019-all-dat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890624039887991"/>
          <c:y val="8.0647008089689998E-2"/>
          <c:w val="0.75414285588883334"/>
          <c:h val="0.67760677502640498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Hoja6!$H$12</c:f>
              <c:strCache>
                <c:ptCount val="1"/>
                <c:pt idx="0">
                  <c:v>Petróleo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Hoja6!$G$13:$G$20</c:f>
              <c:strCache>
                <c:ptCount val="8"/>
                <c:pt idx="0">
                  <c:v>Peru</c:v>
                </c:pt>
                <c:pt idx="1">
                  <c:v>Sur y Centroamérica</c:v>
                </c:pt>
                <c:pt idx="2">
                  <c:v>Europa y Eurasia</c:v>
                </c:pt>
                <c:pt idx="3">
                  <c:v>Mundo</c:v>
                </c:pt>
                <c:pt idx="4">
                  <c:v>Norteamérica</c:v>
                </c:pt>
                <c:pt idx="5">
                  <c:v>Asia Pacífica</c:v>
                </c:pt>
                <c:pt idx="6">
                  <c:v>África</c:v>
                </c:pt>
                <c:pt idx="7">
                  <c:v>Medio Oriente</c:v>
                </c:pt>
              </c:strCache>
            </c:strRef>
          </c:cat>
          <c:val>
            <c:numRef>
              <c:f>Hoja6!$H$13:$H$20</c:f>
              <c:numCache>
                <c:formatCode>0%</c:formatCode>
                <c:ptCount val="8"/>
                <c:pt idx="0">
                  <c:v>0.45875331193885988</c:v>
                </c:pt>
                <c:pt idx="1">
                  <c:v>0.45319176694009461</c:v>
                </c:pt>
                <c:pt idx="2">
                  <c:v>0.31867536649335848</c:v>
                </c:pt>
                <c:pt idx="3">
                  <c:v>0.34190280740442036</c:v>
                </c:pt>
                <c:pt idx="4">
                  <c:v>0.39797584783941869</c:v>
                </c:pt>
                <c:pt idx="5">
                  <c:v>0.28728701980120724</c:v>
                </c:pt>
                <c:pt idx="6">
                  <c:v>0.42821216418541841</c:v>
                </c:pt>
                <c:pt idx="7">
                  <c:v>0.46800174156243318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E91-401C-87D8-C8F877D28CBC}"/>
            </c:ext>
          </c:extLst>
        </c:ser>
        <c:ser>
          <c:idx val="1"/>
          <c:order val="1"/>
          <c:tx>
            <c:strRef>
              <c:f>Hoja6!$I$12</c:f>
              <c:strCache>
                <c:ptCount val="1"/>
                <c:pt idx="0">
                  <c:v>Gas natural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Hoja6!$G$13:$G$20</c:f>
              <c:strCache>
                <c:ptCount val="8"/>
                <c:pt idx="0">
                  <c:v>Peru</c:v>
                </c:pt>
                <c:pt idx="1">
                  <c:v>Sur y Centroamérica</c:v>
                </c:pt>
                <c:pt idx="2">
                  <c:v>Europa y Eurasia</c:v>
                </c:pt>
                <c:pt idx="3">
                  <c:v>Mundo</c:v>
                </c:pt>
                <c:pt idx="4">
                  <c:v>Norteamérica</c:v>
                </c:pt>
                <c:pt idx="5">
                  <c:v>Asia Pacífica</c:v>
                </c:pt>
                <c:pt idx="6">
                  <c:v>África</c:v>
                </c:pt>
                <c:pt idx="7">
                  <c:v>Medio Oriente</c:v>
                </c:pt>
              </c:strCache>
            </c:strRef>
          </c:cat>
          <c:val>
            <c:numRef>
              <c:f>Hoja6!$I$13:$I$20</c:f>
              <c:numCache>
                <c:formatCode>0%</c:formatCode>
                <c:ptCount val="8"/>
                <c:pt idx="0">
                  <c:v>0.22417504189961765</c:v>
                </c:pt>
                <c:pt idx="1">
                  <c:v>0.21207479030230528</c:v>
                </c:pt>
                <c:pt idx="2">
                  <c:v>0.3244211089292563</c:v>
                </c:pt>
                <c:pt idx="3">
                  <c:v>0.23317143691471293</c:v>
                </c:pt>
                <c:pt idx="4">
                  <c:v>0.29193326137593367</c:v>
                </c:pt>
                <c:pt idx="5">
                  <c:v>0.11493347872323724</c:v>
                </c:pt>
                <c:pt idx="6">
                  <c:v>0.26981540688878869</c:v>
                </c:pt>
                <c:pt idx="7">
                  <c:v>0.51415546804125289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E91-401C-87D8-C8F877D28CBC}"/>
            </c:ext>
          </c:extLst>
        </c:ser>
        <c:ser>
          <c:idx val="2"/>
          <c:order val="2"/>
          <c:tx>
            <c:strRef>
              <c:f>Hoja6!$J$12</c:f>
              <c:strCache>
                <c:ptCount val="1"/>
                <c:pt idx="0">
                  <c:v>Carbón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2E91-401C-87D8-C8F877D28CBC}"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2E91-401C-87D8-C8F877D28CBC}"/>
                </c:ext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2E91-401C-87D8-C8F877D28CBC}"/>
                </c:ext>
              </c:extLst>
            </c:dLbl>
            <c:dLbl>
              <c:idx val="3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2E91-401C-87D8-C8F877D28CBC}"/>
                </c:ext>
              </c:extLst>
            </c:dLbl>
            <c:dLbl>
              <c:idx val="4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2E91-401C-87D8-C8F877D28CBC}"/>
                </c:ext>
              </c:extLst>
            </c:dLbl>
            <c:dLbl>
              <c:idx val="5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2E91-401C-87D8-C8F877D28CBC}"/>
                </c:ext>
              </c:extLst>
            </c:dLbl>
            <c:dLbl>
              <c:idx val="6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2E91-401C-87D8-C8F877D28CB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Hoja6!$G$13:$G$20</c:f>
              <c:strCache>
                <c:ptCount val="8"/>
                <c:pt idx="0">
                  <c:v>Peru</c:v>
                </c:pt>
                <c:pt idx="1">
                  <c:v>Sur y Centroamérica</c:v>
                </c:pt>
                <c:pt idx="2">
                  <c:v>Europa y Eurasia</c:v>
                </c:pt>
                <c:pt idx="3">
                  <c:v>Mundo</c:v>
                </c:pt>
                <c:pt idx="4">
                  <c:v>Norteamérica</c:v>
                </c:pt>
                <c:pt idx="5">
                  <c:v>Asia Pacífica</c:v>
                </c:pt>
                <c:pt idx="6">
                  <c:v>África</c:v>
                </c:pt>
                <c:pt idx="7">
                  <c:v>Medio Oriente</c:v>
                </c:pt>
              </c:strCache>
            </c:strRef>
          </c:cat>
          <c:val>
            <c:numRef>
              <c:f>Hoja6!$J$13:$J$20</c:f>
              <c:numCache>
                <c:formatCode>0%</c:formatCode>
                <c:ptCount val="8"/>
                <c:pt idx="0">
                  <c:v>3.4837893502173624E-2</c:v>
                </c:pt>
                <c:pt idx="1">
                  <c:v>4.9676853496883035E-2</c:v>
                </c:pt>
                <c:pt idx="2">
                  <c:v>0.15026283439090682</c:v>
                </c:pt>
                <c:pt idx="3">
                  <c:v>0.27595918113387546</c:v>
                </c:pt>
                <c:pt idx="4">
                  <c:v>0.13249083444052917</c:v>
                </c:pt>
                <c:pt idx="5">
                  <c:v>0.48205014407396279</c:v>
                </c:pt>
                <c:pt idx="6">
                  <c:v>0.2176209069965544</c:v>
                </c:pt>
                <c:pt idx="7">
                  <c:v>9.2665624618264129E-3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2E91-401C-87D8-C8F877D28CBC}"/>
            </c:ext>
          </c:extLst>
        </c:ser>
        <c:ser>
          <c:idx val="3"/>
          <c:order val="3"/>
          <c:tx>
            <c:strRef>
              <c:f>Hoja6!$K$12</c:f>
              <c:strCache>
                <c:ptCount val="1"/>
                <c:pt idx="0">
                  <c:v>Nuclear</c:v>
                </c:pt>
              </c:strCache>
            </c:strRef>
          </c:tx>
          <c:spPr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2E91-401C-87D8-C8F877D28CBC}"/>
                </c:ext>
              </c:extLst>
            </c:dLbl>
            <c:dLbl>
              <c:idx val="3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2E91-401C-87D8-C8F877D28CBC}"/>
                </c:ext>
              </c:extLst>
            </c:dLbl>
            <c:dLbl>
              <c:idx val="4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2E91-401C-87D8-C8F877D28CB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Hoja6!$G$13:$G$20</c:f>
              <c:strCache>
                <c:ptCount val="8"/>
                <c:pt idx="0">
                  <c:v>Peru</c:v>
                </c:pt>
                <c:pt idx="1">
                  <c:v>Sur y Centroamérica</c:v>
                </c:pt>
                <c:pt idx="2">
                  <c:v>Europa y Eurasia</c:v>
                </c:pt>
                <c:pt idx="3">
                  <c:v>Mundo</c:v>
                </c:pt>
                <c:pt idx="4">
                  <c:v>Norteamérica</c:v>
                </c:pt>
                <c:pt idx="5">
                  <c:v>Asia Pacífica</c:v>
                </c:pt>
                <c:pt idx="6">
                  <c:v>África</c:v>
                </c:pt>
                <c:pt idx="7">
                  <c:v>Medio Oriente</c:v>
                </c:pt>
              </c:strCache>
            </c:strRef>
          </c:cat>
          <c:val>
            <c:numRef>
              <c:f>Hoja6!$K$13:$K$20</c:f>
              <c:numCache>
                <c:formatCode>0%</c:formatCode>
                <c:ptCount val="8"/>
                <c:pt idx="0">
                  <c:v>0</c:v>
                </c:pt>
                <c:pt idx="1">
                  <c:v>7.0573797315543405E-3</c:v>
                </c:pt>
                <c:pt idx="2">
                  <c:v>8.784677665936684E-2</c:v>
                </c:pt>
                <c:pt idx="3">
                  <c:v>4.4315657481406472E-2</c:v>
                </c:pt>
                <c:pt idx="4">
                  <c:v>7.8719159570127192E-2</c:v>
                </c:pt>
                <c:pt idx="5">
                  <c:v>1.9439909629833128E-2</c:v>
                </c:pt>
                <c:pt idx="6">
                  <c:v>7.9474299406738762E-3</c:v>
                </c:pt>
                <c:pt idx="7">
                  <c:v>1.8159734646147224E-3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2E91-401C-87D8-C8F877D28CBC}"/>
            </c:ext>
          </c:extLst>
        </c:ser>
        <c:ser>
          <c:idx val="4"/>
          <c:order val="4"/>
          <c:tx>
            <c:strRef>
              <c:f>Hoja6!$L$12</c:f>
              <c:strCache>
                <c:ptCount val="1"/>
                <c:pt idx="0">
                  <c:v>Hidraúlica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E-2E91-401C-87D8-C8F877D28CBC}"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2E91-401C-87D8-C8F877D28CBC}"/>
                </c:ext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0-2E91-401C-87D8-C8F877D28CBC}"/>
                </c:ext>
              </c:extLst>
            </c:dLbl>
            <c:dLbl>
              <c:idx val="3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2E91-401C-87D8-C8F877D28CBC}"/>
                </c:ext>
              </c:extLst>
            </c:dLbl>
            <c:dLbl>
              <c:idx val="4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2-2E91-401C-87D8-C8F877D28CBC}"/>
                </c:ext>
              </c:extLst>
            </c:dLbl>
            <c:dLbl>
              <c:idx val="5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3-2E91-401C-87D8-C8F877D28CBC}"/>
                </c:ext>
              </c:extLst>
            </c:dLbl>
            <c:dLbl>
              <c:idx val="6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4-2E91-401C-87D8-C8F877D28CB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Hoja6!$G$13:$G$20</c:f>
              <c:strCache>
                <c:ptCount val="8"/>
                <c:pt idx="0">
                  <c:v>Peru</c:v>
                </c:pt>
                <c:pt idx="1">
                  <c:v>Sur y Centroamérica</c:v>
                </c:pt>
                <c:pt idx="2">
                  <c:v>Europa y Eurasia</c:v>
                </c:pt>
                <c:pt idx="3">
                  <c:v>Mundo</c:v>
                </c:pt>
                <c:pt idx="4">
                  <c:v>Norteamérica</c:v>
                </c:pt>
                <c:pt idx="5">
                  <c:v>Asia Pacífica</c:v>
                </c:pt>
                <c:pt idx="6">
                  <c:v>África</c:v>
                </c:pt>
                <c:pt idx="7">
                  <c:v>Medio Oriente</c:v>
                </c:pt>
              </c:strCache>
            </c:strRef>
          </c:cat>
          <c:val>
            <c:numRef>
              <c:f>Hoja6!$L$13:$L$20</c:f>
              <c:numCache>
                <c:formatCode>0%</c:formatCode>
                <c:ptCount val="8"/>
                <c:pt idx="0">
                  <c:v>0.25782258905816169</c:v>
                </c:pt>
                <c:pt idx="1">
                  <c:v>0.23293808837098282</c:v>
                </c:pt>
                <c:pt idx="2">
                  <c:v>6.3471109611744778E-2</c:v>
                </c:pt>
                <c:pt idx="3">
                  <c:v>6.8269799420133642E-2</c:v>
                </c:pt>
                <c:pt idx="4">
                  <c:v>5.954860403281919E-2</c:v>
                </c:pt>
                <c:pt idx="5">
                  <c:v>6.493150011435353E-2</c:v>
                </c:pt>
                <c:pt idx="6">
                  <c:v>6.2836700028455997E-2</c:v>
                </c:pt>
                <c:pt idx="7">
                  <c:v>5.3368517621933129E-3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2E91-401C-87D8-C8F877D28CBC}"/>
            </c:ext>
          </c:extLst>
        </c:ser>
        <c:ser>
          <c:idx val="5"/>
          <c:order val="5"/>
          <c:tx>
            <c:strRef>
              <c:f>Hoja6!$M$12</c:f>
              <c:strCache>
                <c:ptCount val="1"/>
                <c:pt idx="0">
                  <c:v>Renovable no convencional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C-2E91-401C-87D8-C8F877D28CBC}"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6-2E91-401C-87D8-C8F877D28CBC}"/>
                </c:ext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7-2E91-401C-87D8-C8F877D28CBC}"/>
                </c:ext>
              </c:extLst>
            </c:dLbl>
            <c:dLbl>
              <c:idx val="3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8-2E91-401C-87D8-C8F877D28CBC}"/>
                </c:ext>
              </c:extLst>
            </c:dLbl>
            <c:dLbl>
              <c:idx val="4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9-2E91-401C-87D8-C8F877D28CBC}"/>
                </c:ext>
              </c:extLst>
            </c:dLbl>
            <c:dLbl>
              <c:idx val="5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A-2E91-401C-87D8-C8F877D28CB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Hoja6!$G$13:$G$20</c:f>
              <c:strCache>
                <c:ptCount val="8"/>
                <c:pt idx="0">
                  <c:v>Peru</c:v>
                </c:pt>
                <c:pt idx="1">
                  <c:v>Sur y Centroamérica</c:v>
                </c:pt>
                <c:pt idx="2">
                  <c:v>Europa y Eurasia</c:v>
                </c:pt>
                <c:pt idx="3">
                  <c:v>Mundo</c:v>
                </c:pt>
                <c:pt idx="4">
                  <c:v>Norteamérica</c:v>
                </c:pt>
                <c:pt idx="5">
                  <c:v>Asia Pacífica</c:v>
                </c:pt>
                <c:pt idx="6">
                  <c:v>África</c:v>
                </c:pt>
                <c:pt idx="7">
                  <c:v>Medio Oriente</c:v>
                </c:pt>
              </c:strCache>
            </c:strRef>
          </c:cat>
          <c:val>
            <c:numRef>
              <c:f>Hoja6!$M$13:$M$20</c:f>
              <c:numCache>
                <c:formatCode>0%</c:formatCode>
                <c:ptCount val="8"/>
                <c:pt idx="0">
                  <c:v>2.4411163601187003E-2</c:v>
                </c:pt>
                <c:pt idx="1">
                  <c:v>4.5061121158179861E-2</c:v>
                </c:pt>
                <c:pt idx="2">
                  <c:v>5.5322803915366772E-2</c:v>
                </c:pt>
                <c:pt idx="3">
                  <c:v>3.6381117645451336E-2</c:v>
                </c:pt>
                <c:pt idx="4">
                  <c:v>3.9332292741172066E-2</c:v>
                </c:pt>
                <c:pt idx="5">
                  <c:v>3.1357947657406147E-2</c:v>
                </c:pt>
                <c:pt idx="6">
                  <c:v>1.3567391960108796E-2</c:v>
                </c:pt>
                <c:pt idx="7">
                  <c:v>1.4234027076794535E-3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B-2E91-401C-87D8-C8F877D28C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6"/>
        <c:overlap val="100"/>
        <c:axId val="1347373728"/>
        <c:axId val="1347379136"/>
      </c:barChart>
      <c:catAx>
        <c:axId val="13473737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47379136"/>
        <c:crosses val="autoZero"/>
        <c:auto val="1"/>
        <c:lblAlgn val="ctr"/>
        <c:lblOffset val="100"/>
        <c:noMultiLvlLbl val="0"/>
      </c:catAx>
      <c:valAx>
        <c:axId val="1347379136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47373728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610705208738184"/>
          <c:y val="0.80917046094924272"/>
          <c:w val="0.72922141757910919"/>
          <c:h val="0.1147047236845240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705019545597486E-2"/>
          <c:y val="2.0873372961344994E-2"/>
          <c:w val="0.93765447659936207"/>
          <c:h val="0.82412498826701053"/>
        </c:manualLayout>
      </c:layout>
      <c:lineChart>
        <c:grouping val="standard"/>
        <c:varyColors val="0"/>
        <c:ser>
          <c:idx val="0"/>
          <c:order val="0"/>
          <c:tx>
            <c:v>Producción de gas natural latinoamérica MMPCD</c:v>
          </c:tx>
          <c:spPr>
            <a:ln w="28575" cap="rnd">
              <a:noFill/>
              <a:round/>
            </a:ln>
            <a:effectLst/>
          </c:spPr>
          <c:marker>
            <c:symbol val="circle"/>
            <c:size val="21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Pt>
            <c:idx val="0"/>
            <c:marker>
              <c:symbol val="circle"/>
              <c:size val="21"/>
              <c:spPr>
                <a:solidFill>
                  <a:srgbClr val="FFFF00"/>
                </a:solidFill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041F-468E-839F-F7C822707458}"/>
              </c:ext>
            </c:extLst>
          </c:dPt>
          <c:dPt>
            <c:idx val="1"/>
            <c:marker>
              <c:symbol val="circle"/>
              <c:size val="25"/>
              <c:spPr>
                <a:solidFill>
                  <a:srgbClr val="FFFF00"/>
                </a:solidFill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041F-468E-839F-F7C822707458}"/>
              </c:ext>
            </c:extLst>
          </c:dPt>
          <c:dPt>
            <c:idx val="2"/>
            <c:marker>
              <c:symbol val="circle"/>
              <c:size val="30"/>
              <c:spPr>
                <a:solidFill>
                  <a:srgbClr val="FFFF00"/>
                </a:solidFill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041F-468E-839F-F7C822707458}"/>
              </c:ext>
            </c:extLst>
          </c:dPt>
          <c:dPt>
            <c:idx val="3"/>
            <c:marker>
              <c:symbol val="circle"/>
              <c:size val="10"/>
              <c:spPr>
                <a:solidFill>
                  <a:srgbClr val="FF0000"/>
                </a:solidFill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041F-468E-839F-F7C822707458}"/>
              </c:ext>
            </c:extLst>
          </c:dPt>
          <c:dPt>
            <c:idx val="4"/>
            <c:marker>
              <c:symbol val="circle"/>
              <c:size val="21"/>
              <c:spPr>
                <a:solidFill>
                  <a:srgbClr val="FF0000"/>
                </a:solidFill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041F-468E-839F-F7C822707458}"/>
              </c:ext>
            </c:extLst>
          </c:dPt>
          <c:dPt>
            <c:idx val="5"/>
            <c:marker>
              <c:symbol val="circle"/>
              <c:size val="26"/>
              <c:spPr>
                <a:solidFill>
                  <a:srgbClr val="FF0000"/>
                </a:solidFill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B-041F-468E-839F-F7C822707458}"/>
              </c:ext>
            </c:extLst>
          </c:dPt>
          <c:dPt>
            <c:idx val="6"/>
            <c:marker>
              <c:symbol val="circle"/>
              <c:size val="40"/>
              <c:spPr>
                <a:solidFill>
                  <a:srgbClr val="92D050"/>
                </a:solidFill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D-041F-468E-839F-F7C822707458}"/>
              </c:ext>
            </c:extLst>
          </c:dPt>
          <c:dPt>
            <c:idx val="7"/>
            <c:marker>
              <c:symbol val="circle"/>
              <c:size val="33"/>
              <c:spPr>
                <a:solidFill>
                  <a:srgbClr val="92D050"/>
                </a:solidFill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F-041F-468E-839F-F7C822707458}"/>
              </c:ext>
            </c:extLst>
          </c:dPt>
          <c:dPt>
            <c:idx val="8"/>
            <c:marker>
              <c:symbol val="circle"/>
              <c:size val="37"/>
              <c:spPr>
                <a:solidFill>
                  <a:srgbClr val="92D050"/>
                </a:solidFill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1-041F-468E-839F-F7C822707458}"/>
              </c:ext>
            </c:extLst>
          </c:dPt>
          <c:dPt>
            <c:idx val="9"/>
            <c:marker>
              <c:symbol val="circle"/>
              <c:size val="21"/>
              <c:spPr>
                <a:solidFill>
                  <a:srgbClr val="00B0F0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3-041F-468E-839F-F7C822707458}"/>
              </c:ext>
            </c:extLst>
          </c:dPt>
          <c:dPt>
            <c:idx val="10"/>
            <c:marker>
              <c:symbol val="circle"/>
              <c:size val="24"/>
              <c:spPr>
                <a:solidFill>
                  <a:srgbClr val="00B0F0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5-041F-468E-839F-F7C822707458}"/>
              </c:ext>
            </c:extLst>
          </c:dPt>
          <c:dPt>
            <c:idx val="11"/>
            <c:marker>
              <c:symbol val="circle"/>
              <c:size val="28"/>
              <c:spPr>
                <a:solidFill>
                  <a:srgbClr val="00B0F0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7-041F-468E-839F-F7C822707458}"/>
              </c:ext>
            </c:extLst>
          </c:dPt>
          <c:dPt>
            <c:idx val="12"/>
            <c:marker>
              <c:symbol val="circle"/>
              <c:size val="27"/>
              <c:spPr>
                <a:solidFill>
                  <a:srgbClr val="0070C0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27-041F-468E-839F-F7C822707458}"/>
              </c:ext>
            </c:extLst>
          </c:dPt>
          <c:dPt>
            <c:idx val="13"/>
            <c:marker>
              <c:symbol val="circle"/>
              <c:size val="33"/>
              <c:spPr>
                <a:solidFill>
                  <a:srgbClr val="0070C0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25-041F-468E-839F-F7C822707458}"/>
              </c:ext>
            </c:extLst>
          </c:dPt>
          <c:dPt>
            <c:idx val="14"/>
            <c:marker>
              <c:symbol val="circle"/>
              <c:size val="30"/>
              <c:spPr>
                <a:solidFill>
                  <a:srgbClr val="0070C0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26-041F-468E-839F-F7C822707458}"/>
              </c:ext>
            </c:extLst>
          </c:dPt>
          <c:dPt>
            <c:idx val="15"/>
            <c:marker>
              <c:symbol val="circle"/>
              <c:size val="33"/>
              <c:spPr>
                <a:solidFill>
                  <a:srgbClr val="002060"/>
                </a:solidFill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9-041F-468E-839F-F7C822707458}"/>
              </c:ext>
            </c:extLst>
          </c:dPt>
          <c:dPt>
            <c:idx val="16"/>
            <c:marker>
              <c:symbol val="circle"/>
              <c:size val="43"/>
              <c:spPr>
                <a:solidFill>
                  <a:srgbClr val="002060"/>
                </a:solidFill>
                <a:ln w="9525">
                  <a:solidFill>
                    <a:schemeClr val="bg1"/>
                  </a:solidFill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B-041F-468E-839F-F7C822707458}"/>
              </c:ext>
            </c:extLst>
          </c:dPt>
          <c:dPt>
            <c:idx val="17"/>
            <c:marker>
              <c:symbol val="circle"/>
              <c:size val="33"/>
              <c:spPr>
                <a:solidFill>
                  <a:srgbClr val="002060"/>
                </a:solidFill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D-041F-468E-839F-F7C822707458}"/>
              </c:ext>
            </c:extLst>
          </c:dPt>
          <c:dPt>
            <c:idx val="18"/>
            <c:marker>
              <c:symbol val="circle"/>
              <c:size val="21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F-041F-468E-839F-F7C822707458}"/>
              </c:ext>
            </c:extLst>
          </c:dPt>
          <c:dPt>
            <c:idx val="19"/>
            <c:marker>
              <c:symbol val="circle"/>
              <c:size val="21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1-041F-468E-839F-F7C822707458}"/>
              </c:ext>
            </c:extLst>
          </c:dPt>
          <c:dPt>
            <c:idx val="20"/>
            <c:marker>
              <c:symbol val="circle"/>
              <c:size val="24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3-041F-468E-839F-F7C822707458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'[bp-stats-review-2019-all-data.xlsx]Gas Production - Bcf'!$BC$22:$BW$23</c:f>
              <c:multiLvlStrCache>
                <c:ptCount val="21"/>
                <c:lvl>
                  <c:pt idx="0">
                    <c:v>2004</c:v>
                  </c:pt>
                  <c:pt idx="1">
                    <c:v>2010</c:v>
                  </c:pt>
                  <c:pt idx="2">
                    <c:v>2018</c:v>
                  </c:pt>
                  <c:pt idx="3">
                    <c:v>2004</c:v>
                  </c:pt>
                  <c:pt idx="4">
                    <c:v>2010</c:v>
                  </c:pt>
                  <c:pt idx="5">
                    <c:v>2018</c:v>
                  </c:pt>
                  <c:pt idx="6">
                    <c:v>2004</c:v>
                  </c:pt>
                  <c:pt idx="7">
                    <c:v>2010</c:v>
                  </c:pt>
                  <c:pt idx="8">
                    <c:v>2018</c:v>
                  </c:pt>
                  <c:pt idx="9">
                    <c:v>2004</c:v>
                  </c:pt>
                  <c:pt idx="10">
                    <c:v>2010</c:v>
                  </c:pt>
                  <c:pt idx="11">
                    <c:v>2018</c:v>
                  </c:pt>
                  <c:pt idx="12">
                    <c:v>2004</c:v>
                  </c:pt>
                  <c:pt idx="13">
                    <c:v>2010</c:v>
                  </c:pt>
                  <c:pt idx="14">
                    <c:v>2018</c:v>
                  </c:pt>
                  <c:pt idx="15">
                    <c:v>2004</c:v>
                  </c:pt>
                  <c:pt idx="16">
                    <c:v>2010</c:v>
                  </c:pt>
                  <c:pt idx="17">
                    <c:v>2018</c:v>
                  </c:pt>
                  <c:pt idx="18">
                    <c:v>2004</c:v>
                  </c:pt>
                  <c:pt idx="19">
                    <c:v>2010</c:v>
                  </c:pt>
                  <c:pt idx="20">
                    <c:v>2018</c:v>
                  </c:pt>
                </c:lvl>
                <c:lvl>
                  <c:pt idx="0">
                    <c:v>Brasil</c:v>
                  </c:pt>
                  <c:pt idx="3">
                    <c:v>Perú</c:v>
                  </c:pt>
                  <c:pt idx="6">
                    <c:v>Argentina</c:v>
                  </c:pt>
                  <c:pt idx="9">
                    <c:v>Bolivia</c:v>
                  </c:pt>
                  <c:pt idx="12">
                    <c:v>Trinidad &amp; Tobago</c:v>
                  </c:pt>
                  <c:pt idx="15">
                    <c:v>Mexico</c:v>
                  </c:pt>
                  <c:pt idx="18">
                    <c:v>Colombia</c:v>
                  </c:pt>
                </c:lvl>
              </c:multiLvlStrCache>
            </c:multiLvlStrRef>
          </c:cat>
          <c:val>
            <c:numRef>
              <c:f>'[bp-stats-review-2019-all-data.xlsx]Gas Production - Bcf'!$BC$24:$BW$24</c:f>
              <c:numCache>
                <c:formatCode>0.0</c:formatCode>
                <c:ptCount val="21"/>
                <c:pt idx="0">
                  <c:v>1096.6628580996532</c:v>
                </c:pt>
                <c:pt idx="1">
                  <c:v>1453.2760868994594</c:v>
                </c:pt>
                <c:pt idx="2">
                  <c:v>2434.5209188371482</c:v>
                </c:pt>
                <c:pt idx="3">
                  <c:v>79.868065190006845</c:v>
                </c:pt>
                <c:pt idx="4">
                  <c:v>707.7393030564441</c:v>
                </c:pt>
                <c:pt idx="5">
                  <c:v>1258.8222907076283</c:v>
                </c:pt>
                <c:pt idx="6">
                  <c:v>4211.3024459921489</c:v>
                </c:pt>
                <c:pt idx="7">
                  <c:v>3773.0568289988619</c:v>
                </c:pt>
                <c:pt idx="8">
                  <c:v>3814.505027996729</c:v>
                </c:pt>
                <c:pt idx="9">
                  <c:v>908.90681745327242</c:v>
                </c:pt>
                <c:pt idx="10">
                  <c:v>1326.9123837873428</c:v>
                </c:pt>
                <c:pt idx="11">
                  <c:v>1544.3129300576968</c:v>
                </c:pt>
                <c:pt idx="12">
                  <c:v>2757.5024930690797</c:v>
                </c:pt>
                <c:pt idx="13">
                  <c:v>3898.4514245157075</c:v>
                </c:pt>
                <c:pt idx="14">
                  <c:v>3285.8225976921767</c:v>
                </c:pt>
                <c:pt idx="15">
                  <c:v>3572.6710204743531</c:v>
                </c:pt>
                <c:pt idx="16">
                  <c:v>4951.5818130256202</c:v>
                </c:pt>
                <c:pt idx="17">
                  <c:v>3615.1120150257234</c:v>
                </c:pt>
                <c:pt idx="18">
                  <c:v>591.93742909757191</c:v>
                </c:pt>
                <c:pt idx="19">
                  <c:v>1049.1248743355336</c:v>
                </c:pt>
                <c:pt idx="20">
                  <c:v>1243.9002743276551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4-041F-468E-839F-F7C8227074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22419855"/>
        <c:axId val="423599503"/>
      </c:lineChart>
      <c:catAx>
        <c:axId val="4224198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95000"/>
                <a:lumOff val="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3599503"/>
        <c:crosses val="autoZero"/>
        <c:auto val="1"/>
        <c:lblAlgn val="ctr"/>
        <c:lblOffset val="100"/>
        <c:noMultiLvlLbl val="0"/>
      </c:catAx>
      <c:valAx>
        <c:axId val="4235995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2419855"/>
        <c:crosses val="autoZero"/>
        <c:crossBetween val="between"/>
        <c:majorUnit val="10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C9086D-EF6F-4F7F-BFE3-24AE8E31902C}" type="datetimeFigureOut">
              <a:rPr lang="es-ES" smtClean="0"/>
              <a:t>21/04/2020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9D4A59-7C6D-42BD-B8A7-42A9CAABC13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7098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8493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6367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533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082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8CD59-94DA-4D1B-BC03-7680B96A0FE4}" type="datetimeFigureOut">
              <a:rPr lang="es-PE" smtClean="0"/>
              <a:t>21/04/2020</a:t>
            </a:fld>
            <a:endParaRPr lang="es-PE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CCB7C-08DB-4510-81B5-F3CCA32937B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09083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8CD59-94DA-4D1B-BC03-7680B96A0FE4}" type="datetimeFigureOut">
              <a:rPr lang="es-PE" smtClean="0"/>
              <a:t>21/04/2020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CCB7C-08DB-4510-81B5-F3CCA32937B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49968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8CD59-94DA-4D1B-BC03-7680B96A0FE4}" type="datetimeFigureOut">
              <a:rPr lang="es-PE" smtClean="0"/>
              <a:t>21/04/2020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CCB7C-08DB-4510-81B5-F3CCA32937B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42095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2065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png"/><Relationship Id="rId12" Type="http://schemas.microsoft.com/office/2007/relationships/hdphoto" Target="../media/hdphoto3.wdp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11" Type="http://schemas.openxmlformats.org/officeDocument/2006/relationships/image" Target="../media/image3.png"/><Relationship Id="rId5" Type="http://schemas.openxmlformats.org/officeDocument/2006/relationships/theme" Target="../theme/theme4.xml"/><Relationship Id="rId10" Type="http://schemas.microsoft.com/office/2007/relationships/hdphoto" Target="../media/hdphoto2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tângulo 26">
            <a:extLst>
              <a:ext uri="{FF2B5EF4-FFF2-40B4-BE49-F238E27FC236}">
                <a16:creationId xmlns:a16="http://schemas.microsoft.com/office/drawing/2014/main" id="{AFF662C6-5D20-47C5-BA1E-E410A156C730}"/>
              </a:ext>
            </a:extLst>
          </p:cNvPr>
          <p:cNvSpPr/>
          <p:nvPr userDrawn="1"/>
        </p:nvSpPr>
        <p:spPr>
          <a:xfrm>
            <a:off x="384044" y="-3"/>
            <a:ext cx="2778256" cy="6858003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6A72B9AB-8853-4579-BFEE-96DA86D76F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921" y="33037"/>
            <a:ext cx="954330" cy="6008840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82B4528F-E5B0-4190-BE62-DB158211F1A0}"/>
              </a:ext>
            </a:extLst>
          </p:cNvPr>
          <p:cNvSpPr/>
          <p:nvPr userDrawn="1"/>
        </p:nvSpPr>
        <p:spPr>
          <a:xfrm rot="10800000">
            <a:off x="2169872" y="-1"/>
            <a:ext cx="992428" cy="6041878"/>
          </a:xfrm>
          <a:prstGeom prst="rect">
            <a:avLst/>
          </a:prstGeom>
          <a:solidFill>
            <a:srgbClr val="61911B">
              <a:alpha val="64000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AD27E88D-1E20-4942-8393-4750D70A9C8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200" y="33037"/>
            <a:ext cx="1040670" cy="5658458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99C73627-F141-4703-B108-210A81D5C53D}"/>
              </a:ext>
            </a:extLst>
          </p:cNvPr>
          <p:cNvSpPr/>
          <p:nvPr userDrawn="1"/>
        </p:nvSpPr>
        <p:spPr>
          <a:xfrm rot="10800000">
            <a:off x="1110150" y="-3"/>
            <a:ext cx="1059722" cy="5691499"/>
          </a:xfrm>
          <a:prstGeom prst="rect">
            <a:avLst/>
          </a:prstGeom>
          <a:solidFill>
            <a:srgbClr val="006AAF">
              <a:alpha val="62000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2BDB60CF-FD0A-4D24-BF96-48975AA186E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44" y="33035"/>
            <a:ext cx="707055" cy="5301674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2FA53ED2-7147-434F-9DE3-5C29A2A71AA7}"/>
              </a:ext>
            </a:extLst>
          </p:cNvPr>
          <p:cNvSpPr/>
          <p:nvPr userDrawn="1"/>
        </p:nvSpPr>
        <p:spPr>
          <a:xfrm rot="10800000">
            <a:off x="384046" y="0"/>
            <a:ext cx="726103" cy="5339162"/>
          </a:xfrm>
          <a:prstGeom prst="rect">
            <a:avLst/>
          </a:prstGeom>
          <a:solidFill>
            <a:srgbClr val="F3C700">
              <a:alpha val="68000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3430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Agrupar 6">
            <a:extLst>
              <a:ext uri="{FF2B5EF4-FFF2-40B4-BE49-F238E27FC236}">
                <a16:creationId xmlns:a16="http://schemas.microsoft.com/office/drawing/2014/main" id="{CD17A631-2BF8-4BCD-A69A-50641EB245AF}"/>
              </a:ext>
            </a:extLst>
          </p:cNvPr>
          <p:cNvGrpSpPr/>
          <p:nvPr userDrawn="1"/>
        </p:nvGrpSpPr>
        <p:grpSpPr>
          <a:xfrm flipV="1">
            <a:off x="10896600" y="0"/>
            <a:ext cx="1295400" cy="3429000"/>
            <a:chOff x="10896600" y="3429000"/>
            <a:chExt cx="1295400" cy="3429000"/>
          </a:xfrm>
        </p:grpSpPr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4D93DA37-763A-44F5-9394-510F5550A7D0}"/>
                </a:ext>
              </a:extLst>
            </p:cNvPr>
            <p:cNvSpPr/>
            <p:nvPr/>
          </p:nvSpPr>
          <p:spPr>
            <a:xfrm>
              <a:off x="12039600" y="3429000"/>
              <a:ext cx="152400" cy="342900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ECA51B97-E448-4D9F-A78B-C5CEDAA0E15F}"/>
                </a:ext>
              </a:extLst>
            </p:cNvPr>
            <p:cNvSpPr/>
            <p:nvPr/>
          </p:nvSpPr>
          <p:spPr>
            <a:xfrm>
              <a:off x="11620500" y="4851400"/>
              <a:ext cx="419100" cy="200660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4EAA4BD8-E7AE-4EDA-B76F-D3D384EF99D9}"/>
                </a:ext>
              </a:extLst>
            </p:cNvPr>
            <p:cNvSpPr/>
            <p:nvPr/>
          </p:nvSpPr>
          <p:spPr>
            <a:xfrm>
              <a:off x="10896600" y="6032500"/>
              <a:ext cx="723900" cy="82550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pic>
        <p:nvPicPr>
          <p:cNvPr id="11" name="Imagem 10">
            <a:extLst>
              <a:ext uri="{FF2B5EF4-FFF2-40B4-BE49-F238E27FC236}">
                <a16:creationId xmlns:a16="http://schemas.microsoft.com/office/drawing/2014/main" id="{A4972FA7-9862-4340-9FC5-F128E73053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376"/>
          <a:stretch/>
        </p:blipFill>
        <p:spPr>
          <a:xfrm>
            <a:off x="11037889" y="5764039"/>
            <a:ext cx="1141411" cy="1017761"/>
          </a:xfrm>
          <a:prstGeom prst="rect">
            <a:avLst/>
          </a:prstGeom>
        </p:spPr>
      </p:pic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B9B77A56-116D-4630-9D95-09604103DCE1}"/>
              </a:ext>
            </a:extLst>
          </p:cNvPr>
          <p:cNvCxnSpPr>
            <a:cxnSpLocks/>
          </p:cNvCxnSpPr>
          <p:nvPr userDrawn="1"/>
        </p:nvCxnSpPr>
        <p:spPr>
          <a:xfrm>
            <a:off x="0" y="762001"/>
            <a:ext cx="6096000" cy="0"/>
          </a:xfrm>
          <a:prstGeom prst="line">
            <a:avLst/>
          </a:prstGeom>
          <a:ln w="28575">
            <a:solidFill>
              <a:srgbClr val="8BB2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8999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>
            <a:extLst>
              <a:ext uri="{FF2B5EF4-FFF2-40B4-BE49-F238E27FC236}">
                <a16:creationId xmlns:a16="http://schemas.microsoft.com/office/drawing/2014/main" id="{540751E4-8F16-4874-8CB7-A513B2739E74}"/>
              </a:ext>
            </a:extLst>
          </p:cNvPr>
          <p:cNvSpPr/>
          <p:nvPr userDrawn="1"/>
        </p:nvSpPr>
        <p:spPr>
          <a:xfrm>
            <a:off x="384044" y="-3"/>
            <a:ext cx="2778256" cy="6858003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CC635449-DF62-448F-9CEF-0CA4B489650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921" y="33037"/>
            <a:ext cx="954330" cy="6008840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C00F5B9C-106B-4CA3-9C24-12E58D27F11F}"/>
              </a:ext>
            </a:extLst>
          </p:cNvPr>
          <p:cNvSpPr/>
          <p:nvPr userDrawn="1"/>
        </p:nvSpPr>
        <p:spPr>
          <a:xfrm rot="10800000">
            <a:off x="2169872" y="-1"/>
            <a:ext cx="992428" cy="6041878"/>
          </a:xfrm>
          <a:prstGeom prst="rect">
            <a:avLst/>
          </a:prstGeom>
          <a:solidFill>
            <a:srgbClr val="61911B">
              <a:alpha val="64000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5CC6DA40-6115-42F6-9E5D-AF2F8FE922C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200" y="33037"/>
            <a:ext cx="1040670" cy="5658458"/>
          </a:xfrm>
          <a:prstGeom prst="rect">
            <a:avLst/>
          </a:prstGeom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00C7A908-6CF8-48E2-B028-12B719E5D4C0}"/>
              </a:ext>
            </a:extLst>
          </p:cNvPr>
          <p:cNvSpPr/>
          <p:nvPr userDrawn="1"/>
        </p:nvSpPr>
        <p:spPr>
          <a:xfrm rot="10800000">
            <a:off x="1110150" y="-3"/>
            <a:ext cx="1059722" cy="5691499"/>
          </a:xfrm>
          <a:prstGeom prst="rect">
            <a:avLst/>
          </a:prstGeom>
          <a:solidFill>
            <a:srgbClr val="006AAF">
              <a:alpha val="62000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F3E7E63C-5402-4F1A-A0FB-66B3A42343A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44" y="33035"/>
            <a:ext cx="707055" cy="5301674"/>
          </a:xfrm>
          <a:prstGeom prst="rect">
            <a:avLst/>
          </a:prstGeom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id="{63F2E7FB-4204-496F-9695-471269773C1E}"/>
              </a:ext>
            </a:extLst>
          </p:cNvPr>
          <p:cNvSpPr/>
          <p:nvPr userDrawn="1"/>
        </p:nvSpPr>
        <p:spPr>
          <a:xfrm rot="10800000">
            <a:off x="384046" y="0"/>
            <a:ext cx="726103" cy="5339162"/>
          </a:xfrm>
          <a:prstGeom prst="rect">
            <a:avLst/>
          </a:prstGeom>
          <a:solidFill>
            <a:srgbClr val="F3C700">
              <a:alpha val="68000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4AA6C62F-5923-4AF4-AAC3-D8CF430C2B4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801" y="254000"/>
            <a:ext cx="5143500" cy="172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015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7459A102-05A3-4D9C-86A5-C38B40C5352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289" y="0"/>
            <a:ext cx="3033711" cy="1017761"/>
          </a:xfrm>
          <a:prstGeom prst="rect">
            <a:avLst/>
          </a:prstGeom>
        </p:spPr>
      </p:pic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25FCE4BD-45F7-41AA-95AE-F070DC4A7910}"/>
              </a:ext>
            </a:extLst>
          </p:cNvPr>
          <p:cNvCxnSpPr/>
          <p:nvPr userDrawn="1"/>
        </p:nvCxnSpPr>
        <p:spPr>
          <a:xfrm>
            <a:off x="0" y="1066801"/>
            <a:ext cx="12192000" cy="0"/>
          </a:xfrm>
          <a:prstGeom prst="line">
            <a:avLst/>
          </a:prstGeom>
          <a:ln w="28575">
            <a:solidFill>
              <a:srgbClr val="8BB2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m 11">
            <a:extLst>
              <a:ext uri="{FF2B5EF4-FFF2-40B4-BE49-F238E27FC236}">
                <a16:creationId xmlns:a16="http://schemas.microsoft.com/office/drawing/2014/main" id="{C6F6DE83-8741-4D20-B25F-EC5F0236C46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0993" y="4660282"/>
            <a:ext cx="403306" cy="2197718"/>
          </a:xfrm>
          <a:prstGeom prst="rect">
            <a:avLst/>
          </a:prstGeom>
          <a:ln w="9525">
            <a:solidFill>
              <a:schemeClr val="bg1"/>
            </a:solidFill>
          </a:ln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5A1AB1F4-DA2F-4D44-8B9C-17C4B54DF633}"/>
              </a:ext>
            </a:extLst>
          </p:cNvPr>
          <p:cNvSpPr/>
          <p:nvPr userDrawn="1"/>
        </p:nvSpPr>
        <p:spPr>
          <a:xfrm rot="10800000">
            <a:off x="11661468" y="4651375"/>
            <a:ext cx="419406" cy="2209800"/>
          </a:xfrm>
          <a:prstGeom prst="rect">
            <a:avLst/>
          </a:prstGeom>
          <a:solidFill>
            <a:srgbClr val="61911B">
              <a:alpha val="64000"/>
            </a:srgb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96937709-B28D-4FB9-ACA0-7EA0EE7C56C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7006" y="5052447"/>
            <a:ext cx="439793" cy="1805556"/>
          </a:xfrm>
          <a:prstGeom prst="rect">
            <a:avLst/>
          </a:prstGeom>
          <a:ln w="9525">
            <a:solidFill>
              <a:schemeClr val="bg1"/>
            </a:solidFill>
          </a:ln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1E9F8D27-0F3B-4849-BF27-D53FB4FCFD39}"/>
              </a:ext>
            </a:extLst>
          </p:cNvPr>
          <p:cNvSpPr/>
          <p:nvPr userDrawn="1"/>
        </p:nvSpPr>
        <p:spPr>
          <a:xfrm rot="10800000">
            <a:off x="11197479" y="5041899"/>
            <a:ext cx="447845" cy="1816099"/>
          </a:xfrm>
          <a:prstGeom prst="rect">
            <a:avLst/>
          </a:prstGeom>
          <a:solidFill>
            <a:srgbClr val="006AAF">
              <a:alpha val="62000"/>
            </a:srgb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00C5AACD-6625-4726-B410-6E84E1BE586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699" y="5343740"/>
            <a:ext cx="298806" cy="1514260"/>
          </a:xfrm>
          <a:prstGeom prst="rect">
            <a:avLst/>
          </a:prstGeom>
          <a:ln w="9525">
            <a:solidFill>
              <a:schemeClr val="bg1"/>
            </a:solidFill>
          </a:ln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id="{98EABD57-288E-4ED3-9732-9A726231CF04}"/>
              </a:ext>
            </a:extLst>
          </p:cNvPr>
          <p:cNvSpPr/>
          <p:nvPr userDrawn="1"/>
        </p:nvSpPr>
        <p:spPr>
          <a:xfrm rot="10800000">
            <a:off x="10875699" y="5333032"/>
            <a:ext cx="306856" cy="1524967"/>
          </a:xfrm>
          <a:prstGeom prst="rect">
            <a:avLst/>
          </a:prstGeom>
          <a:solidFill>
            <a:srgbClr val="F3C700">
              <a:alpha val="68000"/>
            </a:srgb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5303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9" r:id="rId2"/>
    <p:sldLayoutId id="2147483660" r:id="rId3"/>
    <p:sldLayoutId id="214748366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9BADFF28-F0CB-42A3-B5D8-2DA8DB5A57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921" y="33037"/>
            <a:ext cx="954330" cy="6008840"/>
          </a:xfrm>
          <a:prstGeom prst="rect">
            <a:avLst/>
          </a:prstGeom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BDF03CB8-8260-4F8C-A3ED-A6C839A2E002}"/>
              </a:ext>
            </a:extLst>
          </p:cNvPr>
          <p:cNvSpPr/>
          <p:nvPr userDrawn="1"/>
        </p:nvSpPr>
        <p:spPr>
          <a:xfrm rot="10800000">
            <a:off x="2169872" y="-1"/>
            <a:ext cx="992428" cy="6041878"/>
          </a:xfrm>
          <a:prstGeom prst="rect">
            <a:avLst/>
          </a:prstGeom>
          <a:solidFill>
            <a:schemeClr val="bg2">
              <a:lumMod val="25000"/>
              <a:alpha val="78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A66CECD8-773C-4C48-9353-A1CA05E1F54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200" y="33037"/>
            <a:ext cx="1040670" cy="5658458"/>
          </a:xfrm>
          <a:prstGeom prst="rect">
            <a:avLst/>
          </a:prstGeom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id="{DD958C43-11B2-450A-94CD-8B308D3BAD59}"/>
              </a:ext>
            </a:extLst>
          </p:cNvPr>
          <p:cNvSpPr/>
          <p:nvPr userDrawn="1"/>
        </p:nvSpPr>
        <p:spPr>
          <a:xfrm rot="10800000">
            <a:off x="1110150" y="-3"/>
            <a:ext cx="1059722" cy="5691499"/>
          </a:xfrm>
          <a:prstGeom prst="rect">
            <a:avLst/>
          </a:prstGeom>
          <a:solidFill>
            <a:schemeClr val="bg2">
              <a:lumMod val="25000"/>
              <a:alpha val="78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FCF6CB86-AC31-49D7-8281-0313A3BEC77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44" y="33035"/>
            <a:ext cx="707055" cy="5301674"/>
          </a:xfrm>
          <a:prstGeom prst="rect">
            <a:avLst/>
          </a:prstGeom>
        </p:spPr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id="{F27FBE8F-C24F-4708-86EE-01FCE1E09DB3}"/>
              </a:ext>
            </a:extLst>
          </p:cNvPr>
          <p:cNvSpPr/>
          <p:nvPr userDrawn="1"/>
        </p:nvSpPr>
        <p:spPr>
          <a:xfrm rot="10800000">
            <a:off x="384046" y="0"/>
            <a:ext cx="726103" cy="5339162"/>
          </a:xfrm>
          <a:prstGeom prst="rect">
            <a:avLst/>
          </a:prstGeom>
          <a:solidFill>
            <a:schemeClr val="bg2">
              <a:lumMod val="25000"/>
              <a:alpha val="78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F9A55CCF-4B61-4048-B51D-1BA09D9EE443}"/>
              </a:ext>
            </a:extLst>
          </p:cNvPr>
          <p:cNvSpPr/>
          <p:nvPr userDrawn="1"/>
        </p:nvSpPr>
        <p:spPr>
          <a:xfrm>
            <a:off x="403095" y="5358212"/>
            <a:ext cx="688004" cy="149978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8B990CF7-7E34-4737-B153-3921827FF40F}"/>
              </a:ext>
            </a:extLst>
          </p:cNvPr>
          <p:cNvSpPr/>
          <p:nvPr userDrawn="1"/>
        </p:nvSpPr>
        <p:spPr>
          <a:xfrm>
            <a:off x="812292" y="5714999"/>
            <a:ext cx="1338529" cy="1142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B2E557E7-BF8F-4A16-BE48-A22A884E4D46}"/>
              </a:ext>
            </a:extLst>
          </p:cNvPr>
          <p:cNvSpPr/>
          <p:nvPr userDrawn="1"/>
        </p:nvSpPr>
        <p:spPr>
          <a:xfrm>
            <a:off x="1780032" y="6065381"/>
            <a:ext cx="1363218" cy="79261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2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9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32.png"/><Relationship Id="rId7" Type="http://schemas.openxmlformats.org/officeDocument/2006/relationships/image" Target="../media/image9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3.sv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7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3.sv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5.png"/><Relationship Id="rId7" Type="http://schemas.openxmlformats.org/officeDocument/2006/relationships/image" Target="../media/image1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svg"/><Relationship Id="rId5" Type="http://schemas.openxmlformats.org/officeDocument/2006/relationships/image" Target="../media/image8.png"/><Relationship Id="rId10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5.sv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svg"/><Relationship Id="rId5" Type="http://schemas.openxmlformats.org/officeDocument/2006/relationships/image" Target="../media/image9.png"/><Relationship Id="rId4" Type="http://schemas.openxmlformats.org/officeDocument/2006/relationships/image" Target="../media/image3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tiff"/><Relationship Id="rId7" Type="http://schemas.openxmlformats.org/officeDocument/2006/relationships/image" Target="../media/image5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3.sv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svg"/><Relationship Id="rId5" Type="http://schemas.openxmlformats.org/officeDocument/2006/relationships/image" Target="../media/image9.png"/><Relationship Id="rId4" Type="http://schemas.openxmlformats.org/officeDocument/2006/relationships/image" Target="../media/image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5.sv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3.sv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svg"/><Relationship Id="rId5" Type="http://schemas.openxmlformats.org/officeDocument/2006/relationships/image" Target="../media/image9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svg"/><Relationship Id="rId5" Type="http://schemas.openxmlformats.org/officeDocument/2006/relationships/image" Target="../media/image9.png"/><Relationship Id="rId4" Type="http://schemas.openxmlformats.org/officeDocument/2006/relationships/image" Target="../media/image3.sv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svg"/><Relationship Id="rId5" Type="http://schemas.openxmlformats.org/officeDocument/2006/relationships/image" Target="../media/image9.png"/><Relationship Id="rId4" Type="http://schemas.openxmlformats.org/officeDocument/2006/relationships/image" Target="../media/image3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7" Type="http://schemas.openxmlformats.org/officeDocument/2006/relationships/image" Target="../media/image10.png"/><Relationship Id="rId12" Type="http://schemas.openxmlformats.org/officeDocument/2006/relationships/image" Target="../media/image44.png"/><Relationship Id="rId17" Type="http://schemas.openxmlformats.org/officeDocument/2006/relationships/image" Target="../media/image49.jpeg"/><Relationship Id="rId2" Type="http://schemas.openxmlformats.org/officeDocument/2006/relationships/image" Target="../media/image8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svg"/><Relationship Id="rId11" Type="http://schemas.openxmlformats.org/officeDocument/2006/relationships/image" Target="../media/image43.png"/><Relationship Id="rId5" Type="http://schemas.openxmlformats.org/officeDocument/2006/relationships/image" Target="../media/image9.png"/><Relationship Id="rId15" Type="http://schemas.openxmlformats.org/officeDocument/2006/relationships/image" Target="../media/image47.png"/><Relationship Id="rId10" Type="http://schemas.openxmlformats.org/officeDocument/2006/relationships/image" Target="../media/image42.jpeg"/><Relationship Id="rId4" Type="http://schemas.openxmlformats.org/officeDocument/2006/relationships/image" Target="../media/image3.sv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svg"/><Relationship Id="rId5" Type="http://schemas.openxmlformats.org/officeDocument/2006/relationships/image" Target="../media/image9.png"/><Relationship Id="rId4" Type="http://schemas.openxmlformats.org/officeDocument/2006/relationships/image" Target="../media/image3.sv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svg"/><Relationship Id="rId5" Type="http://schemas.openxmlformats.org/officeDocument/2006/relationships/image" Target="../media/image9.png"/><Relationship Id="rId4" Type="http://schemas.openxmlformats.org/officeDocument/2006/relationships/image" Target="../media/image3.sv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svg"/><Relationship Id="rId5" Type="http://schemas.openxmlformats.org/officeDocument/2006/relationships/image" Target="../media/image9.png"/><Relationship Id="rId4" Type="http://schemas.openxmlformats.org/officeDocument/2006/relationships/image" Target="../media/image3.svg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svg"/><Relationship Id="rId5" Type="http://schemas.openxmlformats.org/officeDocument/2006/relationships/image" Target="../media/image9.png"/><Relationship Id="rId4" Type="http://schemas.openxmlformats.org/officeDocument/2006/relationships/image" Target="../media/image3.svg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svg"/><Relationship Id="rId5" Type="http://schemas.openxmlformats.org/officeDocument/2006/relationships/image" Target="../media/image9.png"/><Relationship Id="rId4" Type="http://schemas.openxmlformats.org/officeDocument/2006/relationships/image" Target="../media/image3.svg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svg"/><Relationship Id="rId5" Type="http://schemas.openxmlformats.org/officeDocument/2006/relationships/image" Target="../media/image9.png"/><Relationship Id="rId4" Type="http://schemas.openxmlformats.org/officeDocument/2006/relationships/image" Target="../media/image3.svg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svg"/><Relationship Id="rId5" Type="http://schemas.openxmlformats.org/officeDocument/2006/relationships/image" Target="../media/image9.png"/><Relationship Id="rId4" Type="http://schemas.openxmlformats.org/officeDocument/2006/relationships/image" Target="../media/image3.svg"/></Relationships>
</file>

<file path=ppt/slides/_rels/slide29.xml.rels><?xml version="1.0" encoding="UTF-8" standalone="yes"?>
<Relationships xmlns="http://schemas.openxmlformats.org/package/2006/relationships"><Relationship Id="rId7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svg"/><Relationship Id="rId5" Type="http://schemas.openxmlformats.org/officeDocument/2006/relationships/image" Target="../media/image9.png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7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svg"/><Relationship Id="rId11" Type="http://schemas.openxmlformats.org/officeDocument/2006/relationships/image" Target="../media/image8.sv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3.svg"/><Relationship Id="rId9" Type="http://schemas.openxmlformats.org/officeDocument/2006/relationships/image" Target="../media/image4.svg"/></Relationships>
</file>

<file path=ppt/slides/_rels/slide30.xml.rels><?xml version="1.0" encoding="UTF-8" standalone="yes"?>
<Relationships xmlns="http://schemas.openxmlformats.org/package/2006/relationships"><Relationship Id="rId7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svg"/><Relationship Id="rId5" Type="http://schemas.openxmlformats.org/officeDocument/2006/relationships/image" Target="../media/image9.png"/><Relationship Id="rId4" Type="http://schemas.openxmlformats.org/officeDocument/2006/relationships/image" Target="../media/image3.svg"/></Relationships>
</file>

<file path=ppt/slides/_rels/slide31.xml.rels><?xml version="1.0" encoding="UTF-8" standalone="yes"?>
<Relationships xmlns="http://schemas.openxmlformats.org/package/2006/relationships"><Relationship Id="rId7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svg"/><Relationship Id="rId5" Type="http://schemas.openxmlformats.org/officeDocument/2006/relationships/image" Target="../media/image9.png"/><Relationship Id="rId4" Type="http://schemas.openxmlformats.org/officeDocument/2006/relationships/image" Target="../media/image3.svg"/></Relationships>
</file>

<file path=ppt/slides/_rels/slide32.xml.rels><?xml version="1.0" encoding="UTF-8" standalone="yes"?>
<Relationships xmlns="http://schemas.openxmlformats.org/package/2006/relationships"><Relationship Id="rId7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svg"/><Relationship Id="rId5" Type="http://schemas.openxmlformats.org/officeDocument/2006/relationships/image" Target="../media/image9.png"/><Relationship Id="rId4" Type="http://schemas.openxmlformats.org/officeDocument/2006/relationships/image" Target="../media/image3.svg"/></Relationships>
</file>

<file path=ppt/slides/_rels/slide33.xml.rels><?xml version="1.0" encoding="UTF-8" standalone="yes"?>
<Relationships xmlns="http://schemas.openxmlformats.org/package/2006/relationships"><Relationship Id="rId7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svg"/><Relationship Id="rId5" Type="http://schemas.openxmlformats.org/officeDocument/2006/relationships/image" Target="../media/image9.png"/><Relationship Id="rId4" Type="http://schemas.openxmlformats.org/officeDocument/2006/relationships/image" Target="../media/image3.svg"/></Relationships>
</file>

<file path=ppt/slides/_rels/slide34.xml.rels><?xml version="1.0" encoding="UTF-8" standalone="yes"?>
<Relationships xmlns="http://schemas.openxmlformats.org/package/2006/relationships"><Relationship Id="rId7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svg"/><Relationship Id="rId5" Type="http://schemas.openxmlformats.org/officeDocument/2006/relationships/image" Target="../media/image9.png"/><Relationship Id="rId4" Type="http://schemas.openxmlformats.org/officeDocument/2006/relationships/image" Target="../media/image3.svg"/></Relationships>
</file>

<file path=ppt/slides/_rels/slide35.xml.rels><?xml version="1.0" encoding="UTF-8" standalone="yes"?>
<Relationships xmlns="http://schemas.openxmlformats.org/package/2006/relationships"><Relationship Id="rId7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svg"/><Relationship Id="rId5" Type="http://schemas.openxmlformats.org/officeDocument/2006/relationships/image" Target="../media/image9.png"/><Relationship Id="rId4" Type="http://schemas.openxmlformats.org/officeDocument/2006/relationships/image" Target="../media/image3.svg"/></Relationships>
</file>

<file path=ppt/slides/_rels/slide36.xml.rels><?xml version="1.0" encoding="UTF-8" standalone="yes"?>
<Relationships xmlns="http://schemas.openxmlformats.org/package/2006/relationships"><Relationship Id="rId7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svg"/><Relationship Id="rId5" Type="http://schemas.openxmlformats.org/officeDocument/2006/relationships/image" Target="../media/image9.png"/><Relationship Id="rId4" Type="http://schemas.openxmlformats.org/officeDocument/2006/relationships/image" Target="../media/image3.svg"/></Relationships>
</file>

<file path=ppt/slides/_rels/slide37.xml.rels><?xml version="1.0" encoding="UTF-8" standalone="yes"?>
<Relationships xmlns="http://schemas.openxmlformats.org/package/2006/relationships"><Relationship Id="rId7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svg"/><Relationship Id="rId5" Type="http://schemas.openxmlformats.org/officeDocument/2006/relationships/image" Target="../media/image9.png"/><Relationship Id="rId4" Type="http://schemas.openxmlformats.org/officeDocument/2006/relationships/image" Target="../media/image3.svg"/></Relationships>
</file>

<file path=ppt/slides/_rels/slide38.xml.rels><?xml version="1.0" encoding="UTF-8" standalone="yes"?>
<Relationships xmlns="http://schemas.openxmlformats.org/package/2006/relationships"><Relationship Id="rId7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svg"/><Relationship Id="rId5" Type="http://schemas.openxmlformats.org/officeDocument/2006/relationships/image" Target="../media/image9.png"/><Relationship Id="rId4" Type="http://schemas.openxmlformats.org/officeDocument/2006/relationships/image" Target="../media/image3.svg"/></Relationships>
</file>

<file path=ppt/slides/_rels/slide39.xml.rels><?xml version="1.0" encoding="UTF-8" standalone="yes"?>
<Relationships xmlns="http://schemas.openxmlformats.org/package/2006/relationships"><Relationship Id="rId7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svg"/><Relationship Id="rId5" Type="http://schemas.openxmlformats.org/officeDocument/2006/relationships/image" Target="../media/image9.png"/><Relationship Id="rId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svg"/><Relationship Id="rId5" Type="http://schemas.openxmlformats.org/officeDocument/2006/relationships/image" Target="../media/image9.png"/><Relationship Id="rId4" Type="http://schemas.openxmlformats.org/officeDocument/2006/relationships/image" Target="../media/image3.svg"/></Relationships>
</file>

<file path=ppt/slides/_rels/slide40.xml.rels><?xml version="1.0" encoding="UTF-8" standalone="yes"?>
<Relationships xmlns="http://schemas.openxmlformats.org/package/2006/relationships"><Relationship Id="rId7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svg"/><Relationship Id="rId5" Type="http://schemas.openxmlformats.org/officeDocument/2006/relationships/image" Target="../media/image9.png"/><Relationship Id="rId4" Type="http://schemas.openxmlformats.org/officeDocument/2006/relationships/image" Target="../media/image3.svg"/></Relationships>
</file>

<file path=ppt/slides/_rels/slide41.xml.rels><?xml version="1.0" encoding="UTF-8" standalone="yes"?>
<Relationships xmlns="http://schemas.openxmlformats.org/package/2006/relationships"><Relationship Id="rId7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svg"/><Relationship Id="rId5" Type="http://schemas.openxmlformats.org/officeDocument/2006/relationships/image" Target="../media/image9.png"/><Relationship Id="rId4" Type="http://schemas.openxmlformats.org/officeDocument/2006/relationships/image" Target="../media/image3.svg"/></Relationships>
</file>

<file path=ppt/slides/_rels/slide42.xml.rels><?xml version="1.0" encoding="UTF-8" standalone="yes"?>
<Relationships xmlns="http://schemas.openxmlformats.org/package/2006/relationships"><Relationship Id="rId7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svg"/><Relationship Id="rId5" Type="http://schemas.openxmlformats.org/officeDocument/2006/relationships/image" Target="../media/image9.png"/><Relationship Id="rId4" Type="http://schemas.openxmlformats.org/officeDocument/2006/relationships/image" Target="../media/image3.svg"/></Relationships>
</file>

<file path=ppt/slides/_rels/slide43.xml.rels><?xml version="1.0" encoding="UTF-8" standalone="yes"?>
<Relationships xmlns="http://schemas.openxmlformats.org/package/2006/relationships"><Relationship Id="rId7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svg"/><Relationship Id="rId5" Type="http://schemas.openxmlformats.org/officeDocument/2006/relationships/image" Target="../media/image9.png"/><Relationship Id="rId4" Type="http://schemas.openxmlformats.org/officeDocument/2006/relationships/image" Target="../media/image3.svg"/></Relationships>
</file>

<file path=ppt/slides/_rels/slide44.xml.rels><?xml version="1.0" encoding="UTF-8" standalone="yes"?>
<Relationships xmlns="http://schemas.openxmlformats.org/package/2006/relationships"><Relationship Id="rId7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svg"/><Relationship Id="rId5" Type="http://schemas.openxmlformats.org/officeDocument/2006/relationships/image" Target="../media/image9.png"/><Relationship Id="rId4" Type="http://schemas.openxmlformats.org/officeDocument/2006/relationships/image" Target="../media/image3.svg"/></Relationships>
</file>

<file path=ppt/slides/_rels/slide45.xml.rels><?xml version="1.0" encoding="UTF-8" standalone="yes"?>
<Relationships xmlns="http://schemas.openxmlformats.org/package/2006/relationships"><Relationship Id="rId7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svg"/><Relationship Id="rId5" Type="http://schemas.openxmlformats.org/officeDocument/2006/relationships/image" Target="../media/image9.png"/><Relationship Id="rId4" Type="http://schemas.openxmlformats.org/officeDocument/2006/relationships/image" Target="../media/image3.svg"/></Relationships>
</file>

<file path=ppt/slides/_rels/slide46.xml.rels><?xml version="1.0" encoding="UTF-8" standalone="yes"?>
<Relationships xmlns="http://schemas.openxmlformats.org/package/2006/relationships"><Relationship Id="rId7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svg"/><Relationship Id="rId5" Type="http://schemas.openxmlformats.org/officeDocument/2006/relationships/image" Target="../media/image9.png"/><Relationship Id="rId4" Type="http://schemas.openxmlformats.org/officeDocument/2006/relationships/image" Target="../media/image3.sv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51.jpeg"/><Relationship Id="rId7" Type="http://schemas.openxmlformats.org/officeDocument/2006/relationships/image" Target="../media/image9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svg"/><Relationship Id="rId5" Type="http://schemas.openxmlformats.org/officeDocument/2006/relationships/image" Target="../media/image8.png"/><Relationship Id="rId4" Type="http://schemas.openxmlformats.org/officeDocument/2006/relationships/image" Target="../media/image52.jpeg"/><Relationship Id="rId9" Type="http://schemas.openxmlformats.org/officeDocument/2006/relationships/image" Target="../media/image10.png"/></Relationships>
</file>

<file path=ppt/slides/_rels/slide48.xml.rels><?xml version="1.0" encoding="UTF-8" standalone="yes"?>
<Relationships xmlns="http://schemas.openxmlformats.org/package/2006/relationships"><Relationship Id="rId7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svg"/><Relationship Id="rId5" Type="http://schemas.openxmlformats.org/officeDocument/2006/relationships/image" Target="../media/image9.png"/><Relationship Id="rId4" Type="http://schemas.openxmlformats.org/officeDocument/2006/relationships/image" Target="../media/image3.svg"/></Relationships>
</file>

<file path=ppt/slides/_rels/slide49.xml.rels><?xml version="1.0" encoding="UTF-8" standalone="yes"?>
<Relationships xmlns="http://schemas.openxmlformats.org/package/2006/relationships"><Relationship Id="rId7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svg"/><Relationship Id="rId5" Type="http://schemas.openxmlformats.org/officeDocument/2006/relationships/image" Target="../media/image9.png"/><Relationship Id="rId4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7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3.svg"/><Relationship Id="rId9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svg"/><Relationship Id="rId5" Type="http://schemas.openxmlformats.org/officeDocument/2006/relationships/image" Target="../media/image9.png"/><Relationship Id="rId4" Type="http://schemas.openxmlformats.org/officeDocument/2006/relationships/image" Target="../media/image3.sv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svg"/><Relationship Id="rId5" Type="http://schemas.openxmlformats.org/officeDocument/2006/relationships/image" Target="../media/image9.png"/><Relationship Id="rId4" Type="http://schemas.openxmlformats.org/officeDocument/2006/relationships/image" Target="../media/image3.sv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6.jpeg"/><Relationship Id="rId7" Type="http://schemas.openxmlformats.org/officeDocument/2006/relationships/image" Target="../media/image5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3.svg"/><Relationship Id="rId4" Type="http://schemas.openxmlformats.org/officeDocument/2006/relationships/image" Target="../media/image8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7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svg"/><Relationship Id="rId11" Type="http://schemas.openxmlformats.org/officeDocument/2006/relationships/image" Target="../media/image60.png"/><Relationship Id="rId5" Type="http://schemas.openxmlformats.org/officeDocument/2006/relationships/image" Target="../media/image9.png"/><Relationship Id="rId10" Type="http://schemas.openxmlformats.org/officeDocument/2006/relationships/image" Target="../media/image59.png"/><Relationship Id="rId4" Type="http://schemas.openxmlformats.org/officeDocument/2006/relationships/image" Target="../media/image3.svg"/><Relationship Id="rId9" Type="http://schemas.openxmlformats.org/officeDocument/2006/relationships/image" Target="../media/image58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7" Type="http://schemas.openxmlformats.org/officeDocument/2006/relationships/image" Target="../media/image10.png"/><Relationship Id="rId12" Type="http://schemas.openxmlformats.org/officeDocument/2006/relationships/image" Target="../media/image6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svg"/><Relationship Id="rId11" Type="http://schemas.openxmlformats.org/officeDocument/2006/relationships/image" Target="../media/image64.png"/><Relationship Id="rId5" Type="http://schemas.openxmlformats.org/officeDocument/2006/relationships/image" Target="../media/image9.png"/><Relationship Id="rId10" Type="http://schemas.openxmlformats.org/officeDocument/2006/relationships/image" Target="../media/image63.png"/><Relationship Id="rId4" Type="http://schemas.openxmlformats.org/officeDocument/2006/relationships/image" Target="../media/image3.svg"/><Relationship Id="rId9" Type="http://schemas.openxmlformats.org/officeDocument/2006/relationships/image" Target="../media/image62.png"/></Relationships>
</file>

<file path=ppt/slides/_rels/slide55.xml.rels><?xml version="1.0" encoding="UTF-8" standalone="yes"?>
<Relationships xmlns="http://schemas.openxmlformats.org/package/2006/relationships"><Relationship Id="rId7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svg"/><Relationship Id="rId5" Type="http://schemas.openxmlformats.org/officeDocument/2006/relationships/image" Target="../media/image9.png"/><Relationship Id="rId4" Type="http://schemas.openxmlformats.org/officeDocument/2006/relationships/image" Target="../media/image3.svg"/></Relationships>
</file>

<file path=ppt/slides/_rels/slide56.xml.rels><?xml version="1.0" encoding="UTF-8" standalone="yes"?>
<Relationships xmlns="http://schemas.openxmlformats.org/package/2006/relationships"><Relationship Id="rId7" Type="http://schemas.openxmlformats.org/officeDocument/2006/relationships/image" Target="../media/image5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3.svg"/></Relationships>
</file>

<file path=ppt/slides/_rels/slide57.xml.rels><?xml version="1.0" encoding="UTF-8" standalone="yes"?>
<Relationships xmlns="http://schemas.openxmlformats.org/package/2006/relationships"><Relationship Id="rId7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svg"/><Relationship Id="rId5" Type="http://schemas.openxmlformats.org/officeDocument/2006/relationships/image" Target="../media/image9.png"/><Relationship Id="rId4" Type="http://schemas.openxmlformats.org/officeDocument/2006/relationships/image" Target="../media/image3.sv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7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svg"/><Relationship Id="rId5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hyperlink" Target="https://escuela-de-energia.org/ariaeh/" TargetMode="External"/></Relationships>
</file>

<file path=ppt/slides/_rels/slide59.xml.rels><?xml version="1.0" encoding="UTF-8" standalone="yes"?>
<Relationships xmlns="http://schemas.openxmlformats.org/package/2006/relationships"><Relationship Id="rId7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svg"/><Relationship Id="rId5" Type="http://schemas.openxmlformats.org/officeDocument/2006/relationships/image" Target="../media/image9.png"/><Relationship Id="rId4" Type="http://schemas.openxmlformats.org/officeDocument/2006/relationships/image" Target="../media/image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9.png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svg"/><Relationship Id="rId11" Type="http://schemas.openxmlformats.org/officeDocument/2006/relationships/image" Target="../media/image19.png"/><Relationship Id="rId10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3.svg"/><Relationship Id="rId4" Type="http://schemas.openxmlformats.org/officeDocument/2006/relationships/image" Target="../media/image8.png"/><Relationship Id="rId9" Type="http://schemas.openxmlformats.org/officeDocument/2006/relationships/image" Target="../media/image67.png"/></Relationships>
</file>

<file path=ppt/slides/_rels/slide61.xml.rels><?xml version="1.0" encoding="UTF-8" standalone="yes"?>
<Relationships xmlns="http://schemas.openxmlformats.org/package/2006/relationships"><Relationship Id="rId7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svg"/><Relationship Id="rId5" Type="http://schemas.openxmlformats.org/officeDocument/2006/relationships/image" Target="../media/image9.png"/><Relationship Id="rId4" Type="http://schemas.openxmlformats.org/officeDocument/2006/relationships/image" Target="../media/image3.sv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EscuelaIberoamericanaDeRegulacionEnHidrocarburos/" TargetMode="External"/><Relationship Id="rId7" Type="http://schemas.openxmlformats.org/officeDocument/2006/relationships/image" Target="../media/image5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3.svg"/><Relationship Id="rId9" Type="http://schemas.openxmlformats.org/officeDocument/2006/relationships/image" Target="../media/image6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5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3.sv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7" Type="http://schemas.openxmlformats.org/officeDocument/2006/relationships/image" Target="../media/image5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3.svg"/><Relationship Id="rId9" Type="http://schemas.openxmlformats.org/officeDocument/2006/relationships/hyperlink" Target="https://www.linkedin.com/company/escuela-iberoamericana-de-regulaci%C3%B3n-de-hidrocarburos/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svg"/><Relationship Id="rId5" Type="http://schemas.openxmlformats.org/officeDocument/2006/relationships/image" Target="../media/image9.png"/><Relationship Id="rId4" Type="http://schemas.openxmlformats.org/officeDocument/2006/relationships/image" Target="../media/image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7" Type="http://schemas.openxmlformats.org/officeDocument/2006/relationships/image" Target="../media/image5.svg"/><Relationship Id="rId12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11" Type="http://schemas.openxmlformats.org/officeDocument/2006/relationships/image" Target="../media/image24.png"/><Relationship Id="rId5" Type="http://schemas.openxmlformats.org/officeDocument/2006/relationships/image" Target="../media/image10.png"/><Relationship Id="rId10" Type="http://schemas.openxmlformats.org/officeDocument/2006/relationships/image" Target="../media/image23.png"/><Relationship Id="rId4" Type="http://schemas.openxmlformats.org/officeDocument/2006/relationships/image" Target="../media/image3.sv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7.jpeg"/><Relationship Id="rId7" Type="http://schemas.openxmlformats.org/officeDocument/2006/relationships/image" Target="../media/image10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svg"/><Relationship Id="rId5" Type="http://schemas.openxmlformats.org/officeDocument/2006/relationships/image" Target="../media/image8.png"/><Relationship Id="rId4" Type="http://schemas.openxmlformats.org/officeDocument/2006/relationships/image" Target="../media/image28.jpeg"/><Relationship Id="rId9" Type="http://schemas.openxmlformats.org/officeDocument/2006/relationships/image" Target="../media/image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10" Type="http://schemas.openxmlformats.org/officeDocument/2006/relationships/image" Target="../media/image30.png"/><Relationship Id="rId4" Type="http://schemas.openxmlformats.org/officeDocument/2006/relationships/image" Target="../media/image3.svg"/><Relationship Id="rId9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558FC2D-5DBB-4A20-B8F9-72EE75CDE855}"/>
              </a:ext>
            </a:extLst>
          </p:cNvPr>
          <p:cNvSpPr txBox="1"/>
          <p:nvPr/>
        </p:nvSpPr>
        <p:spPr>
          <a:xfrm>
            <a:off x="4443044" y="1657266"/>
            <a:ext cx="66118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>
                <a:solidFill>
                  <a:srgbClr val="006AAF"/>
                </a:solidFill>
                <a:latin typeface="Arial Narrow" panose="020B0606020202030204" pitchFamily="34" charset="0"/>
              </a:rPr>
              <a:t>Balance de funcionamiento en 2019 de la Escuela Iberoamericana de </a:t>
            </a:r>
            <a:r>
              <a:rPr lang="es-ES" sz="3600" dirty="0" smtClean="0">
                <a:solidFill>
                  <a:srgbClr val="006AAF"/>
                </a:solidFill>
                <a:latin typeface="Arial Narrow" panose="020B0606020202030204" pitchFamily="34" charset="0"/>
              </a:rPr>
              <a:t>Regulación de Hidrocarburos </a:t>
            </a:r>
            <a:r>
              <a:rPr lang="es-ES" sz="3600" dirty="0">
                <a:solidFill>
                  <a:srgbClr val="006AAF"/>
                </a:solidFill>
                <a:latin typeface="Arial Narrow" panose="020B0606020202030204" pitchFamily="34" charset="0"/>
              </a:rPr>
              <a:t>(</a:t>
            </a:r>
            <a:r>
              <a:rPr lang="es-ES" sz="3600" dirty="0" smtClean="0">
                <a:solidFill>
                  <a:srgbClr val="006AAF"/>
                </a:solidFill>
                <a:latin typeface="Arial Narrow" panose="020B0606020202030204" pitchFamily="34" charset="0"/>
              </a:rPr>
              <a:t>EIR-H). </a:t>
            </a:r>
            <a:r>
              <a:rPr lang="es-ES" sz="3600" dirty="0">
                <a:solidFill>
                  <a:srgbClr val="006AAF"/>
                </a:solidFill>
                <a:latin typeface="Arial Narrow" panose="020B0606020202030204" pitchFamily="34" charset="0"/>
              </a:rPr>
              <a:t>Planes económico y académico para 2020.</a:t>
            </a:r>
            <a:endParaRPr lang="pt-BR" sz="3600" dirty="0">
              <a:solidFill>
                <a:srgbClr val="006AAF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41A85ED-175D-4318-B791-3EFA41556F2B}"/>
              </a:ext>
            </a:extLst>
          </p:cNvPr>
          <p:cNvSpPr txBox="1"/>
          <p:nvPr/>
        </p:nvSpPr>
        <p:spPr>
          <a:xfrm>
            <a:off x="352659" y="6340421"/>
            <a:ext cx="28632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Fecha 22 </a:t>
            </a:r>
            <a:r>
              <a:rPr lang="es-ES" sz="1600" b="1" dirty="0">
                <a:solidFill>
                  <a:schemeClr val="bg1"/>
                </a:solidFill>
                <a:latin typeface="Myriad Pro" panose="020B0503030403020204" pitchFamily="34" charset="0"/>
              </a:rPr>
              <a:t>de </a:t>
            </a:r>
            <a:r>
              <a:rPr lang="es-ES" sz="1600" b="1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abril  </a:t>
            </a:r>
            <a:r>
              <a:rPr lang="es-ES" sz="1600" b="1" dirty="0">
                <a:solidFill>
                  <a:schemeClr val="bg1"/>
                </a:solidFill>
                <a:latin typeface="Myriad Pro" panose="020B0503030403020204" pitchFamily="34" charset="0"/>
              </a:rPr>
              <a:t>de </a:t>
            </a:r>
            <a:r>
              <a:rPr lang="es-ES" sz="1600" b="1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2020</a:t>
            </a:r>
            <a:endParaRPr lang="es-ES" sz="16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2DC0921B-0E6D-42BC-B85B-415B8D0C6EB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735" y="0"/>
            <a:ext cx="4475414" cy="1501429"/>
          </a:xfrm>
          <a:prstGeom prst="rect">
            <a:avLst/>
          </a:prstGeom>
        </p:spPr>
      </p:pic>
      <p:pic>
        <p:nvPicPr>
          <p:cNvPr id="9" name="Graphic 5">
            <a:extLst>
              <a:ext uri="{FF2B5EF4-FFF2-40B4-BE49-F238E27FC236}">
                <a16:creationId xmlns:a16="http://schemas.microsoft.com/office/drawing/2014/main" id="{C023BF22-6560-4F52-B813-B200D38C27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130599" y="5843695"/>
            <a:ext cx="1749171" cy="548073"/>
          </a:xfrm>
          <a:prstGeom prst="rect">
            <a:avLst/>
          </a:prstGeom>
        </p:spPr>
      </p:pic>
      <p:pic>
        <p:nvPicPr>
          <p:cNvPr id="11" name="Graphic 6">
            <a:extLst>
              <a:ext uri="{FF2B5EF4-FFF2-40B4-BE49-F238E27FC236}">
                <a16:creationId xmlns:a16="http://schemas.microsoft.com/office/drawing/2014/main" id="{AAD1BC19-4A62-406D-9FEF-A68292FD89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037855" y="5726811"/>
            <a:ext cx="1575356" cy="78184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152" y="5291024"/>
            <a:ext cx="2785736" cy="1566976"/>
          </a:xfrm>
          <a:prstGeom prst="rect">
            <a:avLst/>
          </a:prstGeom>
        </p:spPr>
      </p:pic>
      <p:sp>
        <p:nvSpPr>
          <p:cNvPr id="13" name="Retângulo 5">
            <a:extLst>
              <a:ext uri="{FF2B5EF4-FFF2-40B4-BE49-F238E27FC236}">
                <a16:creationId xmlns:a16="http://schemas.microsoft.com/office/drawing/2014/main" id="{AA458647-FAB4-4205-BDE2-F82FE9C45F13}"/>
              </a:ext>
            </a:extLst>
          </p:cNvPr>
          <p:cNvSpPr/>
          <p:nvPr/>
        </p:nvSpPr>
        <p:spPr>
          <a:xfrm>
            <a:off x="5005184" y="4781531"/>
            <a:ext cx="584171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spcBef>
                <a:spcPts val="600"/>
              </a:spcBef>
              <a:spcAft>
                <a:spcPts val="0"/>
              </a:spcAft>
              <a:buClr>
                <a:srgbClr val="006AAF"/>
              </a:buClr>
              <a:defRPr/>
            </a:pPr>
            <a:r>
              <a:rPr lang="es-ES" sz="2000" dirty="0" smtClean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D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. </a:t>
            </a:r>
            <a:r>
              <a:rPr lang="es-ES" sz="2000" dirty="0" smtClean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Edwin Quintanilla. 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Director </a:t>
            </a:r>
            <a:r>
              <a:rPr lang="es-ES" sz="2000" dirty="0" smtClean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Académico de 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la EIR-H </a:t>
            </a:r>
            <a:endParaRPr lang="es-ES" sz="2000" dirty="0" smtClean="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0" lvl="1" algn="ctr">
              <a:spcBef>
                <a:spcPts val="600"/>
              </a:spcBef>
              <a:spcAft>
                <a:spcPts val="0"/>
              </a:spcAft>
              <a:buClr>
                <a:srgbClr val="006AAF"/>
              </a:buClr>
              <a:defRPr/>
            </a:pPr>
            <a:r>
              <a:rPr lang="es-ES" sz="2000" dirty="0" smtClean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(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ESAN de Perú) </a:t>
            </a:r>
          </a:p>
        </p:txBody>
      </p:sp>
    </p:spTree>
    <p:extLst>
      <p:ext uri="{BB962C8B-B14F-4D97-AF65-F5344CB8AC3E}">
        <p14:creationId xmlns:p14="http://schemas.microsoft.com/office/powerpoint/2010/main" val="25806012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http://i.embluejet.com/ImagenesMoxie/5827/images/usos_del_GNL_en_la_industria_y_sector_transporte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261" y="1340766"/>
            <a:ext cx="5785144" cy="537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931" y="1441178"/>
            <a:ext cx="1104683" cy="62138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C023BF22-6560-4F52-B813-B200D38C27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11544" y="326461"/>
            <a:ext cx="1749171" cy="54807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97" y="-226210"/>
            <a:ext cx="2785736" cy="1566976"/>
          </a:xfrm>
          <a:prstGeom prst="rect">
            <a:avLst/>
          </a:prstGeom>
        </p:spPr>
      </p:pic>
      <p:pic>
        <p:nvPicPr>
          <p:cNvPr id="8" name="Graphic 6">
            <a:extLst>
              <a:ext uri="{FF2B5EF4-FFF2-40B4-BE49-F238E27FC236}">
                <a16:creationId xmlns:a16="http://schemas.microsoft.com/office/drawing/2014/main" id="{AAD1BC19-4A62-406D-9FEF-A68292FD89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518800" y="209577"/>
            <a:ext cx="1575356" cy="78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4895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Gráfico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218183"/>
              </p:ext>
            </p:extLst>
          </p:nvPr>
        </p:nvGraphicFramePr>
        <p:xfrm>
          <a:off x="217154" y="628628"/>
          <a:ext cx="7260914" cy="64627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5595340" y="5061108"/>
            <a:ext cx="1555780" cy="40011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s-PE" sz="2000" dirty="0">
              <a:solidFill>
                <a:srgbClr val="006AAF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10 CuadroTexto"/>
          <p:cNvSpPr txBox="1"/>
          <p:nvPr/>
        </p:nvSpPr>
        <p:spPr>
          <a:xfrm>
            <a:off x="745551" y="202408"/>
            <a:ext cx="69865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r>
              <a:rPr lang="es-PE" dirty="0" smtClean="0">
                <a:solidFill>
                  <a:srgbClr val="006AAF"/>
                </a:solidFill>
                <a:latin typeface="Arial Narrow" panose="020B0606020202030204" pitchFamily="34" charset="0"/>
              </a:rPr>
              <a:t>Demanda de </a:t>
            </a:r>
            <a:r>
              <a:rPr lang="es-PE" dirty="0">
                <a:solidFill>
                  <a:srgbClr val="006AAF"/>
                </a:solidFill>
                <a:latin typeface="Arial Narrow" panose="020B0606020202030204" pitchFamily="34" charset="0"/>
              </a:rPr>
              <a:t>energías primarias                                           </a:t>
            </a:r>
            <a:r>
              <a:rPr lang="es-PE" sz="1600" dirty="0">
                <a:solidFill>
                  <a:srgbClr val="006AAF"/>
                </a:solidFill>
                <a:latin typeface="Arial Narrow" panose="020B0606020202030204" pitchFamily="34" charset="0"/>
              </a:rPr>
              <a:t>(TPES - </a:t>
            </a:r>
            <a:r>
              <a:rPr lang="es-PE" sz="1600" dirty="0" smtClean="0">
                <a:solidFill>
                  <a:srgbClr val="006AAF"/>
                </a:solidFill>
                <a:latin typeface="Arial Narrow" panose="020B0606020202030204" pitchFamily="34" charset="0"/>
              </a:rPr>
              <a:t>2018)</a:t>
            </a:r>
            <a:endParaRPr lang="es-PE" sz="1600" dirty="0">
              <a:solidFill>
                <a:srgbClr val="006AAF"/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9354921"/>
              </p:ext>
            </p:extLst>
          </p:nvPr>
        </p:nvGraphicFramePr>
        <p:xfrm>
          <a:off x="7200533" y="360531"/>
          <a:ext cx="2015156" cy="50887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07578">
                  <a:extLst>
                    <a:ext uri="{9D8B030D-6E8A-4147-A177-3AD203B41FA5}">
                      <a16:colId xmlns:a16="http://schemas.microsoft.com/office/drawing/2014/main" val="2808900777"/>
                    </a:ext>
                  </a:extLst>
                </a:gridCol>
                <a:gridCol w="1007578">
                  <a:extLst>
                    <a:ext uri="{9D8B030D-6E8A-4147-A177-3AD203B41FA5}">
                      <a16:colId xmlns:a16="http://schemas.microsoft.com/office/drawing/2014/main" val="2827054679"/>
                    </a:ext>
                  </a:extLst>
                </a:gridCol>
              </a:tblGrid>
              <a:tr h="719467"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1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Total </a:t>
                      </a:r>
                      <a:r>
                        <a:rPr lang="es-PE" sz="16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Renovable*</a:t>
                      </a:r>
                      <a:endParaRPr lang="es-P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1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Total - MTOE</a:t>
                      </a:r>
                      <a:endParaRPr lang="es-P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6130191"/>
                  </a:ext>
                </a:extLst>
              </a:tr>
              <a:tr h="446878"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0.7%</a:t>
                      </a:r>
                      <a:endParaRPr lang="es-P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881</a:t>
                      </a:r>
                      <a:endParaRPr lang="es-P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880883"/>
                  </a:ext>
                </a:extLst>
              </a:tr>
              <a:tr h="446878">
                <a:tc>
                  <a:txBody>
                    <a:bodyPr/>
                    <a:lstStyle/>
                    <a:p>
                      <a:pPr algn="ctr" fontAlgn="b"/>
                      <a:endParaRPr lang="es-PE" sz="1600" b="1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algn="ctr" fontAlgn="b"/>
                      <a:endParaRPr lang="es-PE" sz="400" b="1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algn="ctr" fontAlgn="b"/>
                      <a:r>
                        <a:rPr lang="es-PE" sz="16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7.6%</a:t>
                      </a:r>
                      <a:endParaRPr lang="es-P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449</a:t>
                      </a:r>
                      <a:endParaRPr lang="es-P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1652939"/>
                  </a:ext>
                </a:extLst>
              </a:tr>
              <a:tr h="446878">
                <a:tc>
                  <a:txBody>
                    <a:bodyPr/>
                    <a:lstStyle/>
                    <a:p>
                      <a:pPr algn="ctr" fontAlgn="b"/>
                      <a:endParaRPr lang="es-PE" sz="1600" b="1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algn="ctr" fontAlgn="b"/>
                      <a:endParaRPr lang="es-PE" sz="300" b="1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algn="ctr" fontAlgn="b"/>
                      <a:r>
                        <a:rPr lang="es-PE" sz="16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9.6%</a:t>
                      </a:r>
                      <a:endParaRPr lang="es-P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5748</a:t>
                      </a:r>
                      <a:endParaRPr lang="es-P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7854163"/>
                  </a:ext>
                </a:extLst>
              </a:tr>
              <a:tr h="446878">
                <a:tc>
                  <a:txBody>
                    <a:bodyPr/>
                    <a:lstStyle/>
                    <a:p>
                      <a:pPr algn="ctr" fontAlgn="b"/>
                      <a:endParaRPr lang="es-PE" sz="1600" b="1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algn="ctr" fontAlgn="b"/>
                      <a:endParaRPr lang="es-PE" sz="400" b="1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algn="ctr" fontAlgn="b"/>
                      <a:r>
                        <a:rPr lang="es-PE" sz="16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9.9%</a:t>
                      </a:r>
                      <a:endParaRPr lang="es-P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2755</a:t>
                      </a:r>
                      <a:endParaRPr lang="es-P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6901555"/>
                  </a:ext>
                </a:extLst>
              </a:tr>
              <a:tr h="446878">
                <a:tc>
                  <a:txBody>
                    <a:bodyPr/>
                    <a:lstStyle/>
                    <a:p>
                      <a:pPr algn="ctr" fontAlgn="b"/>
                      <a:endParaRPr lang="es-PE" sz="1600" b="1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algn="ctr" fontAlgn="b"/>
                      <a:endParaRPr lang="es-PE" sz="400" b="1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algn="ctr" fontAlgn="b"/>
                      <a:r>
                        <a:rPr lang="es-PE" sz="16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10.5%</a:t>
                      </a:r>
                      <a:endParaRPr lang="es-P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13475</a:t>
                      </a:r>
                      <a:endParaRPr lang="es-P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1446938"/>
                  </a:ext>
                </a:extLst>
              </a:tr>
              <a:tr h="446878">
                <a:tc>
                  <a:txBody>
                    <a:bodyPr/>
                    <a:lstStyle/>
                    <a:p>
                      <a:pPr algn="ctr" fontAlgn="b"/>
                      <a:endParaRPr lang="es-PE" sz="1600" b="1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algn="ctr" fontAlgn="b"/>
                      <a:endParaRPr lang="es-PE" sz="400" b="1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algn="ctr" fontAlgn="b"/>
                      <a:r>
                        <a:rPr lang="es-PE" sz="16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11.9%</a:t>
                      </a:r>
                      <a:endParaRPr lang="es-P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2941</a:t>
                      </a:r>
                      <a:endParaRPr lang="es-P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5310900"/>
                  </a:ext>
                </a:extLst>
              </a:tr>
              <a:tr h="446878">
                <a:tc>
                  <a:txBody>
                    <a:bodyPr/>
                    <a:lstStyle/>
                    <a:p>
                      <a:pPr algn="ctr" fontAlgn="b"/>
                      <a:endParaRPr lang="es-PE" sz="1600" b="1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algn="ctr" fontAlgn="b"/>
                      <a:endParaRPr lang="es-PE" sz="500" b="1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algn="ctr" fontAlgn="b"/>
                      <a:r>
                        <a:rPr lang="es-PE" sz="16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27.8%</a:t>
                      </a:r>
                      <a:endParaRPr lang="es-P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700</a:t>
                      </a:r>
                      <a:endParaRPr lang="es-P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9734611"/>
                  </a:ext>
                </a:extLst>
              </a:tr>
              <a:tr h="446878">
                <a:tc>
                  <a:txBody>
                    <a:bodyPr/>
                    <a:lstStyle/>
                    <a:p>
                      <a:pPr algn="ctr" fontAlgn="b"/>
                      <a:endParaRPr lang="es-PE" sz="1600" b="1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algn="ctr" fontAlgn="b"/>
                      <a:endParaRPr lang="es-PE" sz="500" b="1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algn="ctr" fontAlgn="b"/>
                      <a:r>
                        <a:rPr lang="es-PE" sz="16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28.2%</a:t>
                      </a:r>
                      <a:endParaRPr lang="es-P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27</a:t>
                      </a:r>
                      <a:endParaRPr lang="es-P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663493"/>
                  </a:ext>
                </a:extLst>
              </a:tr>
            </a:tbl>
          </a:graphicData>
        </a:graphic>
      </p:graphicFrame>
      <p:sp>
        <p:nvSpPr>
          <p:cNvPr id="5" name="11 CuadroTexto"/>
          <p:cNvSpPr txBox="1"/>
          <p:nvPr/>
        </p:nvSpPr>
        <p:spPr>
          <a:xfrm>
            <a:off x="-36830" y="6567713"/>
            <a:ext cx="92525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FF0000"/>
                </a:solidFill>
                <a:latin typeface="+mn-lt"/>
              </a:defRPr>
            </a:lvl1pPr>
          </a:lstStyle>
          <a:p>
            <a:pPr algn="r"/>
            <a:r>
              <a:rPr lang="es-PE" sz="1100" dirty="0">
                <a:solidFill>
                  <a:srgbClr val="006AAF"/>
                </a:solidFill>
                <a:latin typeface="Arial Narrow" panose="020B0606020202030204" pitchFamily="34" charset="0"/>
              </a:rPr>
              <a:t>Fuente: BP (</a:t>
            </a:r>
            <a:r>
              <a:rPr lang="es-PE" sz="1100" dirty="0" smtClean="0">
                <a:solidFill>
                  <a:srgbClr val="006AAF"/>
                </a:solidFill>
                <a:latin typeface="Arial Narrow" panose="020B0606020202030204" pitchFamily="34" charset="0"/>
              </a:rPr>
              <a:t>2019) </a:t>
            </a:r>
            <a:r>
              <a:rPr lang="en-US" sz="1100" dirty="0">
                <a:solidFill>
                  <a:srgbClr val="006AAF"/>
                </a:solidFill>
                <a:latin typeface="Arial Narrow" panose="020B0606020202030204" pitchFamily="34" charset="0"/>
              </a:rPr>
              <a:t>BP Statistical Review of World Energy </a:t>
            </a:r>
            <a:r>
              <a:rPr lang="en-US" sz="1100" dirty="0" smtClean="0">
                <a:solidFill>
                  <a:srgbClr val="006AAF"/>
                </a:solidFill>
                <a:latin typeface="Arial Narrow" panose="020B0606020202030204" pitchFamily="34" charset="0"/>
              </a:rPr>
              <a:t>2018</a:t>
            </a:r>
            <a:endParaRPr lang="es-PE" sz="1100" dirty="0">
              <a:solidFill>
                <a:srgbClr val="006AAF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5621673" y="4515973"/>
            <a:ext cx="1516643" cy="40011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s-PE"/>
            </a:defPPr>
            <a:lvl1pPr>
              <a:defRPr sz="2000"/>
            </a:lvl1pPr>
          </a:lstStyle>
          <a:p>
            <a:endParaRPr lang="es-PE" dirty="0">
              <a:solidFill>
                <a:srgbClr val="006AAF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6497973" y="3954612"/>
            <a:ext cx="640343" cy="40011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s-PE"/>
            </a:defPPr>
            <a:lvl1pPr>
              <a:defRPr sz="2000"/>
            </a:lvl1pPr>
          </a:lstStyle>
          <a:p>
            <a:endParaRPr lang="es-PE" dirty="0">
              <a:solidFill>
                <a:srgbClr val="006AAF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6576408" y="3424683"/>
            <a:ext cx="555551" cy="40011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s-PE"/>
            </a:defPPr>
            <a:lvl1pPr>
              <a:defRPr sz="2000"/>
            </a:lvl1pPr>
          </a:lstStyle>
          <a:p>
            <a:endParaRPr lang="es-PE" dirty="0">
              <a:solidFill>
                <a:srgbClr val="006AAF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6597733" y="2862448"/>
            <a:ext cx="544036" cy="40011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s-PE"/>
            </a:defPPr>
            <a:lvl1pPr>
              <a:defRPr sz="2000"/>
            </a:lvl1pPr>
          </a:lstStyle>
          <a:p>
            <a:endParaRPr lang="es-PE" dirty="0">
              <a:solidFill>
                <a:srgbClr val="006AAF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6616826" y="2318010"/>
            <a:ext cx="534294" cy="40011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s-PE"/>
            </a:defPPr>
            <a:lvl1pPr>
              <a:defRPr sz="2000"/>
            </a:lvl1pPr>
          </a:lstStyle>
          <a:p>
            <a:endParaRPr lang="es-PE" dirty="0">
              <a:solidFill>
                <a:srgbClr val="006AAF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6709639" y="1773572"/>
            <a:ext cx="422320" cy="40011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s-PE"/>
            </a:defPPr>
            <a:lvl1pPr>
              <a:defRPr sz="2000"/>
            </a:lvl1pPr>
          </a:lstStyle>
          <a:p>
            <a:endParaRPr lang="es-PE" dirty="0">
              <a:solidFill>
                <a:srgbClr val="006AAF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7035606" y="1218558"/>
            <a:ext cx="115514" cy="40011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s-PE"/>
            </a:defPPr>
            <a:lvl1pPr>
              <a:defRPr sz="2000"/>
            </a:lvl1pPr>
          </a:lstStyle>
          <a:p>
            <a:endParaRPr lang="es-PE" dirty="0">
              <a:solidFill>
                <a:srgbClr val="006AAF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395223" y="6567714"/>
            <a:ext cx="40094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200" b="1" dirty="0" smtClean="0">
                <a:solidFill>
                  <a:srgbClr val="006AAF"/>
                </a:solidFill>
                <a:latin typeface="Arial Narrow" panose="020B0606020202030204" pitchFamily="34" charset="0"/>
              </a:rPr>
              <a:t>* </a:t>
            </a:r>
            <a:r>
              <a:rPr lang="es-PE" sz="1200" b="1" dirty="0">
                <a:solidFill>
                  <a:srgbClr val="006AAF"/>
                </a:solidFill>
                <a:latin typeface="Arial Narrow" panose="020B0606020202030204" pitchFamily="34" charset="0"/>
              </a:rPr>
              <a:t>convencional y no convencional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180872" y="2407817"/>
            <a:ext cx="147610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MX" sz="1200" dirty="0" smtClean="0">
                <a:solidFill>
                  <a:srgbClr val="006AAF"/>
                </a:solidFill>
                <a:latin typeface="Arial Narrow" panose="020B0606020202030204" pitchFamily="34" charset="0"/>
              </a:rPr>
              <a:t>Asia Pacífico</a:t>
            </a:r>
            <a:endParaRPr lang="es-MX" sz="1200" dirty="0">
              <a:solidFill>
                <a:srgbClr val="006AAF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3093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Gráfico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2209295"/>
              </p:ext>
            </p:extLst>
          </p:nvPr>
        </p:nvGraphicFramePr>
        <p:xfrm>
          <a:off x="109858" y="1155521"/>
          <a:ext cx="11991703" cy="5199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Rectángulo 16"/>
          <p:cNvSpPr/>
          <p:nvPr/>
        </p:nvSpPr>
        <p:spPr>
          <a:xfrm>
            <a:off x="3113314" y="0"/>
            <a:ext cx="6096000" cy="7940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 sz="216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2400" b="1" i="1" dirty="0">
                <a:solidFill>
                  <a:srgbClr val="006AAF"/>
                </a:solidFill>
                <a:latin typeface="Arial Narrow" panose="020B0606020202030204" pitchFamily="34" charset="0"/>
              </a:rPr>
              <a:t>Producción de </a:t>
            </a:r>
            <a:r>
              <a:rPr lang="en-US" sz="2400" b="1" i="1" dirty="0" smtClean="0">
                <a:solidFill>
                  <a:srgbClr val="006AAF"/>
                </a:solidFill>
                <a:latin typeface="Arial Narrow" panose="020B0606020202030204" pitchFamily="34" charset="0"/>
              </a:rPr>
              <a:t>Gas </a:t>
            </a:r>
            <a:r>
              <a:rPr lang="en-US" sz="2400" b="1" i="1" dirty="0">
                <a:solidFill>
                  <a:srgbClr val="006AAF"/>
                </a:solidFill>
                <a:latin typeface="Arial Narrow" panose="020B0606020202030204" pitchFamily="34" charset="0"/>
              </a:rPr>
              <a:t>N</a:t>
            </a:r>
            <a:r>
              <a:rPr lang="en-US" sz="2400" b="1" i="1" dirty="0" smtClean="0">
                <a:solidFill>
                  <a:srgbClr val="006AAF"/>
                </a:solidFill>
                <a:latin typeface="Arial Narrow" panose="020B0606020202030204" pitchFamily="34" charset="0"/>
              </a:rPr>
              <a:t>atural </a:t>
            </a:r>
            <a:r>
              <a:rPr lang="en-US" sz="2400" b="1" i="1" dirty="0" err="1">
                <a:solidFill>
                  <a:srgbClr val="006AAF"/>
                </a:solidFill>
                <a:latin typeface="Arial Narrow" panose="020B0606020202030204" pitchFamily="34" charset="0"/>
              </a:rPr>
              <a:t>L</a:t>
            </a:r>
            <a:r>
              <a:rPr lang="en-US" sz="2400" b="1" i="1" dirty="0" err="1" smtClean="0">
                <a:solidFill>
                  <a:srgbClr val="006AAF"/>
                </a:solidFill>
                <a:latin typeface="Arial Narrow" panose="020B0606020202030204" pitchFamily="34" charset="0"/>
              </a:rPr>
              <a:t>atinoamérica</a:t>
            </a:r>
            <a:r>
              <a:rPr lang="en-US" sz="2400" b="1" i="1" dirty="0" smtClean="0">
                <a:solidFill>
                  <a:srgbClr val="006AAF"/>
                </a:solidFill>
                <a:latin typeface="Arial Narrow" panose="020B0606020202030204" pitchFamily="34" charset="0"/>
              </a:rPr>
              <a:t> </a:t>
            </a:r>
            <a:endParaRPr lang="en-US" sz="2400" b="1" i="1" dirty="0">
              <a:solidFill>
                <a:srgbClr val="006AAF"/>
              </a:solidFill>
              <a:latin typeface="Arial Narrow" panose="020B0606020202030204" pitchFamily="34" charset="0"/>
            </a:endParaRPr>
          </a:p>
          <a:p>
            <a:pPr algn="ctr">
              <a:defRPr sz="216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b="1" i="1" dirty="0">
                <a:solidFill>
                  <a:srgbClr val="006AAF"/>
                </a:solidFill>
                <a:latin typeface="Arial Narrow" panose="020B0606020202030204" pitchFamily="34" charset="0"/>
              </a:rPr>
              <a:t>(MMPCD)</a:t>
            </a:r>
          </a:p>
        </p:txBody>
      </p:sp>
      <p:sp>
        <p:nvSpPr>
          <p:cNvPr id="19" name="Rectángulo 18"/>
          <p:cNvSpPr/>
          <p:nvPr/>
        </p:nvSpPr>
        <p:spPr>
          <a:xfrm>
            <a:off x="4765262" y="6390332"/>
            <a:ext cx="6096000" cy="3231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 sz="216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500" b="1" dirty="0" smtClean="0">
                <a:solidFill>
                  <a:srgbClr val="006AAF"/>
                </a:solidFill>
                <a:latin typeface="Arial Narrow" panose="020B0606020202030204" pitchFamily="34" charset="0"/>
              </a:rPr>
              <a:t>Fuente: BP (2019) Statistical Review of Energy</a:t>
            </a:r>
            <a:endParaRPr lang="en-US" sz="1500" b="1" dirty="0">
              <a:solidFill>
                <a:srgbClr val="006AAF"/>
              </a:solidFill>
              <a:latin typeface="Arial Narrow" panose="020B0606020202030204" pitchFamily="34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3577210" y="4555103"/>
            <a:ext cx="18046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 smtClean="0">
                <a:solidFill>
                  <a:srgbClr val="006AAF"/>
                </a:solidFill>
                <a:latin typeface="Arial Narrow" panose="020B0606020202030204" pitchFamily="34" charset="0"/>
              </a:rPr>
              <a:t>Exportación GNL</a:t>
            </a:r>
            <a:endParaRPr lang="es-MX" sz="1400" dirty="0">
              <a:solidFill>
                <a:srgbClr val="006AAF"/>
              </a:solidFill>
              <a:latin typeface="Arial Narrow" panose="020B0606020202030204" pitchFamily="34" charset="0"/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2818236" y="4969300"/>
            <a:ext cx="18046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 smtClean="0">
                <a:solidFill>
                  <a:srgbClr val="006AAF"/>
                </a:solidFill>
                <a:latin typeface="Arial Narrow" panose="020B0606020202030204" pitchFamily="34" charset="0"/>
              </a:rPr>
              <a:t>Camisea</a:t>
            </a:r>
            <a:endParaRPr lang="es-MX" sz="1400" dirty="0">
              <a:solidFill>
                <a:srgbClr val="006AAF"/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1809679"/>
              </p:ext>
            </p:extLst>
          </p:nvPr>
        </p:nvGraphicFramePr>
        <p:xfrm>
          <a:off x="833133" y="613082"/>
          <a:ext cx="3061395" cy="2091404"/>
        </p:xfrm>
        <a:graphic>
          <a:graphicData uri="http://schemas.openxmlformats.org/drawingml/2006/table">
            <a:tbl>
              <a:tblPr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324742">
                  <a:extLst>
                    <a:ext uri="{9D8B030D-6E8A-4147-A177-3AD203B41FA5}">
                      <a16:colId xmlns:a16="http://schemas.microsoft.com/office/drawing/2014/main" val="1655700314"/>
                    </a:ext>
                  </a:extLst>
                </a:gridCol>
                <a:gridCol w="853224">
                  <a:extLst>
                    <a:ext uri="{9D8B030D-6E8A-4147-A177-3AD203B41FA5}">
                      <a16:colId xmlns:a16="http://schemas.microsoft.com/office/drawing/2014/main" val="9892011"/>
                    </a:ext>
                  </a:extLst>
                </a:gridCol>
                <a:gridCol w="883429">
                  <a:extLst>
                    <a:ext uri="{9D8B030D-6E8A-4147-A177-3AD203B41FA5}">
                      <a16:colId xmlns:a16="http://schemas.microsoft.com/office/drawing/2014/main" val="1668229007"/>
                    </a:ext>
                  </a:extLst>
                </a:gridCol>
              </a:tblGrid>
              <a:tr h="219527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Reservas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Relación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054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2741356"/>
                  </a:ext>
                </a:extLst>
              </a:tr>
              <a:tr h="219527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TCF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R/P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0988432"/>
                  </a:ext>
                </a:extLst>
              </a:tr>
              <a:tr h="236050">
                <a:tc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Argentina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6627025"/>
                  </a:ext>
                </a:extLst>
              </a:tr>
              <a:tr h="236050">
                <a:tc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Bolivia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1434101"/>
                  </a:ext>
                </a:extLst>
              </a:tr>
              <a:tr h="236050">
                <a:tc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Brazil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0921143"/>
                  </a:ext>
                </a:extLst>
              </a:tr>
              <a:tr h="236050">
                <a:tc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Colombia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491875"/>
                  </a:ext>
                </a:extLst>
              </a:tr>
              <a:tr h="236050">
                <a:tc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Perú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12.4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4203293"/>
                  </a:ext>
                </a:extLst>
              </a:tr>
              <a:tr h="236050">
                <a:tc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Trinidad y Tobago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2115663"/>
                  </a:ext>
                </a:extLst>
              </a:tr>
              <a:tr h="236050">
                <a:tc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México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20023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54614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C023BF22-6560-4F52-B813-B200D38C2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11544" y="326461"/>
            <a:ext cx="1749171" cy="54807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97" y="-226210"/>
            <a:ext cx="2785736" cy="1566976"/>
          </a:xfrm>
          <a:prstGeom prst="rect">
            <a:avLst/>
          </a:prstGeom>
        </p:spPr>
      </p:pic>
      <p:pic>
        <p:nvPicPr>
          <p:cNvPr id="8" name="Graphic 6">
            <a:extLst>
              <a:ext uri="{FF2B5EF4-FFF2-40B4-BE49-F238E27FC236}">
                <a16:creationId xmlns:a16="http://schemas.microsoft.com/office/drawing/2014/main" id="{AAD1BC19-4A62-406D-9FEF-A68292FD89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518800" y="209577"/>
            <a:ext cx="1575356" cy="78184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9"/>
          <a:srcRect l="20123" t="26202" r="17534" b="6714"/>
          <a:stretch/>
        </p:blipFill>
        <p:spPr>
          <a:xfrm>
            <a:off x="1367858" y="1141820"/>
            <a:ext cx="9247950" cy="559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7171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4632" t="12054" r="22257" b="11697"/>
          <a:stretch/>
        </p:blipFill>
        <p:spPr>
          <a:xfrm>
            <a:off x="813929" y="1882833"/>
            <a:ext cx="6337895" cy="511584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22507" t="36060" r="54409" b="21452"/>
          <a:stretch/>
        </p:blipFill>
        <p:spPr>
          <a:xfrm>
            <a:off x="8586386" y="1131443"/>
            <a:ext cx="3004457" cy="310896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l="23863" t="12827" r="17906" b="15387"/>
          <a:stretch/>
        </p:blipFill>
        <p:spPr>
          <a:xfrm>
            <a:off x="8395313" y="4310743"/>
            <a:ext cx="3675147" cy="2547257"/>
          </a:xfrm>
          <a:prstGeom prst="rect">
            <a:avLst/>
          </a:prstGeom>
          <a:ln w="28575">
            <a:solidFill>
              <a:srgbClr val="78B321"/>
            </a:solidFill>
          </a:ln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C023BF22-6560-4F52-B813-B200D38C27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11544" y="326461"/>
            <a:ext cx="1749171" cy="54807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97" y="-226210"/>
            <a:ext cx="2785736" cy="1566976"/>
          </a:xfrm>
          <a:prstGeom prst="rect">
            <a:avLst/>
          </a:prstGeom>
        </p:spPr>
      </p:pic>
      <p:pic>
        <p:nvPicPr>
          <p:cNvPr id="8" name="Graphic 6">
            <a:extLst>
              <a:ext uri="{FF2B5EF4-FFF2-40B4-BE49-F238E27FC236}">
                <a16:creationId xmlns:a16="http://schemas.microsoft.com/office/drawing/2014/main" id="{AAD1BC19-4A62-406D-9FEF-A68292FD89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518800" y="209577"/>
            <a:ext cx="1575356" cy="78184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10"/>
          <a:srcRect l="24988" t="15966" r="44738" b="70913"/>
          <a:stretch/>
        </p:blipFill>
        <p:spPr>
          <a:xfrm>
            <a:off x="813929" y="1167618"/>
            <a:ext cx="3938955" cy="959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9378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5">
            <a:extLst>
              <a:ext uri="{FF2B5EF4-FFF2-40B4-BE49-F238E27FC236}">
                <a16:creationId xmlns:a16="http://schemas.microsoft.com/office/drawing/2014/main" id="{C023BF22-6560-4F52-B813-B200D38C2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11544" y="326461"/>
            <a:ext cx="1749171" cy="548073"/>
          </a:xfrm>
          <a:prstGeom prst="rect">
            <a:avLst/>
          </a:prstGeom>
        </p:spPr>
      </p:pic>
      <p:pic>
        <p:nvPicPr>
          <p:cNvPr id="3" name="Graphic 6">
            <a:extLst>
              <a:ext uri="{FF2B5EF4-FFF2-40B4-BE49-F238E27FC236}">
                <a16:creationId xmlns:a16="http://schemas.microsoft.com/office/drawing/2014/main" id="{AAD1BC19-4A62-406D-9FEF-A68292FD89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518800" y="209577"/>
            <a:ext cx="1575356" cy="78184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97" y="-226210"/>
            <a:ext cx="2785736" cy="1566976"/>
          </a:xfrm>
          <a:prstGeom prst="rect">
            <a:avLst/>
          </a:prstGeom>
        </p:spPr>
      </p:pic>
      <p:sp>
        <p:nvSpPr>
          <p:cNvPr id="5" name="Shape 179"/>
          <p:cNvSpPr txBox="1"/>
          <p:nvPr/>
        </p:nvSpPr>
        <p:spPr>
          <a:xfrm>
            <a:off x="1923999" y="2305050"/>
            <a:ext cx="8135668" cy="18669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s-ES" sz="2800" b="1" kern="0" dirty="0">
                <a:ln w="0"/>
                <a:solidFill>
                  <a:srgbClr val="2680AA"/>
                </a:solidFill>
                <a:latin typeface="Arial Narrow" panose="020B0606020202030204" pitchFamily="34" charset="0"/>
                <a:ea typeface="Arial"/>
                <a:cs typeface="Arial"/>
                <a:sym typeface="Arial"/>
              </a:rPr>
              <a:t>Participación en Curso de regulación energética: “Mecanismos regulatorios de promoción de la eficiencia energética”. Ed 17a</a:t>
            </a:r>
          </a:p>
        </p:txBody>
      </p:sp>
    </p:spTree>
    <p:extLst>
      <p:ext uri="{BB962C8B-B14F-4D97-AF65-F5344CB8AC3E}">
        <p14:creationId xmlns:p14="http://schemas.microsoft.com/office/powerpoint/2010/main" val="3792935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5">
            <a:extLst>
              <a:ext uri="{FF2B5EF4-FFF2-40B4-BE49-F238E27FC236}">
                <a16:creationId xmlns:a16="http://schemas.microsoft.com/office/drawing/2014/main" id="{C023BF22-6560-4F52-B813-B200D38C2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11544" y="326461"/>
            <a:ext cx="1749171" cy="54807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97" y="-226210"/>
            <a:ext cx="2785736" cy="1566976"/>
          </a:xfrm>
          <a:prstGeom prst="rect">
            <a:avLst/>
          </a:prstGeom>
        </p:spPr>
      </p:pic>
      <p:pic>
        <p:nvPicPr>
          <p:cNvPr id="6" name="Graphic 6">
            <a:extLst>
              <a:ext uri="{FF2B5EF4-FFF2-40B4-BE49-F238E27FC236}">
                <a16:creationId xmlns:a16="http://schemas.microsoft.com/office/drawing/2014/main" id="{AAD1BC19-4A62-406D-9FEF-A68292FD89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518800" y="209577"/>
            <a:ext cx="1575356" cy="781843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06744" y="1046162"/>
            <a:ext cx="11447106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err="1" smtClean="0">
                <a:solidFill>
                  <a:srgbClr val="006AAF"/>
                </a:solidFill>
                <a:latin typeface="Arial Narrow" panose="020B0606020202030204" pitchFamily="34" charset="0"/>
              </a:rPr>
              <a:t>Participación</a:t>
            </a:r>
            <a:r>
              <a:rPr lang="en-US" sz="4000" dirty="0" smtClean="0">
                <a:solidFill>
                  <a:srgbClr val="006AAF"/>
                </a:solidFill>
                <a:latin typeface="Arial Narrow" panose="020B0606020202030204" pitchFamily="34" charset="0"/>
              </a:rPr>
              <a:t> de </a:t>
            </a:r>
            <a:r>
              <a:rPr lang="en-US" sz="4000" dirty="0" err="1" smtClean="0">
                <a:solidFill>
                  <a:srgbClr val="006AAF"/>
                </a:solidFill>
                <a:latin typeface="Arial Narrow" panose="020B0606020202030204" pitchFamily="34" charset="0"/>
              </a:rPr>
              <a:t>Rosendo</a:t>
            </a:r>
            <a:r>
              <a:rPr lang="en-US" sz="4000" dirty="0" smtClean="0">
                <a:solidFill>
                  <a:srgbClr val="006AAF"/>
                </a:solidFill>
                <a:latin typeface="Arial Narrow" panose="020B0606020202030204" pitchFamily="34" charset="0"/>
              </a:rPr>
              <a:t> Ramirez </a:t>
            </a:r>
            <a:r>
              <a:rPr lang="mr-IN" sz="4000" dirty="0" smtClean="0">
                <a:solidFill>
                  <a:srgbClr val="006AAF"/>
                </a:solidFill>
                <a:latin typeface="Arial Narrow" panose="020B0606020202030204" pitchFamily="34" charset="0"/>
              </a:rPr>
              <a:t>–</a:t>
            </a:r>
            <a:r>
              <a:rPr lang="en-US" sz="4000" dirty="0" smtClean="0">
                <a:solidFill>
                  <a:srgbClr val="006AAF"/>
                </a:solidFill>
                <a:latin typeface="Arial Narrow" panose="020B0606020202030204" pitchFamily="34" charset="0"/>
              </a:rPr>
              <a:t> </a:t>
            </a:r>
            <a:r>
              <a:rPr lang="en-US" sz="4000" dirty="0" err="1" smtClean="0">
                <a:solidFill>
                  <a:srgbClr val="006AAF"/>
                </a:solidFill>
                <a:latin typeface="Arial Narrow" panose="020B0606020202030204" pitchFamily="34" charset="0"/>
              </a:rPr>
              <a:t>Representando</a:t>
            </a:r>
            <a:r>
              <a:rPr lang="en-US" sz="4000" dirty="0" smtClean="0">
                <a:solidFill>
                  <a:srgbClr val="006AAF"/>
                </a:solidFill>
                <a:latin typeface="Arial Narrow" panose="020B0606020202030204" pitchFamily="34" charset="0"/>
              </a:rPr>
              <a:t> a la EIR-H</a:t>
            </a:r>
            <a:endParaRPr lang="en-US" sz="4000" dirty="0">
              <a:solidFill>
                <a:srgbClr val="006AAF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306744" y="2371725"/>
            <a:ext cx="6319139" cy="435133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PE" sz="1800" b="1" dirty="0" smtClean="0">
                <a:solidFill>
                  <a:srgbClr val="1A1A1A"/>
                </a:solidFill>
                <a:latin typeface="Arial Narrow" panose="020B0606020202030204" pitchFamily="34" charset="0"/>
              </a:rPr>
              <a:t>Locación: </a:t>
            </a:r>
            <a:r>
              <a:rPr lang="es-ES" sz="1800" dirty="0" smtClean="0">
                <a:solidFill>
                  <a:srgbClr val="1A1A1A"/>
                </a:solidFill>
                <a:latin typeface="Arial Narrow" panose="020B0606020202030204" pitchFamily="34" charset="0"/>
              </a:rPr>
              <a:t>Centro </a:t>
            </a:r>
            <a:r>
              <a:rPr lang="es-ES" sz="1800" dirty="0">
                <a:solidFill>
                  <a:srgbClr val="1A1A1A"/>
                </a:solidFill>
                <a:latin typeface="Arial Narrow" panose="020B0606020202030204" pitchFamily="34" charset="0"/>
              </a:rPr>
              <a:t>de Formación de la Agencia Española de Cooperación Internacional para el Desarrollo (AECID) en Santa Cruz de la Sierra. </a:t>
            </a:r>
            <a:r>
              <a:rPr lang="es-ES" sz="1800" dirty="0" smtClean="0">
                <a:solidFill>
                  <a:srgbClr val="1A1A1A"/>
                </a:solidFill>
                <a:latin typeface="Arial Narrow" panose="020B0606020202030204" pitchFamily="34" charset="0"/>
              </a:rPr>
              <a:t>Bolivia.</a:t>
            </a:r>
            <a:endParaRPr lang="es-ES" sz="1800" dirty="0">
              <a:solidFill>
                <a:srgbClr val="1A1A1A"/>
              </a:solidFill>
              <a:latin typeface="Arial Narrow" panose="020B0606020202030204" pitchFamily="34" charset="0"/>
            </a:endParaRPr>
          </a:p>
          <a:p>
            <a:pPr algn="just"/>
            <a:endParaRPr lang="en-US" sz="1800" b="1" dirty="0" smtClean="0">
              <a:solidFill>
                <a:srgbClr val="1A1A1A"/>
              </a:solidFill>
              <a:latin typeface="Arial Narrow" panose="020B0606020202030204" pitchFamily="34" charset="0"/>
            </a:endParaRPr>
          </a:p>
          <a:p>
            <a:pPr algn="just"/>
            <a:r>
              <a:rPr lang="en-US" sz="1800" b="1" dirty="0" smtClean="0">
                <a:solidFill>
                  <a:srgbClr val="1A1A1A"/>
                </a:solidFill>
                <a:latin typeface="Arial Narrow" panose="020B0606020202030204" pitchFamily="34" charset="0"/>
              </a:rPr>
              <a:t>Lunes 30 de </a:t>
            </a:r>
            <a:r>
              <a:rPr lang="en-US" sz="1800" b="1" dirty="0" err="1" smtClean="0">
                <a:solidFill>
                  <a:srgbClr val="1A1A1A"/>
                </a:solidFill>
                <a:latin typeface="Arial Narrow" panose="020B0606020202030204" pitchFamily="34" charset="0"/>
              </a:rPr>
              <a:t>Septiembre</a:t>
            </a:r>
            <a:r>
              <a:rPr lang="en-US" sz="1800" b="1" dirty="0" smtClean="0">
                <a:solidFill>
                  <a:srgbClr val="1A1A1A"/>
                </a:solidFill>
                <a:latin typeface="Arial Narrow" panose="020B0606020202030204" pitchFamily="34" charset="0"/>
              </a:rPr>
              <a:t> 2019</a:t>
            </a:r>
            <a:r>
              <a:rPr lang="en-US" sz="1800" dirty="0" smtClean="0">
                <a:solidFill>
                  <a:srgbClr val="1A1A1A"/>
                </a:solidFill>
                <a:latin typeface="Arial Narrow" panose="020B0606020202030204" pitchFamily="34" charset="0"/>
              </a:rPr>
              <a:t>: </a:t>
            </a:r>
            <a:r>
              <a:rPr lang="en-US" sz="1800" dirty="0" err="1" smtClean="0">
                <a:solidFill>
                  <a:srgbClr val="1A1A1A"/>
                </a:solidFill>
                <a:latin typeface="Arial Narrow" panose="020B0606020202030204" pitchFamily="34" charset="0"/>
              </a:rPr>
              <a:t>Participación</a:t>
            </a:r>
            <a:r>
              <a:rPr lang="en-US" sz="1800" dirty="0" smtClean="0">
                <a:solidFill>
                  <a:srgbClr val="1A1A1A"/>
                </a:solidFill>
                <a:latin typeface="Arial Narrow" panose="020B0606020202030204" pitchFamily="34" charset="0"/>
              </a:rPr>
              <a:t> </a:t>
            </a:r>
            <a:r>
              <a:rPr lang="en-US" sz="1800" dirty="0" err="1" smtClean="0">
                <a:solidFill>
                  <a:srgbClr val="1A1A1A"/>
                </a:solidFill>
                <a:latin typeface="Arial Narrow" panose="020B0606020202030204" pitchFamily="34" charset="0"/>
              </a:rPr>
              <a:t>en</a:t>
            </a:r>
            <a:r>
              <a:rPr lang="en-US" sz="1800" dirty="0" smtClean="0">
                <a:solidFill>
                  <a:srgbClr val="1A1A1A"/>
                </a:solidFill>
                <a:latin typeface="Arial Narrow" panose="020B0606020202030204" pitchFamily="34" charset="0"/>
              </a:rPr>
              <a:t> la </a:t>
            </a:r>
            <a:r>
              <a:rPr lang="en-US" sz="1800" dirty="0" err="1" smtClean="0">
                <a:solidFill>
                  <a:srgbClr val="1A1A1A"/>
                </a:solidFill>
                <a:latin typeface="Arial Narrow" panose="020B0606020202030204" pitchFamily="34" charset="0"/>
              </a:rPr>
              <a:t>Conferencia</a:t>
            </a:r>
            <a:r>
              <a:rPr lang="en-US" sz="1800" dirty="0" smtClean="0">
                <a:solidFill>
                  <a:srgbClr val="1A1A1A"/>
                </a:solidFill>
                <a:latin typeface="Arial Narrow" panose="020B0606020202030204" pitchFamily="34" charset="0"/>
              </a:rPr>
              <a:t> inaugural: la </a:t>
            </a:r>
            <a:r>
              <a:rPr lang="en-US" sz="1800" dirty="0" err="1" smtClean="0">
                <a:solidFill>
                  <a:srgbClr val="1A1A1A"/>
                </a:solidFill>
                <a:latin typeface="Arial Narrow" panose="020B0606020202030204" pitchFamily="34" charset="0"/>
              </a:rPr>
              <a:t>eficiencia</a:t>
            </a:r>
            <a:r>
              <a:rPr lang="en-US" sz="1800" dirty="0" smtClean="0">
                <a:solidFill>
                  <a:srgbClr val="1A1A1A"/>
                </a:solidFill>
                <a:latin typeface="Arial Narrow" panose="020B0606020202030204" pitchFamily="34" charset="0"/>
              </a:rPr>
              <a:t> </a:t>
            </a:r>
            <a:r>
              <a:rPr lang="en-US" sz="1800" dirty="0" err="1" smtClean="0">
                <a:solidFill>
                  <a:srgbClr val="1A1A1A"/>
                </a:solidFill>
                <a:latin typeface="Arial Narrow" panose="020B0606020202030204" pitchFamily="34" charset="0"/>
              </a:rPr>
              <a:t>energética</a:t>
            </a:r>
            <a:r>
              <a:rPr lang="en-US" sz="1800" dirty="0" smtClean="0">
                <a:solidFill>
                  <a:srgbClr val="1A1A1A"/>
                </a:solidFill>
                <a:latin typeface="Arial Narrow" panose="020B0606020202030204" pitchFamily="34" charset="0"/>
              </a:rPr>
              <a:t>. </a:t>
            </a:r>
          </a:p>
          <a:p>
            <a:pPr algn="just"/>
            <a:r>
              <a:rPr lang="en-US" sz="1800" b="1" dirty="0" err="1" smtClean="0">
                <a:solidFill>
                  <a:srgbClr val="1A1A1A"/>
                </a:solidFill>
                <a:latin typeface="Arial Narrow" panose="020B0606020202030204" pitchFamily="34" charset="0"/>
              </a:rPr>
              <a:t>Martes</a:t>
            </a:r>
            <a:r>
              <a:rPr lang="en-US" sz="1800" b="1" dirty="0" smtClean="0">
                <a:solidFill>
                  <a:srgbClr val="1A1A1A"/>
                </a:solidFill>
                <a:latin typeface="Arial Narrow" panose="020B0606020202030204" pitchFamily="34" charset="0"/>
              </a:rPr>
              <a:t> 1 de </a:t>
            </a:r>
            <a:r>
              <a:rPr lang="en-US" sz="1800" b="1" dirty="0" err="1" smtClean="0">
                <a:solidFill>
                  <a:srgbClr val="1A1A1A"/>
                </a:solidFill>
                <a:latin typeface="Arial Narrow" panose="020B0606020202030204" pitchFamily="34" charset="0"/>
              </a:rPr>
              <a:t>Octubre</a:t>
            </a:r>
            <a:r>
              <a:rPr lang="en-US" sz="1800" b="1" dirty="0" smtClean="0">
                <a:solidFill>
                  <a:srgbClr val="1A1A1A"/>
                </a:solidFill>
                <a:latin typeface="Arial Narrow" panose="020B0606020202030204" pitchFamily="34" charset="0"/>
              </a:rPr>
              <a:t> 2019: </a:t>
            </a:r>
            <a:r>
              <a:rPr lang="en-US" sz="1800" dirty="0" err="1" smtClean="0">
                <a:solidFill>
                  <a:srgbClr val="1A1A1A"/>
                </a:solidFill>
                <a:latin typeface="Arial Narrow" panose="020B0606020202030204" pitchFamily="34" charset="0"/>
              </a:rPr>
              <a:t>Participación</a:t>
            </a:r>
            <a:r>
              <a:rPr lang="en-US" sz="1800" dirty="0" smtClean="0">
                <a:solidFill>
                  <a:srgbClr val="1A1A1A"/>
                </a:solidFill>
                <a:latin typeface="Arial Narrow" panose="020B0606020202030204" pitchFamily="34" charset="0"/>
              </a:rPr>
              <a:t> </a:t>
            </a:r>
            <a:r>
              <a:rPr lang="en-US" sz="1800" dirty="0" err="1" smtClean="0">
                <a:solidFill>
                  <a:srgbClr val="1A1A1A"/>
                </a:solidFill>
                <a:latin typeface="Arial Narrow" panose="020B0606020202030204" pitchFamily="34" charset="0"/>
              </a:rPr>
              <a:t>en</a:t>
            </a:r>
            <a:r>
              <a:rPr lang="en-US" sz="1800" dirty="0" smtClean="0">
                <a:solidFill>
                  <a:srgbClr val="1A1A1A"/>
                </a:solidFill>
                <a:latin typeface="Arial Narrow" panose="020B0606020202030204" pitchFamily="34" charset="0"/>
              </a:rPr>
              <a:t> el </a:t>
            </a:r>
            <a:r>
              <a:rPr lang="en-US" sz="1800" dirty="0" err="1" smtClean="0">
                <a:solidFill>
                  <a:srgbClr val="1A1A1A"/>
                </a:solidFill>
                <a:latin typeface="Arial Narrow" panose="020B0606020202030204" pitchFamily="34" charset="0"/>
              </a:rPr>
              <a:t>Bloque</a:t>
            </a:r>
            <a:r>
              <a:rPr lang="en-US" sz="1800" dirty="0" smtClean="0">
                <a:solidFill>
                  <a:srgbClr val="1A1A1A"/>
                </a:solidFill>
                <a:latin typeface="Arial Narrow" panose="020B0606020202030204" pitchFamily="34" charset="0"/>
              </a:rPr>
              <a:t> </a:t>
            </a:r>
            <a:r>
              <a:rPr lang="en-US" sz="1800" dirty="0" err="1" smtClean="0">
                <a:solidFill>
                  <a:srgbClr val="1A1A1A"/>
                </a:solidFill>
                <a:latin typeface="Arial Narrow" panose="020B0606020202030204" pitchFamily="34" charset="0"/>
              </a:rPr>
              <a:t>temático</a:t>
            </a:r>
            <a:r>
              <a:rPr lang="en-US" sz="1800" dirty="0" smtClean="0">
                <a:solidFill>
                  <a:srgbClr val="1A1A1A"/>
                </a:solidFill>
                <a:latin typeface="Arial Narrow" panose="020B0606020202030204" pitchFamily="34" charset="0"/>
              </a:rPr>
              <a:t> 4 y 5: </a:t>
            </a:r>
            <a:r>
              <a:rPr lang="en-US" sz="1800" dirty="0" err="1" smtClean="0">
                <a:solidFill>
                  <a:srgbClr val="1A1A1A"/>
                </a:solidFill>
                <a:latin typeface="Arial Narrow" panose="020B0606020202030204" pitchFamily="34" charset="0"/>
              </a:rPr>
              <a:t>Eficiencia</a:t>
            </a:r>
            <a:r>
              <a:rPr lang="en-US" sz="1800" dirty="0" smtClean="0">
                <a:solidFill>
                  <a:srgbClr val="1A1A1A"/>
                </a:solidFill>
                <a:latin typeface="Arial Narrow" panose="020B0606020202030204" pitchFamily="34" charset="0"/>
              </a:rPr>
              <a:t> </a:t>
            </a:r>
            <a:r>
              <a:rPr lang="en-US" sz="1800" dirty="0" err="1" smtClean="0">
                <a:solidFill>
                  <a:srgbClr val="1A1A1A"/>
                </a:solidFill>
                <a:latin typeface="Arial Narrow" panose="020B0606020202030204" pitchFamily="34" charset="0"/>
              </a:rPr>
              <a:t>en</a:t>
            </a:r>
            <a:r>
              <a:rPr lang="en-US" sz="1800" dirty="0" smtClean="0">
                <a:solidFill>
                  <a:srgbClr val="1A1A1A"/>
                </a:solidFill>
                <a:latin typeface="Arial Narrow" panose="020B0606020202030204" pitchFamily="34" charset="0"/>
              </a:rPr>
              <a:t> el </a:t>
            </a:r>
            <a:r>
              <a:rPr lang="en-US" sz="1800" dirty="0" err="1" smtClean="0">
                <a:solidFill>
                  <a:srgbClr val="1A1A1A"/>
                </a:solidFill>
                <a:latin typeface="Arial Narrow" panose="020B0606020202030204" pitchFamily="34" charset="0"/>
              </a:rPr>
              <a:t>consumo</a:t>
            </a:r>
            <a:r>
              <a:rPr lang="en-US" sz="1800" dirty="0" smtClean="0">
                <a:solidFill>
                  <a:srgbClr val="1A1A1A"/>
                </a:solidFill>
                <a:latin typeface="Arial Narrow" panose="020B0606020202030204" pitchFamily="34" charset="0"/>
              </a:rPr>
              <a:t>. </a:t>
            </a:r>
            <a:r>
              <a:rPr lang="en-US" sz="1800" dirty="0" err="1" smtClean="0">
                <a:solidFill>
                  <a:srgbClr val="1A1A1A"/>
                </a:solidFill>
                <a:latin typeface="Arial Narrow" panose="020B0606020202030204" pitchFamily="34" charset="0"/>
              </a:rPr>
              <a:t>Aspectos</a:t>
            </a:r>
            <a:r>
              <a:rPr lang="en-US" sz="1800" dirty="0" smtClean="0">
                <a:solidFill>
                  <a:srgbClr val="1A1A1A"/>
                </a:solidFill>
                <a:latin typeface="Arial Narrow" panose="020B0606020202030204" pitchFamily="34" charset="0"/>
              </a:rPr>
              <a:t> </a:t>
            </a:r>
            <a:r>
              <a:rPr lang="en-US" sz="1800" dirty="0" err="1" smtClean="0">
                <a:solidFill>
                  <a:srgbClr val="1A1A1A"/>
                </a:solidFill>
                <a:latin typeface="Arial Narrow" panose="020B0606020202030204" pitchFamily="34" charset="0"/>
              </a:rPr>
              <a:t>normativos</a:t>
            </a:r>
            <a:r>
              <a:rPr lang="en-US" sz="1800" dirty="0" smtClean="0">
                <a:solidFill>
                  <a:srgbClr val="1A1A1A"/>
                </a:solidFill>
                <a:latin typeface="Arial Narrow" panose="020B0606020202030204" pitchFamily="34" charset="0"/>
              </a:rPr>
              <a:t>, </a:t>
            </a:r>
            <a:r>
              <a:rPr lang="en-US" sz="1800" dirty="0" err="1" smtClean="0">
                <a:solidFill>
                  <a:srgbClr val="1A1A1A"/>
                </a:solidFill>
                <a:latin typeface="Arial Narrow" panose="020B0606020202030204" pitchFamily="34" charset="0"/>
              </a:rPr>
              <a:t>Aspectos</a:t>
            </a:r>
            <a:r>
              <a:rPr lang="en-US" sz="1800" dirty="0" smtClean="0">
                <a:solidFill>
                  <a:srgbClr val="1A1A1A"/>
                </a:solidFill>
                <a:latin typeface="Arial Narrow" panose="020B0606020202030204" pitchFamily="34" charset="0"/>
              </a:rPr>
              <a:t> </a:t>
            </a:r>
            <a:r>
              <a:rPr lang="en-US" sz="1800" dirty="0" err="1" smtClean="0">
                <a:solidFill>
                  <a:srgbClr val="1A1A1A"/>
                </a:solidFill>
                <a:latin typeface="Arial Narrow" panose="020B0606020202030204" pitchFamily="34" charset="0"/>
              </a:rPr>
              <a:t>culturales</a:t>
            </a:r>
            <a:r>
              <a:rPr lang="en-US" sz="1800" dirty="0" smtClean="0">
                <a:solidFill>
                  <a:srgbClr val="1A1A1A"/>
                </a:solidFill>
                <a:latin typeface="Arial Narrow" panose="020B0606020202030204" pitchFamily="34" charset="0"/>
              </a:rPr>
              <a:t>.</a:t>
            </a:r>
            <a:endParaRPr lang="sk-SK" sz="1800" dirty="0" smtClean="0">
              <a:solidFill>
                <a:srgbClr val="1A1A1A"/>
              </a:solidFill>
              <a:latin typeface="Arial Narrow" panose="020B0606020202030204" pitchFamily="34" charset="0"/>
            </a:endParaRPr>
          </a:p>
          <a:p>
            <a:pPr algn="just"/>
            <a:r>
              <a:rPr lang="sk-SK" sz="1800" b="1" dirty="0" smtClean="0">
                <a:solidFill>
                  <a:srgbClr val="1A1A1A"/>
                </a:solidFill>
                <a:latin typeface="Arial Narrow" panose="020B0606020202030204" pitchFamily="34" charset="0"/>
              </a:rPr>
              <a:t>Miércoles 2 </a:t>
            </a:r>
            <a:r>
              <a:rPr lang="es-PE" sz="1800" b="1" dirty="0" smtClean="0">
                <a:solidFill>
                  <a:srgbClr val="1A1A1A"/>
                </a:solidFill>
                <a:latin typeface="Arial Narrow" panose="020B0606020202030204" pitchFamily="34" charset="0"/>
              </a:rPr>
              <a:t>d</a:t>
            </a:r>
            <a:r>
              <a:rPr lang="sk-SK" sz="1800" b="1" dirty="0" smtClean="0">
                <a:solidFill>
                  <a:srgbClr val="1A1A1A"/>
                </a:solidFill>
                <a:latin typeface="Arial Narrow" panose="020B0606020202030204" pitchFamily="34" charset="0"/>
              </a:rPr>
              <a:t>e Octubre 2019</a:t>
            </a:r>
            <a:r>
              <a:rPr lang="es-PE" sz="1800" dirty="0" smtClean="0">
                <a:solidFill>
                  <a:srgbClr val="1A1A1A"/>
                </a:solidFill>
                <a:latin typeface="Arial Narrow" panose="020B0606020202030204" pitchFamily="34" charset="0"/>
              </a:rPr>
              <a:t>: Participación en el </a:t>
            </a:r>
            <a:r>
              <a:rPr lang="sk-SK" sz="1800" dirty="0" smtClean="0">
                <a:solidFill>
                  <a:srgbClr val="1A1A1A"/>
                </a:solidFill>
                <a:latin typeface="Arial Narrow" panose="020B0606020202030204" pitchFamily="34" charset="0"/>
              </a:rPr>
              <a:t>Bloque temático 7</a:t>
            </a:r>
            <a:r>
              <a:rPr lang="es-PE" sz="1800" dirty="0" smtClean="0">
                <a:solidFill>
                  <a:srgbClr val="1A1A1A"/>
                </a:solidFill>
                <a:latin typeface="Arial Narrow" panose="020B0606020202030204" pitchFamily="34" charset="0"/>
              </a:rPr>
              <a:t> y 8: </a:t>
            </a:r>
            <a:r>
              <a:rPr lang="sk-SK" sz="1800" dirty="0" smtClean="0">
                <a:solidFill>
                  <a:srgbClr val="1A1A1A"/>
                </a:solidFill>
                <a:latin typeface="Arial Narrow" panose="020B0606020202030204" pitchFamily="34" charset="0"/>
              </a:rPr>
              <a:t>Eficiencia en el consumo. Aspectos tecnológicos</a:t>
            </a:r>
            <a:r>
              <a:rPr lang="es-PE" sz="1800" dirty="0" smtClean="0">
                <a:solidFill>
                  <a:srgbClr val="1A1A1A"/>
                </a:solidFill>
                <a:latin typeface="Arial Narrow" panose="020B0606020202030204" pitchFamily="34" charset="0"/>
              </a:rPr>
              <a:t>, </a:t>
            </a:r>
            <a:r>
              <a:rPr lang="sk-SK" sz="1800" dirty="0" smtClean="0">
                <a:solidFill>
                  <a:srgbClr val="1A1A1A"/>
                </a:solidFill>
                <a:latin typeface="Arial Narrow" panose="020B0606020202030204" pitchFamily="34" charset="0"/>
              </a:rPr>
              <a:t>Aspectos en infraestructuras y tecnologías de transporte</a:t>
            </a:r>
            <a:r>
              <a:rPr lang="es-PE" sz="1800" dirty="0" smtClean="0">
                <a:solidFill>
                  <a:srgbClr val="1A1A1A"/>
                </a:solidFill>
                <a:latin typeface="Arial Narrow" panose="020B0606020202030204" pitchFamily="34" charset="0"/>
              </a:rPr>
              <a:t>.</a:t>
            </a:r>
            <a:endParaRPr lang="en-US" sz="1800" dirty="0">
              <a:latin typeface="Arial Narrow" panose="020B0606020202030204" pitchFamily="34" charset="0"/>
            </a:endParaRPr>
          </a:p>
        </p:txBody>
      </p:sp>
      <p:pic>
        <p:nvPicPr>
          <p:cNvPr id="10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06478" y="2876561"/>
            <a:ext cx="4095608" cy="313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7160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5">
            <a:extLst>
              <a:ext uri="{FF2B5EF4-FFF2-40B4-BE49-F238E27FC236}">
                <a16:creationId xmlns:a16="http://schemas.microsoft.com/office/drawing/2014/main" id="{C023BF22-6560-4F52-B813-B200D38C2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11544" y="326461"/>
            <a:ext cx="1749171" cy="548073"/>
          </a:xfrm>
          <a:prstGeom prst="rect">
            <a:avLst/>
          </a:prstGeom>
        </p:spPr>
      </p:pic>
      <p:pic>
        <p:nvPicPr>
          <p:cNvPr id="3" name="Graphic 6">
            <a:extLst>
              <a:ext uri="{FF2B5EF4-FFF2-40B4-BE49-F238E27FC236}">
                <a16:creationId xmlns:a16="http://schemas.microsoft.com/office/drawing/2014/main" id="{AAD1BC19-4A62-406D-9FEF-A68292FD89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518800" y="209577"/>
            <a:ext cx="1575356" cy="78184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97" y="-226210"/>
            <a:ext cx="2785736" cy="1566976"/>
          </a:xfrm>
          <a:prstGeom prst="rect">
            <a:avLst/>
          </a:prstGeom>
        </p:spPr>
      </p:pic>
      <p:sp>
        <p:nvSpPr>
          <p:cNvPr id="5" name="Shape 179"/>
          <p:cNvSpPr txBox="1"/>
          <p:nvPr/>
        </p:nvSpPr>
        <p:spPr>
          <a:xfrm>
            <a:off x="1923999" y="2983255"/>
            <a:ext cx="8135668" cy="10155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s-ES" sz="2800" b="1" dirty="0" err="1" smtClean="0">
                <a:solidFill>
                  <a:srgbClr val="2680AA"/>
                </a:solidFill>
                <a:latin typeface="Arial Narrow" panose="020B0606020202030204" pitchFamily="34" charset="0"/>
                <a:cs typeface="Dubai Medium" panose="020B0603030403030204" pitchFamily="34" charset="-78"/>
              </a:rPr>
              <a:t>Webinars</a:t>
            </a:r>
            <a:r>
              <a:rPr lang="es-ES" sz="2800" b="1" dirty="0" smtClean="0">
                <a:solidFill>
                  <a:srgbClr val="2680AA"/>
                </a:solidFill>
                <a:latin typeface="Arial Narrow" panose="020B0606020202030204" pitchFamily="34" charset="0"/>
                <a:cs typeface="Dubai Medium" panose="020B0603030403030204" pitchFamily="34" charset="-78"/>
              </a:rPr>
              <a:t> Gratuitos </a:t>
            </a:r>
            <a:br>
              <a:rPr lang="es-ES" sz="2800" b="1" dirty="0" smtClean="0">
                <a:solidFill>
                  <a:srgbClr val="2680AA"/>
                </a:solidFill>
                <a:latin typeface="Arial Narrow" panose="020B0606020202030204" pitchFamily="34" charset="0"/>
                <a:cs typeface="Dubai Medium" panose="020B0603030403030204" pitchFamily="34" charset="-78"/>
              </a:rPr>
            </a:br>
            <a:r>
              <a:rPr lang="es-ES" sz="2800" b="1" dirty="0" smtClean="0">
                <a:solidFill>
                  <a:srgbClr val="2680AA"/>
                </a:solidFill>
                <a:latin typeface="Arial Narrow" panose="020B0606020202030204" pitchFamily="34" charset="0"/>
                <a:cs typeface="Dubai Medium" panose="020B0603030403030204" pitchFamily="34" charset="-78"/>
              </a:rPr>
              <a:t>Marzo 2020</a:t>
            </a:r>
            <a:endParaRPr lang="es-ES" sz="2800" b="1" dirty="0">
              <a:solidFill>
                <a:srgbClr val="2680AA"/>
              </a:solidFill>
              <a:latin typeface="Arial Narrow" panose="020B0606020202030204" pitchFamily="34" charset="0"/>
              <a:cs typeface="Dubai Medium" panose="020B06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35170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o hay descripción alternativa para esta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795" y="1313751"/>
            <a:ext cx="5308075" cy="54142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3" name="Graphic 5">
            <a:extLst>
              <a:ext uri="{FF2B5EF4-FFF2-40B4-BE49-F238E27FC236}">
                <a16:creationId xmlns:a16="http://schemas.microsoft.com/office/drawing/2014/main" id="{C023BF22-6560-4F52-B813-B200D38C27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11544" y="326461"/>
            <a:ext cx="1749171" cy="54807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97" y="-226210"/>
            <a:ext cx="2785736" cy="1566976"/>
          </a:xfrm>
          <a:prstGeom prst="rect">
            <a:avLst/>
          </a:prstGeom>
        </p:spPr>
      </p:pic>
      <p:pic>
        <p:nvPicPr>
          <p:cNvPr id="5" name="Graphic 6">
            <a:extLst>
              <a:ext uri="{FF2B5EF4-FFF2-40B4-BE49-F238E27FC236}">
                <a16:creationId xmlns:a16="http://schemas.microsoft.com/office/drawing/2014/main" id="{AAD1BC19-4A62-406D-9FEF-A68292FD89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518800" y="209577"/>
            <a:ext cx="1575356" cy="781843"/>
          </a:xfrm>
          <a:prstGeom prst="rect">
            <a:avLst/>
          </a:prstGeom>
        </p:spPr>
      </p:pic>
      <p:sp>
        <p:nvSpPr>
          <p:cNvPr id="22" name="Freeform: Shape 40">
            <a:extLst>
              <a:ext uri="{FF2B5EF4-FFF2-40B4-BE49-F238E27FC236}">
                <a16:creationId xmlns:a16="http://schemas.microsoft.com/office/drawing/2014/main" id="{5785A918-1D6E-4DEB-9BA5-37FC912694BE}"/>
              </a:ext>
            </a:extLst>
          </p:cNvPr>
          <p:cNvSpPr/>
          <p:nvPr/>
        </p:nvSpPr>
        <p:spPr>
          <a:xfrm>
            <a:off x="6686550" y="1455165"/>
            <a:ext cx="2091018" cy="1076216"/>
          </a:xfrm>
          <a:custGeom>
            <a:avLst/>
            <a:gdLst>
              <a:gd name="connsiteX0" fmla="*/ 2776257 w 2776258"/>
              <a:gd name="connsiteY0" fmla="*/ 0 h 1879094"/>
              <a:gd name="connsiteX1" fmla="*/ 2776258 w 2776258"/>
              <a:gd name="connsiteY1" fmla="*/ 0 h 1879094"/>
              <a:gd name="connsiteX2" fmla="*/ 2776258 w 2776258"/>
              <a:gd name="connsiteY2" fmla="*/ 157870 h 1879094"/>
              <a:gd name="connsiteX3" fmla="*/ 2776258 w 2776258"/>
              <a:gd name="connsiteY3" fmla="*/ 204641 h 1879094"/>
              <a:gd name="connsiteX4" fmla="*/ 2776258 w 2776258"/>
              <a:gd name="connsiteY4" fmla="*/ 278973 h 1879094"/>
              <a:gd name="connsiteX5" fmla="*/ 2776258 w 2776258"/>
              <a:gd name="connsiteY5" fmla="*/ 315740 h 1879094"/>
              <a:gd name="connsiteX6" fmla="*/ 2776258 w 2776258"/>
              <a:gd name="connsiteY6" fmla="*/ 473610 h 1879094"/>
              <a:gd name="connsiteX7" fmla="*/ 2776258 w 2776258"/>
              <a:gd name="connsiteY7" fmla="*/ 520381 h 1879094"/>
              <a:gd name="connsiteX8" fmla="*/ 2776258 w 2776258"/>
              <a:gd name="connsiteY8" fmla="*/ 594713 h 1879094"/>
              <a:gd name="connsiteX9" fmla="*/ 2776258 w 2776258"/>
              <a:gd name="connsiteY9" fmla="*/ 1321298 h 1879094"/>
              <a:gd name="connsiteX10" fmla="*/ 2776258 w 2776258"/>
              <a:gd name="connsiteY10" fmla="*/ 1637038 h 1879094"/>
              <a:gd name="connsiteX11" fmla="*/ 2534202 w 2776258"/>
              <a:gd name="connsiteY11" fmla="*/ 1879094 h 1879094"/>
              <a:gd name="connsiteX12" fmla="*/ 242056 w 2776258"/>
              <a:gd name="connsiteY12" fmla="*/ 1879094 h 1879094"/>
              <a:gd name="connsiteX13" fmla="*/ 0 w 2776258"/>
              <a:gd name="connsiteY13" fmla="*/ 1637038 h 1879094"/>
              <a:gd name="connsiteX14" fmla="*/ 0 w 2776258"/>
              <a:gd name="connsiteY14" fmla="*/ 1321298 h 1879094"/>
              <a:gd name="connsiteX15" fmla="*/ 0 w 2776258"/>
              <a:gd name="connsiteY15" fmla="*/ 631480 h 1879094"/>
              <a:gd name="connsiteX16" fmla="*/ 0 w 2776258"/>
              <a:gd name="connsiteY16" fmla="*/ 315740 h 1879094"/>
              <a:gd name="connsiteX17" fmla="*/ 157870 w 2776258"/>
              <a:gd name="connsiteY17" fmla="*/ 157870 h 1879094"/>
              <a:gd name="connsiteX18" fmla="*/ 1654248 w 2776258"/>
              <a:gd name="connsiteY18" fmla="*/ 157870 h 1879094"/>
              <a:gd name="connsiteX19" fmla="*/ 1655670 w 2776258"/>
              <a:gd name="connsiteY19" fmla="*/ 157870 h 1879094"/>
              <a:gd name="connsiteX20" fmla="*/ 2618187 w 2776258"/>
              <a:gd name="connsiteY20" fmla="*/ 157870 h 1879094"/>
              <a:gd name="connsiteX21" fmla="*/ 2776257 w 2776258"/>
              <a:gd name="connsiteY21" fmla="*/ 0 h 187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6258" h="1879094">
                <a:moveTo>
                  <a:pt x="2776257" y="0"/>
                </a:moveTo>
                <a:lnTo>
                  <a:pt x="2776258" y="0"/>
                </a:lnTo>
                <a:lnTo>
                  <a:pt x="2776258" y="157870"/>
                </a:lnTo>
                <a:lnTo>
                  <a:pt x="2776258" y="204641"/>
                </a:lnTo>
                <a:lnTo>
                  <a:pt x="2776258" y="278973"/>
                </a:lnTo>
                <a:lnTo>
                  <a:pt x="2776258" y="315740"/>
                </a:lnTo>
                <a:lnTo>
                  <a:pt x="2776258" y="473610"/>
                </a:lnTo>
                <a:lnTo>
                  <a:pt x="2776258" y="520381"/>
                </a:lnTo>
                <a:lnTo>
                  <a:pt x="2776258" y="594713"/>
                </a:lnTo>
                <a:lnTo>
                  <a:pt x="2776258" y="1321298"/>
                </a:lnTo>
                <a:lnTo>
                  <a:pt x="2776258" y="1637038"/>
                </a:lnTo>
                <a:cubicBezTo>
                  <a:pt x="2776258" y="1770722"/>
                  <a:pt x="2667886" y="1879094"/>
                  <a:pt x="2534202" y="1879094"/>
                </a:cubicBezTo>
                <a:lnTo>
                  <a:pt x="242056" y="1879094"/>
                </a:lnTo>
                <a:cubicBezTo>
                  <a:pt x="108372" y="1879094"/>
                  <a:pt x="0" y="1770722"/>
                  <a:pt x="0" y="1637038"/>
                </a:cubicBezTo>
                <a:lnTo>
                  <a:pt x="0" y="1321298"/>
                </a:lnTo>
                <a:lnTo>
                  <a:pt x="0" y="631480"/>
                </a:lnTo>
                <a:lnTo>
                  <a:pt x="0" y="315740"/>
                </a:lnTo>
                <a:cubicBezTo>
                  <a:pt x="0" y="228551"/>
                  <a:pt x="70681" y="157870"/>
                  <a:pt x="157870" y="157870"/>
                </a:cubicBezTo>
                <a:lnTo>
                  <a:pt x="1654248" y="157870"/>
                </a:lnTo>
                <a:lnTo>
                  <a:pt x="1655670" y="157870"/>
                </a:lnTo>
                <a:lnTo>
                  <a:pt x="2618187" y="157870"/>
                </a:lnTo>
                <a:cubicBezTo>
                  <a:pt x="2705487" y="157870"/>
                  <a:pt x="2776257" y="87189"/>
                  <a:pt x="2776257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75000"/>
                </a:schemeClr>
              </a:gs>
              <a:gs pos="98000">
                <a:schemeClr val="tx2"/>
              </a:gs>
              <a:gs pos="84000">
                <a:schemeClr val="tx2"/>
              </a:gs>
              <a:gs pos="100000">
                <a:schemeClr val="accent1">
                  <a:lumMod val="50000"/>
                </a:schemeClr>
              </a:gs>
            </a:gsLst>
            <a:lin ang="21594000" scaled="0"/>
            <a:tileRect/>
          </a:gradFill>
          <a:ln>
            <a:noFill/>
          </a:ln>
          <a:effectLst>
            <a:reflection blurRad="6350" stA="300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77">
            <a:extLst>
              <a:ext uri="{FF2B5EF4-FFF2-40B4-BE49-F238E27FC236}">
                <a16:creationId xmlns:a16="http://schemas.microsoft.com/office/drawing/2014/main" id="{698FE214-9E5A-423B-B496-BA36FAE5BA51}"/>
              </a:ext>
            </a:extLst>
          </p:cNvPr>
          <p:cNvSpPr txBox="1"/>
          <p:nvPr/>
        </p:nvSpPr>
        <p:spPr>
          <a:xfrm>
            <a:off x="6819900" y="1577774"/>
            <a:ext cx="1957668" cy="830997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379 </a:t>
            </a:r>
            <a:r>
              <a:rPr lang="en-US" sz="2400" b="1" dirty="0" err="1" smtClean="0">
                <a:solidFill>
                  <a:schemeClr val="bg1"/>
                </a:solidFill>
              </a:rPr>
              <a:t>Participantes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4458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5">
            <a:extLst>
              <a:ext uri="{FF2B5EF4-FFF2-40B4-BE49-F238E27FC236}">
                <a16:creationId xmlns:a16="http://schemas.microsoft.com/office/drawing/2014/main" id="{C023BF22-6560-4F52-B813-B200D38C2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11544" y="326461"/>
            <a:ext cx="1749171" cy="548073"/>
          </a:xfrm>
          <a:prstGeom prst="rect">
            <a:avLst/>
          </a:prstGeom>
        </p:spPr>
      </p:pic>
      <p:pic>
        <p:nvPicPr>
          <p:cNvPr id="3" name="Graphic 6">
            <a:extLst>
              <a:ext uri="{FF2B5EF4-FFF2-40B4-BE49-F238E27FC236}">
                <a16:creationId xmlns:a16="http://schemas.microsoft.com/office/drawing/2014/main" id="{AAD1BC19-4A62-406D-9FEF-A68292FD89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518800" y="209577"/>
            <a:ext cx="1575356" cy="78184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97" y="-226210"/>
            <a:ext cx="2785736" cy="1566976"/>
          </a:xfrm>
          <a:prstGeom prst="rect">
            <a:avLst/>
          </a:prstGeom>
        </p:spPr>
      </p:pic>
      <p:sp>
        <p:nvSpPr>
          <p:cNvPr id="5" name="Shape 179"/>
          <p:cNvSpPr txBox="1"/>
          <p:nvPr/>
        </p:nvSpPr>
        <p:spPr>
          <a:xfrm>
            <a:off x="1923999" y="2983255"/>
            <a:ext cx="8135668" cy="10155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s-ES" sz="2800" b="1" dirty="0" smtClean="0">
                <a:solidFill>
                  <a:srgbClr val="2680AA"/>
                </a:solidFill>
                <a:latin typeface="Arial Narrow" panose="020B0606020202030204" pitchFamily="34" charset="0"/>
                <a:cs typeface="Dubai Medium" panose="020B0603030403030204" pitchFamily="34" charset="-78"/>
              </a:rPr>
              <a:t>Planes Académicos 2020</a:t>
            </a:r>
          </a:p>
        </p:txBody>
      </p:sp>
    </p:spTree>
    <p:extLst>
      <p:ext uri="{BB962C8B-B14F-4D97-AF65-F5344CB8AC3E}">
        <p14:creationId xmlns:p14="http://schemas.microsoft.com/office/powerpoint/2010/main" val="34041351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5">
            <a:extLst>
              <a:ext uri="{FF2B5EF4-FFF2-40B4-BE49-F238E27FC236}">
                <a16:creationId xmlns:a16="http://schemas.microsoft.com/office/drawing/2014/main" id="{C023BF22-6560-4F52-B813-B200D38C2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11544" y="326461"/>
            <a:ext cx="1749171" cy="548073"/>
          </a:xfrm>
          <a:prstGeom prst="rect">
            <a:avLst/>
          </a:prstGeom>
        </p:spPr>
      </p:pic>
      <p:pic>
        <p:nvPicPr>
          <p:cNvPr id="4" name="Graphic 6">
            <a:extLst>
              <a:ext uri="{FF2B5EF4-FFF2-40B4-BE49-F238E27FC236}">
                <a16:creationId xmlns:a16="http://schemas.microsoft.com/office/drawing/2014/main" id="{AAD1BC19-4A62-406D-9FEF-A68292FD89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518800" y="209577"/>
            <a:ext cx="1575356" cy="78184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97" y="-226210"/>
            <a:ext cx="2785736" cy="1566976"/>
          </a:xfrm>
          <a:prstGeom prst="rect">
            <a:avLst/>
          </a:prstGeom>
        </p:spPr>
      </p:pic>
      <p:sp>
        <p:nvSpPr>
          <p:cNvPr id="6" name="Shape 179"/>
          <p:cNvSpPr txBox="1"/>
          <p:nvPr/>
        </p:nvSpPr>
        <p:spPr>
          <a:xfrm>
            <a:off x="1923999" y="2983255"/>
            <a:ext cx="8135668" cy="10155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s-ES" sz="2800" b="1" dirty="0" smtClean="0">
                <a:solidFill>
                  <a:srgbClr val="2680AA"/>
                </a:solidFill>
                <a:latin typeface="Arial Narrow" panose="020B0606020202030204" pitchFamily="34" charset="0"/>
                <a:cs typeface="Dubai Medium" panose="020B0603030403030204" pitchFamily="34" charset="-78"/>
              </a:rPr>
              <a:t>Balance 2019</a:t>
            </a:r>
          </a:p>
          <a:p>
            <a:pPr algn="ctr">
              <a:defRPr/>
            </a:pPr>
            <a:r>
              <a:rPr lang="es-ES" sz="2800" b="1" dirty="0" smtClean="0">
                <a:solidFill>
                  <a:srgbClr val="2680AA"/>
                </a:solidFill>
                <a:latin typeface="Arial Narrow" panose="020B0606020202030204" pitchFamily="34" charset="0"/>
                <a:cs typeface="Dubai Medium" panose="020B0603030403030204" pitchFamily="34" charset="-78"/>
              </a:rPr>
              <a:t>Escuela Iberoamericana de Regulación de Hidrocarburos</a:t>
            </a:r>
            <a:endParaRPr lang="es-ES" sz="2800" b="1" dirty="0">
              <a:solidFill>
                <a:srgbClr val="2680AA"/>
              </a:solidFill>
              <a:latin typeface="Arial Narrow" panose="020B0606020202030204" pitchFamily="34" charset="0"/>
              <a:cs typeface="Dubai Medium" panose="020B06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863713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E64A987B-93B2-4C8C-9177-23A293C69C51}"/>
              </a:ext>
            </a:extLst>
          </p:cNvPr>
          <p:cNvSpPr txBox="1"/>
          <p:nvPr/>
        </p:nvSpPr>
        <p:spPr>
          <a:xfrm>
            <a:off x="395288" y="1209961"/>
            <a:ext cx="42176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solidFill>
                  <a:srgbClr val="006AAF"/>
                </a:solidFill>
                <a:latin typeface="Arial Narrow" panose="020B0606020202030204" pitchFamily="34" charset="0"/>
              </a:rPr>
              <a:t>PLANES ACADÉMICOS </a:t>
            </a:r>
            <a:r>
              <a:rPr lang="es-ES" sz="2800" dirty="0" smtClean="0">
                <a:solidFill>
                  <a:srgbClr val="006AAF"/>
                </a:solidFill>
                <a:latin typeface="Arial Narrow" panose="020B0606020202030204" pitchFamily="34" charset="0"/>
              </a:rPr>
              <a:t>2020</a:t>
            </a:r>
            <a:endParaRPr lang="es-ES" sz="2800" dirty="0">
              <a:solidFill>
                <a:srgbClr val="006AAF"/>
              </a:solidFill>
              <a:latin typeface="Arial Narrow" panose="020B0606020202030204" pitchFamily="34" charset="0"/>
            </a:endParaRPr>
          </a:p>
        </p:txBody>
      </p:sp>
      <p:pic>
        <p:nvPicPr>
          <p:cNvPr id="7" name="Graphic 5">
            <a:extLst>
              <a:ext uri="{FF2B5EF4-FFF2-40B4-BE49-F238E27FC236}">
                <a16:creationId xmlns:a16="http://schemas.microsoft.com/office/drawing/2014/main" id="{C023BF22-6560-4F52-B813-B200D38C2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11544" y="326461"/>
            <a:ext cx="1749171" cy="548073"/>
          </a:xfrm>
          <a:prstGeom prst="rect">
            <a:avLst/>
          </a:prstGeom>
        </p:spPr>
      </p:pic>
      <p:pic>
        <p:nvPicPr>
          <p:cNvPr id="8" name="Graphic 6">
            <a:extLst>
              <a:ext uri="{FF2B5EF4-FFF2-40B4-BE49-F238E27FC236}">
                <a16:creationId xmlns:a16="http://schemas.microsoft.com/office/drawing/2014/main" id="{AAD1BC19-4A62-406D-9FEF-A68292FD89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518800" y="209577"/>
            <a:ext cx="1575356" cy="78184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97" y="-226210"/>
            <a:ext cx="2785736" cy="1566976"/>
          </a:xfrm>
          <a:prstGeom prst="rect">
            <a:avLst/>
          </a:prstGeom>
        </p:spPr>
      </p:pic>
      <p:sp>
        <p:nvSpPr>
          <p:cNvPr id="10" name="Retângulo 3">
            <a:extLst>
              <a:ext uri="{FF2B5EF4-FFF2-40B4-BE49-F238E27FC236}">
                <a16:creationId xmlns:a16="http://schemas.microsoft.com/office/drawing/2014/main" id="{B3BA8439-D055-4D77-B85C-8C7AFD8AC354}"/>
              </a:ext>
            </a:extLst>
          </p:cNvPr>
          <p:cNvSpPr/>
          <p:nvPr/>
        </p:nvSpPr>
        <p:spPr>
          <a:xfrm>
            <a:off x="442724" y="1832404"/>
            <a:ext cx="1068669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Los diplomas propuestos </a:t>
            </a:r>
            <a:r>
              <a: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cuenta </a:t>
            </a: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con la experiencia académica y profesional de </a:t>
            </a:r>
            <a:r>
              <a: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ESAN. Incluye</a:t>
            </a:r>
            <a:r>
              <a:rPr kumimoji="0" lang="es-E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una </a:t>
            </a: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serie de cursos especializados para el conocimiento y formación técnica, así como de la gestión en el desarrollo de los hidrocarburos.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Su objetivo </a:t>
            </a: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es la </a:t>
            </a:r>
            <a:r>
              <a: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promoción del gas </a:t>
            </a: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natural y </a:t>
            </a:r>
            <a:r>
              <a: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petróleo </a:t>
            </a: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en mercados internacionales y </a:t>
            </a:r>
            <a:r>
              <a: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nacionales, </a:t>
            </a: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con el fin de alcanzar competitividad a la par de la sostenibilidad en línea con las tendencias </a:t>
            </a:r>
            <a:r>
              <a: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globales, con </a:t>
            </a:r>
            <a:r>
              <a:rPr kumimoji="0" lang="es-E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una visión integral y holística con otros energéticos.</a:t>
            </a:r>
          </a:p>
        </p:txBody>
      </p:sp>
    </p:spTree>
    <p:extLst>
      <p:ext uri="{BB962C8B-B14F-4D97-AF65-F5344CB8AC3E}">
        <p14:creationId xmlns:p14="http://schemas.microsoft.com/office/powerpoint/2010/main" val="22168406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5">
            <a:extLst>
              <a:ext uri="{FF2B5EF4-FFF2-40B4-BE49-F238E27FC236}">
                <a16:creationId xmlns:a16="http://schemas.microsoft.com/office/drawing/2014/main" id="{C023BF22-6560-4F52-B813-B200D38C2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11544" y="326461"/>
            <a:ext cx="1749171" cy="548073"/>
          </a:xfrm>
          <a:prstGeom prst="rect">
            <a:avLst/>
          </a:prstGeom>
        </p:spPr>
      </p:pic>
      <p:pic>
        <p:nvPicPr>
          <p:cNvPr id="8" name="Graphic 6">
            <a:extLst>
              <a:ext uri="{FF2B5EF4-FFF2-40B4-BE49-F238E27FC236}">
                <a16:creationId xmlns:a16="http://schemas.microsoft.com/office/drawing/2014/main" id="{AAD1BC19-4A62-406D-9FEF-A68292FD89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518800" y="209577"/>
            <a:ext cx="1575356" cy="78184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97" y="-226210"/>
            <a:ext cx="2785736" cy="156697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0" t="22046" r="3078" b="10000"/>
          <a:stretch/>
        </p:blipFill>
        <p:spPr>
          <a:xfrm>
            <a:off x="-589374" y="3383602"/>
            <a:ext cx="6060879" cy="3892386"/>
          </a:xfrm>
          <a:prstGeom prst="rect">
            <a:avLst/>
          </a:prstGeom>
          <a:ln>
            <a:noFill/>
          </a:ln>
        </p:spPr>
      </p:pic>
      <p:sp>
        <p:nvSpPr>
          <p:cNvPr id="11" name="Título 1"/>
          <p:cNvSpPr txBox="1">
            <a:spLocks/>
          </p:cNvSpPr>
          <p:nvPr/>
        </p:nvSpPr>
        <p:spPr>
          <a:xfrm>
            <a:off x="1273140" y="1312169"/>
            <a:ext cx="9691255" cy="80101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4000" b="1" dirty="0" smtClean="0">
                <a:solidFill>
                  <a:srgbClr val="006AAF"/>
                </a:solidFill>
                <a:latin typeface="Arial Narrow" panose="020B0606020202030204" pitchFamily="34" charset="0"/>
              </a:rPr>
              <a:t>Convenios y Colaboraciones </a:t>
            </a:r>
            <a:endParaRPr lang="es-ES_tradnl" sz="4000" b="1" dirty="0">
              <a:solidFill>
                <a:srgbClr val="006AAF"/>
              </a:solidFill>
              <a:latin typeface="Arial Narrow" panose="020B0606020202030204" pitchFamily="34" charset="0"/>
            </a:endParaRPr>
          </a:p>
        </p:txBody>
      </p:sp>
      <p:pic>
        <p:nvPicPr>
          <p:cNvPr id="12" name="Imagen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181" y="2704948"/>
            <a:ext cx="1902435" cy="915987"/>
          </a:xfrm>
          <a:prstGeom prst="rect">
            <a:avLst/>
          </a:prstGeom>
        </p:spPr>
      </p:pic>
      <p:pic>
        <p:nvPicPr>
          <p:cNvPr id="13" name="Imagen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96" y="5902485"/>
            <a:ext cx="3391573" cy="772124"/>
          </a:xfrm>
          <a:prstGeom prst="rect">
            <a:avLst/>
          </a:prstGeom>
        </p:spPr>
      </p:pic>
      <p:pic>
        <p:nvPicPr>
          <p:cNvPr id="14" name="Imagen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745" y="4760196"/>
            <a:ext cx="2641749" cy="1014163"/>
          </a:xfrm>
          <a:prstGeom prst="rect">
            <a:avLst/>
          </a:prstGeom>
        </p:spPr>
      </p:pic>
      <p:pic>
        <p:nvPicPr>
          <p:cNvPr id="15" name="Imagen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708" y="2704948"/>
            <a:ext cx="2066568" cy="1008876"/>
          </a:xfrm>
          <a:prstGeom prst="rect">
            <a:avLst/>
          </a:prstGeom>
        </p:spPr>
      </p:pic>
      <p:pic>
        <p:nvPicPr>
          <p:cNvPr id="16" name="Imagen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016" y="4822610"/>
            <a:ext cx="1792908" cy="1089440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044785" y="5979277"/>
            <a:ext cx="2869623" cy="695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897576" y="2195358"/>
            <a:ext cx="2224573" cy="772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19 Forma"/>
          <p:cNvCxnSpPr>
            <a:stCxn id="18" idx="2"/>
            <a:endCxn id="14" idx="3"/>
          </p:cNvCxnSpPr>
          <p:nvPr/>
        </p:nvCxnSpPr>
        <p:spPr>
          <a:xfrm rot="5400000">
            <a:off x="3824430" y="3081844"/>
            <a:ext cx="2299499" cy="2071369"/>
          </a:xfrm>
          <a:prstGeom prst="curvedConnector2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23 Forma"/>
          <p:cNvCxnSpPr>
            <a:stCxn id="18" idx="2"/>
            <a:endCxn id="15" idx="1"/>
          </p:cNvCxnSpPr>
          <p:nvPr/>
        </p:nvCxnSpPr>
        <p:spPr>
          <a:xfrm rot="16200000" flipH="1">
            <a:off x="6923982" y="2053659"/>
            <a:ext cx="241607" cy="2069845"/>
          </a:xfrm>
          <a:prstGeom prst="curvedConnector2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25 Forma"/>
          <p:cNvCxnSpPr>
            <a:stCxn id="18" idx="2"/>
            <a:endCxn id="13" idx="3"/>
          </p:cNvCxnSpPr>
          <p:nvPr/>
        </p:nvCxnSpPr>
        <p:spPr>
          <a:xfrm rot="5400000">
            <a:off x="3308882" y="3587566"/>
            <a:ext cx="3320768" cy="2081194"/>
          </a:xfrm>
          <a:prstGeom prst="curvedConnector2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27 Forma"/>
          <p:cNvCxnSpPr>
            <a:stCxn id="18" idx="2"/>
            <a:endCxn id="16" idx="1"/>
          </p:cNvCxnSpPr>
          <p:nvPr/>
        </p:nvCxnSpPr>
        <p:spPr>
          <a:xfrm rot="16200000" flipH="1">
            <a:off x="5885164" y="3092477"/>
            <a:ext cx="2399551" cy="2150153"/>
          </a:xfrm>
          <a:prstGeom prst="curvedConnector2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46 Forma"/>
          <p:cNvCxnSpPr>
            <a:stCxn id="18" idx="2"/>
            <a:endCxn id="17" idx="1"/>
          </p:cNvCxnSpPr>
          <p:nvPr/>
        </p:nvCxnSpPr>
        <p:spPr>
          <a:xfrm rot="16200000" flipH="1">
            <a:off x="4847742" y="4129900"/>
            <a:ext cx="3359164" cy="1034922"/>
          </a:xfrm>
          <a:prstGeom prst="curvedConnector2">
            <a:avLst/>
          </a:prstGeom>
          <a:ln>
            <a:prstDash val="dashDot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67 Forma"/>
          <p:cNvCxnSpPr>
            <a:stCxn id="18" idx="2"/>
            <a:endCxn id="12" idx="3"/>
          </p:cNvCxnSpPr>
          <p:nvPr/>
        </p:nvCxnSpPr>
        <p:spPr>
          <a:xfrm rot="5400000">
            <a:off x="4803659" y="1956737"/>
            <a:ext cx="195163" cy="2217247"/>
          </a:xfrm>
          <a:prstGeom prst="curvedConnector2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6" name="Picture 2" descr="Universitat de Barcelona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5" r="13400" b="15659"/>
          <a:stretch/>
        </p:blipFill>
        <p:spPr bwMode="auto">
          <a:xfrm>
            <a:off x="1211332" y="3818274"/>
            <a:ext cx="2708931" cy="744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67 Forma"/>
          <p:cNvCxnSpPr>
            <a:stCxn id="18" idx="2"/>
            <a:endCxn id="1026" idx="3"/>
          </p:cNvCxnSpPr>
          <p:nvPr/>
        </p:nvCxnSpPr>
        <p:spPr>
          <a:xfrm rot="5400000">
            <a:off x="4353670" y="2534372"/>
            <a:ext cx="1222787" cy="2089600"/>
          </a:xfrm>
          <a:prstGeom prst="curvedConnector2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8" name="Picture 4" descr="CIER Uruguay Páginas - 54 años de la Cier"/>
          <p:cNvPicPr>
            <a:picLocks noChangeAspect="1" noChangeArrowheads="1"/>
          </p:cNvPicPr>
          <p:nvPr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0" t="10517" r="6193" b="11007"/>
          <a:stretch/>
        </p:blipFill>
        <p:spPr bwMode="auto">
          <a:xfrm>
            <a:off x="9328060" y="3761247"/>
            <a:ext cx="1172695" cy="10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23 Forma"/>
          <p:cNvCxnSpPr>
            <a:stCxn id="18" idx="2"/>
            <a:endCxn id="1028" idx="1"/>
          </p:cNvCxnSpPr>
          <p:nvPr/>
        </p:nvCxnSpPr>
        <p:spPr>
          <a:xfrm rot="16200000" flipH="1">
            <a:off x="7007927" y="1969714"/>
            <a:ext cx="1322069" cy="3318197"/>
          </a:xfrm>
          <a:prstGeom prst="curvedConnector2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25859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5">
            <a:extLst>
              <a:ext uri="{FF2B5EF4-FFF2-40B4-BE49-F238E27FC236}">
                <a16:creationId xmlns:a16="http://schemas.microsoft.com/office/drawing/2014/main" id="{C023BF22-6560-4F52-B813-B200D38C2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11544" y="326461"/>
            <a:ext cx="1749171" cy="548073"/>
          </a:xfrm>
          <a:prstGeom prst="rect">
            <a:avLst/>
          </a:prstGeom>
        </p:spPr>
      </p:pic>
      <p:pic>
        <p:nvPicPr>
          <p:cNvPr id="8" name="Graphic 6">
            <a:extLst>
              <a:ext uri="{FF2B5EF4-FFF2-40B4-BE49-F238E27FC236}">
                <a16:creationId xmlns:a16="http://schemas.microsoft.com/office/drawing/2014/main" id="{AAD1BC19-4A62-406D-9FEF-A68292FD89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518800" y="209577"/>
            <a:ext cx="1575356" cy="78184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97" y="-226210"/>
            <a:ext cx="2785736" cy="1566976"/>
          </a:xfrm>
          <a:prstGeom prst="rect">
            <a:avLst/>
          </a:prstGeom>
        </p:spPr>
      </p:pic>
      <p:sp>
        <p:nvSpPr>
          <p:cNvPr id="10" name="Shape 179"/>
          <p:cNvSpPr txBox="1"/>
          <p:nvPr/>
        </p:nvSpPr>
        <p:spPr>
          <a:xfrm>
            <a:off x="1923999" y="2983255"/>
            <a:ext cx="8135668" cy="10155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s-ES" sz="2800" b="1" dirty="0">
                <a:solidFill>
                  <a:srgbClr val="2680AA"/>
                </a:solidFill>
                <a:latin typeface="Arial Narrow" panose="020B0606020202030204" pitchFamily="34" charset="0"/>
                <a:cs typeface="Dubai Medium" panose="020B0603030403030204" pitchFamily="34" charset="-78"/>
              </a:rPr>
              <a:t>Diploma de Especialización en Regulación en Hidrocarburos</a:t>
            </a:r>
          </a:p>
        </p:txBody>
      </p:sp>
    </p:spTree>
    <p:extLst>
      <p:ext uri="{BB962C8B-B14F-4D97-AF65-F5344CB8AC3E}">
        <p14:creationId xmlns:p14="http://schemas.microsoft.com/office/powerpoint/2010/main" val="8389351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5">
            <a:extLst>
              <a:ext uri="{FF2B5EF4-FFF2-40B4-BE49-F238E27FC236}">
                <a16:creationId xmlns:a16="http://schemas.microsoft.com/office/drawing/2014/main" id="{C023BF22-6560-4F52-B813-B200D38C2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11544" y="326461"/>
            <a:ext cx="1749171" cy="548073"/>
          </a:xfrm>
          <a:prstGeom prst="rect">
            <a:avLst/>
          </a:prstGeom>
        </p:spPr>
      </p:pic>
      <p:pic>
        <p:nvPicPr>
          <p:cNvPr id="8" name="Graphic 6">
            <a:extLst>
              <a:ext uri="{FF2B5EF4-FFF2-40B4-BE49-F238E27FC236}">
                <a16:creationId xmlns:a16="http://schemas.microsoft.com/office/drawing/2014/main" id="{AAD1BC19-4A62-406D-9FEF-A68292FD89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518800" y="209577"/>
            <a:ext cx="1575356" cy="78184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97" y="-226210"/>
            <a:ext cx="2785736" cy="1566976"/>
          </a:xfrm>
          <a:prstGeom prst="rect">
            <a:avLst/>
          </a:prstGeom>
        </p:spPr>
      </p:pic>
      <p:sp>
        <p:nvSpPr>
          <p:cNvPr id="16" name="Marcador de contenido 1"/>
          <p:cNvSpPr txBox="1">
            <a:spLocks/>
          </p:cNvSpPr>
          <p:nvPr/>
        </p:nvSpPr>
        <p:spPr>
          <a:xfrm>
            <a:off x="276270" y="1202039"/>
            <a:ext cx="5900057" cy="2574109"/>
          </a:xfrm>
        </p:spPr>
        <p:txBody>
          <a:bodyPr numCol="1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1800" b="1" dirty="0" smtClean="0">
                <a:latin typeface="Arial Narrow" panose="020B0606020202030204" pitchFamily="34" charset="0"/>
              </a:rPr>
              <a:t>Curso 1: Mercado y Regulación de Hidrocarburos </a:t>
            </a:r>
          </a:p>
          <a:p>
            <a:r>
              <a:rPr lang="es-ES" sz="1400" dirty="0" smtClean="0">
                <a:latin typeface="Arial Narrow" panose="020B0606020202030204" pitchFamily="34" charset="0"/>
              </a:rPr>
              <a:t>Rol de los Hidrocarburos en el mercado mundial y local.</a:t>
            </a:r>
          </a:p>
          <a:p>
            <a:pPr fontAlgn="base"/>
            <a:r>
              <a:rPr lang="es-ES" sz="1400" dirty="0" smtClean="0">
                <a:latin typeface="Arial Narrow" panose="020B0606020202030204" pitchFamily="34" charset="0"/>
              </a:rPr>
              <a:t>La transición energética y los Hidrocarburos.</a:t>
            </a:r>
          </a:p>
          <a:p>
            <a:pPr fontAlgn="base"/>
            <a:r>
              <a:rPr lang="es-ES" sz="1400" dirty="0" smtClean="0">
                <a:latin typeface="Arial Narrow" panose="020B0606020202030204" pitchFamily="34" charset="0"/>
              </a:rPr>
              <a:t>Regulación de Hidrocarburos en el Perú.</a:t>
            </a:r>
          </a:p>
          <a:p>
            <a:pPr fontAlgn="base"/>
            <a:r>
              <a:rPr lang="es-ES" sz="1400" dirty="0" smtClean="0">
                <a:latin typeface="Arial Narrow" panose="020B0606020202030204" pitchFamily="34" charset="0"/>
              </a:rPr>
              <a:t>Retos en la Regulación para incentivar la Industria de </a:t>
            </a:r>
            <a:r>
              <a:rPr lang="es-ES" sz="1400" dirty="0" err="1" smtClean="0">
                <a:latin typeface="Arial Narrow" panose="020B0606020202030204" pitchFamily="34" charset="0"/>
              </a:rPr>
              <a:t>Oil</a:t>
            </a:r>
            <a:r>
              <a:rPr lang="es-ES" sz="1400" dirty="0" smtClean="0">
                <a:latin typeface="Arial Narrow" panose="020B0606020202030204" pitchFamily="34" charset="0"/>
              </a:rPr>
              <a:t> &amp; Gas en el Perú.</a:t>
            </a:r>
          </a:p>
          <a:p>
            <a:pPr fontAlgn="base"/>
            <a:r>
              <a:rPr lang="es-ES" sz="1400" dirty="0" smtClean="0">
                <a:latin typeface="Arial Narrow" panose="020B0606020202030204" pitchFamily="34" charset="0"/>
              </a:rPr>
              <a:t>Supervisión y Fiscalización de la Industria de los Hidrocarburos en el Perú.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es-PE" sz="1800" dirty="0" smtClean="0">
              <a:latin typeface="Arial Narrow" panose="020B0606020202030204" pitchFamily="34" charset="0"/>
              <a:cs typeface="Dubai Medium" panose="020B0603030403030204" pitchFamily="34" charset="-7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es-PE" sz="1050" dirty="0">
              <a:latin typeface="Arial Narrow" panose="020B0606020202030204" pitchFamily="34" charset="0"/>
              <a:cs typeface="Dubai Medium" panose="020B0603030403030204" pitchFamily="34" charset="-78"/>
            </a:endParaRPr>
          </a:p>
        </p:txBody>
      </p:sp>
      <p:sp>
        <p:nvSpPr>
          <p:cNvPr id="17" name="Marcador de contenido 1"/>
          <p:cNvSpPr txBox="1">
            <a:spLocks/>
          </p:cNvSpPr>
          <p:nvPr/>
        </p:nvSpPr>
        <p:spPr>
          <a:xfrm>
            <a:off x="6228579" y="1357616"/>
            <a:ext cx="5641203" cy="5010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1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9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1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es-PE" sz="1800" dirty="0">
              <a:latin typeface="Arial Narrow" panose="020B0606020202030204" pitchFamily="34" charset="0"/>
              <a:cs typeface="Dubai Medium" panose="020B0603030403030204" pitchFamily="34" charset="-78"/>
            </a:endParaRPr>
          </a:p>
        </p:txBody>
      </p:sp>
      <p:sp>
        <p:nvSpPr>
          <p:cNvPr id="18" name="Marcador de contenido 1"/>
          <p:cNvSpPr txBox="1">
            <a:spLocks/>
          </p:cNvSpPr>
          <p:nvPr/>
        </p:nvSpPr>
        <p:spPr>
          <a:xfrm>
            <a:off x="6124076" y="1357616"/>
            <a:ext cx="5641203" cy="5010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1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9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1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es-PE" sz="1800" dirty="0">
              <a:latin typeface="Arial Narrow" panose="020B0606020202030204" pitchFamily="34" charset="0"/>
              <a:cs typeface="Dubai Medium" panose="020B0603030403030204" pitchFamily="34" charset="-78"/>
            </a:endParaRPr>
          </a:p>
        </p:txBody>
      </p:sp>
      <p:sp>
        <p:nvSpPr>
          <p:cNvPr id="19" name="Marcador de contenido 1"/>
          <p:cNvSpPr txBox="1">
            <a:spLocks/>
          </p:cNvSpPr>
          <p:nvPr/>
        </p:nvSpPr>
        <p:spPr>
          <a:xfrm>
            <a:off x="6099151" y="1119942"/>
            <a:ext cx="5900057" cy="257410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1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9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1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800" b="1" dirty="0">
                <a:latin typeface="Arial Narrow" panose="020B0606020202030204" pitchFamily="34" charset="0"/>
              </a:rPr>
              <a:t>Curso 2: Manejo de Conflictos y Consultoría Previa en Hidrocarburos </a:t>
            </a:r>
          </a:p>
          <a:p>
            <a:r>
              <a:rPr lang="es-ES" sz="1400" dirty="0">
                <a:latin typeface="Arial Narrow" panose="020B0606020202030204" pitchFamily="34" charset="0"/>
              </a:rPr>
              <a:t>Estudios de Impacto Ambiental. </a:t>
            </a:r>
          </a:p>
          <a:p>
            <a:pPr fontAlgn="base"/>
            <a:r>
              <a:rPr lang="es-ES" sz="1400" dirty="0">
                <a:latin typeface="Arial Narrow" panose="020B0606020202030204" pitchFamily="34" charset="0"/>
              </a:rPr>
              <a:t>Reglamentación</a:t>
            </a:r>
          </a:p>
          <a:p>
            <a:pPr fontAlgn="base"/>
            <a:r>
              <a:rPr lang="es-ES" sz="1400" dirty="0">
                <a:latin typeface="Arial Narrow" panose="020B0606020202030204" pitchFamily="34" charset="0"/>
              </a:rPr>
              <a:t>Operaciones petroleras y sus impactos en el ambiente</a:t>
            </a:r>
          </a:p>
          <a:p>
            <a:pPr fontAlgn="base"/>
            <a:r>
              <a:rPr lang="es-ES" sz="1400" dirty="0">
                <a:latin typeface="Arial Narrow" panose="020B0606020202030204" pitchFamily="34" charset="0"/>
              </a:rPr>
              <a:t>Derrames de petróleo y su manejo de acuerdo a ley</a:t>
            </a:r>
          </a:p>
          <a:p>
            <a:pPr fontAlgn="base"/>
            <a:r>
              <a:rPr lang="es-ES" sz="1400" dirty="0">
                <a:latin typeface="Arial Narrow" panose="020B0606020202030204" pitchFamily="34" charset="0"/>
              </a:rPr>
              <a:t>Procesos de información a la población influenciada por los proyectos.</a:t>
            </a:r>
          </a:p>
          <a:p>
            <a:pPr fontAlgn="base"/>
            <a:r>
              <a:rPr lang="es-ES" sz="1400" dirty="0">
                <a:latin typeface="Arial Narrow" panose="020B0606020202030204" pitchFamily="34" charset="0"/>
              </a:rPr>
              <a:t>Análisis, Evaluación y Negociación en los conflictos socio-ambientales</a:t>
            </a:r>
          </a:p>
          <a:p>
            <a:pPr fontAlgn="base"/>
            <a:r>
              <a:rPr lang="es-ES" sz="1400" dirty="0">
                <a:latin typeface="Arial Narrow" panose="020B0606020202030204" pitchFamily="34" charset="0"/>
              </a:rPr>
              <a:t>Estrategia de comunicación y permanencia en el área de las operaciones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PE" sz="1800" dirty="0">
              <a:latin typeface="Arial Narrow" panose="020B0606020202030204" pitchFamily="34" charset="0"/>
              <a:cs typeface="Dubai Medium" panose="020B0603030403030204" pitchFamily="34" charset="-78"/>
            </a:endParaRP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es-PE" sz="1050" dirty="0">
              <a:latin typeface="Arial Narrow" panose="020B0606020202030204" pitchFamily="34" charset="0"/>
              <a:cs typeface="Dubai Medium" panose="020B0603030403030204" pitchFamily="34" charset="-78"/>
            </a:endParaRPr>
          </a:p>
        </p:txBody>
      </p:sp>
      <p:sp>
        <p:nvSpPr>
          <p:cNvPr id="20" name="Marcador de contenido 1"/>
          <p:cNvSpPr txBox="1">
            <a:spLocks/>
          </p:cNvSpPr>
          <p:nvPr/>
        </p:nvSpPr>
        <p:spPr>
          <a:xfrm>
            <a:off x="276271" y="3849628"/>
            <a:ext cx="5522770" cy="257410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1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9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1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800" b="1" dirty="0">
                <a:latin typeface="Arial Narrow" panose="020B0606020202030204" pitchFamily="34" charset="0"/>
              </a:rPr>
              <a:t>Curso 3: Mercado de Petróleo</a:t>
            </a:r>
          </a:p>
          <a:p>
            <a:pPr fontAlgn="base"/>
            <a:r>
              <a:rPr lang="es-ES" sz="1400" dirty="0">
                <a:latin typeface="Arial Narrow" panose="020B0606020202030204" pitchFamily="34" charset="0"/>
              </a:rPr>
              <a:t>Evolución histórica de la industria petrolera.</a:t>
            </a:r>
          </a:p>
          <a:p>
            <a:pPr fontAlgn="base"/>
            <a:r>
              <a:rPr lang="es-ES" sz="1400" dirty="0">
                <a:latin typeface="Arial Narrow" panose="020B0606020202030204" pitchFamily="34" charset="0"/>
              </a:rPr>
              <a:t>Modelos de negocio utilizados en la cadena de valor del </a:t>
            </a:r>
            <a:r>
              <a:rPr lang="es-ES" sz="1400" dirty="0" err="1">
                <a:latin typeface="Arial Narrow" panose="020B0606020202030204" pitchFamily="34" charset="0"/>
              </a:rPr>
              <a:t>upstream</a:t>
            </a:r>
            <a:r>
              <a:rPr lang="es-ES" sz="1400" dirty="0">
                <a:latin typeface="Arial Narrow" panose="020B0606020202030204" pitchFamily="34" charset="0"/>
              </a:rPr>
              <a:t> y </a:t>
            </a:r>
            <a:r>
              <a:rPr lang="es-ES" sz="1400" dirty="0" err="1">
                <a:latin typeface="Arial Narrow" panose="020B0606020202030204" pitchFamily="34" charset="0"/>
              </a:rPr>
              <a:t>downstream</a:t>
            </a:r>
            <a:r>
              <a:rPr lang="es-ES" sz="1400" dirty="0">
                <a:latin typeface="Arial Narrow" panose="020B0606020202030204" pitchFamily="34" charset="0"/>
              </a:rPr>
              <a:t>.</a:t>
            </a:r>
          </a:p>
          <a:p>
            <a:pPr fontAlgn="base"/>
            <a:r>
              <a:rPr lang="es-ES" sz="1400" dirty="0">
                <a:latin typeface="Arial Narrow" panose="020B0606020202030204" pitchFamily="34" charset="0"/>
              </a:rPr>
              <a:t>Desarrollo de los modelos de contratación para la exploración y explotación petrolera a nivel mundial.</a:t>
            </a:r>
          </a:p>
          <a:p>
            <a:pPr fontAlgn="base"/>
            <a:r>
              <a:rPr lang="es-ES" sz="1400" dirty="0">
                <a:latin typeface="Arial Narrow" panose="020B0606020202030204" pitchFamily="34" charset="0"/>
              </a:rPr>
              <a:t>Descripción del Modelo Económico Peruano y como incidió en los modelos de contratación para la exploración y explotación petrolera a nivel nacional.</a:t>
            </a:r>
          </a:p>
          <a:p>
            <a:pPr fontAlgn="base"/>
            <a:r>
              <a:rPr lang="es-ES" sz="1400" dirty="0">
                <a:latin typeface="Arial Narrow" panose="020B0606020202030204" pitchFamily="34" charset="0"/>
              </a:rPr>
              <a:t>Desafíos en el mercado de la exploración y explotación petrolera para promover la industria de los hidrocarburos.</a:t>
            </a:r>
            <a:r>
              <a:rPr lang="es-ES" sz="1800" dirty="0">
                <a:latin typeface="Arial Narrow" panose="020B0606020202030204" pitchFamily="34" charset="0"/>
              </a:rPr>
              <a:t/>
            </a:r>
            <a:br>
              <a:rPr lang="es-ES" sz="1800" dirty="0">
                <a:latin typeface="Arial Narrow" panose="020B0606020202030204" pitchFamily="34" charset="0"/>
              </a:rPr>
            </a:br>
            <a:endParaRPr lang="es-PE" sz="1800" dirty="0">
              <a:latin typeface="Arial Narrow" panose="020B0606020202030204" pitchFamily="34" charset="0"/>
              <a:cs typeface="Dubai Medium" panose="020B0603030403030204" pitchFamily="34" charset="-78"/>
            </a:endParaRP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es-PE" sz="1050" dirty="0">
              <a:latin typeface="Arial Narrow" panose="020B0606020202030204" pitchFamily="34" charset="0"/>
              <a:cs typeface="Dubai Medium" panose="020B0603030403030204" pitchFamily="34" charset="-78"/>
            </a:endParaRPr>
          </a:p>
        </p:txBody>
      </p:sp>
      <p:sp>
        <p:nvSpPr>
          <p:cNvPr id="21" name="Marcador de contenido 1"/>
          <p:cNvSpPr txBox="1">
            <a:spLocks/>
          </p:cNvSpPr>
          <p:nvPr/>
        </p:nvSpPr>
        <p:spPr>
          <a:xfrm>
            <a:off x="6099150" y="3821642"/>
            <a:ext cx="5900057" cy="257410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1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9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1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800" b="1" dirty="0">
                <a:latin typeface="Arial Narrow" panose="020B0606020202030204" pitchFamily="34" charset="0"/>
              </a:rPr>
              <a:t>Curso 4: Mercado de Gas Natural </a:t>
            </a:r>
          </a:p>
          <a:p>
            <a:pPr fontAlgn="base"/>
            <a:r>
              <a:rPr lang="es-ES" sz="1400" dirty="0">
                <a:latin typeface="Arial Narrow" panose="020B0606020202030204" pitchFamily="34" charset="0"/>
              </a:rPr>
              <a:t>El gas en el balance energético mundial; abundancia de recursos e importancia en la fase de transición a emprenderse en las próximas décadas a fin de reducir la emisión de gases a efecto invernadero. </a:t>
            </a:r>
          </a:p>
          <a:p>
            <a:pPr fontAlgn="base"/>
            <a:r>
              <a:rPr lang="es-ES" sz="1400" dirty="0">
                <a:latin typeface="Arial Narrow" panose="020B0606020202030204" pitchFamily="34" charset="0"/>
              </a:rPr>
              <a:t>La industria del gas natural en el Perú. </a:t>
            </a:r>
          </a:p>
          <a:p>
            <a:pPr fontAlgn="base"/>
            <a:r>
              <a:rPr lang="es-ES" sz="1400" dirty="0">
                <a:latin typeface="Arial Narrow" panose="020B0606020202030204" pitchFamily="34" charset="0"/>
              </a:rPr>
              <a:t>Establecimiento de precios y oportunidades de negocio.</a:t>
            </a:r>
          </a:p>
          <a:p>
            <a:pPr fontAlgn="base"/>
            <a:r>
              <a:rPr lang="es-ES" sz="1400" dirty="0">
                <a:latin typeface="Arial Narrow" panose="020B0606020202030204" pitchFamily="34" charset="0"/>
              </a:rPr>
              <a:t>Tratamiento y Transporte (gasoductos TGP, GSP).</a:t>
            </a:r>
          </a:p>
          <a:p>
            <a:pPr fontAlgn="base"/>
            <a:r>
              <a:rPr lang="es-ES" sz="1400" dirty="0">
                <a:latin typeface="Arial Narrow" panose="020B0606020202030204" pitchFamily="34" charset="0"/>
              </a:rPr>
              <a:t> Distribución por redes y gasoductos virtuales. </a:t>
            </a:r>
          </a:p>
          <a:p>
            <a:pPr fontAlgn="base"/>
            <a:r>
              <a:rPr lang="es-ES" sz="1400" dirty="0">
                <a:latin typeface="Arial Narrow" panose="020B0606020202030204" pitchFamily="34" charset="0"/>
              </a:rPr>
              <a:t>Los mercados del gas en nuestro continente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PE" sz="1800" dirty="0">
              <a:latin typeface="Arial Narrow" panose="020B0606020202030204" pitchFamily="34" charset="0"/>
              <a:cs typeface="Dubai Medium" panose="020B0603030403030204" pitchFamily="34" charset="-78"/>
            </a:endParaRP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es-PE" sz="1050" dirty="0">
              <a:latin typeface="Arial Narrow" panose="020B0606020202030204" pitchFamily="34" charset="0"/>
              <a:cs typeface="Dubai Medium" panose="020B0603030403030204" pitchFamily="34" charset="-78"/>
            </a:endParaRPr>
          </a:p>
        </p:txBody>
      </p:sp>
      <p:cxnSp>
        <p:nvCxnSpPr>
          <p:cNvPr id="3" name="Conector recto 2"/>
          <p:cNvCxnSpPr/>
          <p:nvPr/>
        </p:nvCxnSpPr>
        <p:spPr>
          <a:xfrm>
            <a:off x="5991833" y="1055283"/>
            <a:ext cx="0" cy="586658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Conector recto 14"/>
          <p:cNvCxnSpPr/>
          <p:nvPr/>
        </p:nvCxnSpPr>
        <p:spPr>
          <a:xfrm flipH="1">
            <a:off x="1" y="3797300"/>
            <a:ext cx="12191999" cy="254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70118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5">
            <a:extLst>
              <a:ext uri="{FF2B5EF4-FFF2-40B4-BE49-F238E27FC236}">
                <a16:creationId xmlns:a16="http://schemas.microsoft.com/office/drawing/2014/main" id="{C023BF22-6560-4F52-B813-B200D38C2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11544" y="326461"/>
            <a:ext cx="1749171" cy="548073"/>
          </a:xfrm>
          <a:prstGeom prst="rect">
            <a:avLst/>
          </a:prstGeom>
        </p:spPr>
      </p:pic>
      <p:pic>
        <p:nvPicPr>
          <p:cNvPr id="8" name="Graphic 6">
            <a:extLst>
              <a:ext uri="{FF2B5EF4-FFF2-40B4-BE49-F238E27FC236}">
                <a16:creationId xmlns:a16="http://schemas.microsoft.com/office/drawing/2014/main" id="{AAD1BC19-4A62-406D-9FEF-A68292FD89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518800" y="209577"/>
            <a:ext cx="1575356" cy="78184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97" y="-226210"/>
            <a:ext cx="2785736" cy="1566976"/>
          </a:xfrm>
          <a:prstGeom prst="rect">
            <a:avLst/>
          </a:prstGeom>
        </p:spPr>
      </p:pic>
      <p:sp>
        <p:nvSpPr>
          <p:cNvPr id="5" name="Marcador de contenido 1"/>
          <p:cNvSpPr txBox="1">
            <a:spLocks/>
          </p:cNvSpPr>
          <p:nvPr/>
        </p:nvSpPr>
        <p:spPr>
          <a:xfrm>
            <a:off x="174171" y="1117075"/>
            <a:ext cx="5900057" cy="2574109"/>
          </a:xfrm>
        </p:spPr>
        <p:txBody>
          <a:bodyPr numCol="1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1800" b="1" smtClean="0">
                <a:latin typeface="Arial Narrow" panose="020B0606020202030204" pitchFamily="34" charset="0"/>
              </a:rPr>
              <a:t>Curso 5: Exploración y Explotación de Hidrocarburos</a:t>
            </a:r>
          </a:p>
          <a:p>
            <a:pPr fontAlgn="base"/>
            <a:r>
              <a:rPr lang="es-ES" sz="1400" smtClean="0">
                <a:latin typeface="Arial Narrow" panose="020B0606020202030204" pitchFamily="34" charset="0"/>
              </a:rPr>
              <a:t>Descripción de las Cuencas con potencialidades de exploración y explotación de hidrocarburos. </a:t>
            </a:r>
          </a:p>
          <a:p>
            <a:pPr fontAlgn="base"/>
            <a:r>
              <a:rPr lang="es-ES" sz="1400" smtClean="0">
                <a:latin typeface="Arial Narrow" panose="020B0606020202030204" pitchFamily="34" charset="0"/>
              </a:rPr>
              <a:t>Sistemas de contratación y licencias en el Perú y el mundo. </a:t>
            </a:r>
          </a:p>
          <a:p>
            <a:pPr fontAlgn="base"/>
            <a:r>
              <a:rPr lang="es-ES" sz="1400" smtClean="0">
                <a:latin typeface="Arial Narrow" panose="020B0606020202030204" pitchFamily="34" charset="0"/>
              </a:rPr>
              <a:t>Regímenes fiscales de regalías, impuestos y cánones. </a:t>
            </a:r>
          </a:p>
          <a:p>
            <a:pPr fontAlgn="base"/>
            <a:r>
              <a:rPr lang="es-ES" sz="1400" smtClean="0">
                <a:latin typeface="Arial Narrow" panose="020B0606020202030204" pitchFamily="34" charset="0"/>
              </a:rPr>
              <a:t>Rentabilidad, riesgos y retos tecnológicos, sociales y ambientales del negocio de hidrocarburos. </a:t>
            </a:r>
          </a:p>
          <a:p>
            <a:pPr fontAlgn="base"/>
            <a:r>
              <a:rPr lang="es-ES" sz="1400" smtClean="0">
                <a:latin typeface="Arial Narrow" panose="020B0606020202030204" pitchFamily="34" charset="0"/>
              </a:rPr>
              <a:t>Valorización de activos de hidrocarburos (Lotes). </a:t>
            </a:r>
          </a:p>
          <a:p>
            <a:pPr fontAlgn="base"/>
            <a:r>
              <a:rPr lang="es-ES" sz="1400" smtClean="0">
                <a:latin typeface="Arial Narrow" panose="020B0606020202030204" pitchFamily="34" charset="0"/>
              </a:rPr>
              <a:t>Desarrollo de oportunidades de negocio para participar en el mercado de exploración y explotación de hidrocarburos en el Perú</a:t>
            </a:r>
          </a:p>
          <a:p>
            <a:pPr fontAlgn="base"/>
            <a:endParaRPr lang="es-PE" sz="1400" smtClean="0">
              <a:latin typeface="Arial Narrow" panose="020B0606020202030204" pitchFamily="34" charset="0"/>
            </a:endParaRPr>
          </a:p>
          <a:p>
            <a:pPr fontAlgn="base">
              <a:defRPr/>
            </a:pPr>
            <a:endParaRPr lang="es-PE" sz="1400" dirty="0">
              <a:latin typeface="Arial Narrow" panose="020B0606020202030204" pitchFamily="34" charset="0"/>
            </a:endParaRPr>
          </a:p>
        </p:txBody>
      </p:sp>
      <p:sp>
        <p:nvSpPr>
          <p:cNvPr id="6" name="Marcador de contenido 1"/>
          <p:cNvSpPr txBox="1">
            <a:spLocks/>
          </p:cNvSpPr>
          <p:nvPr/>
        </p:nvSpPr>
        <p:spPr>
          <a:xfrm>
            <a:off x="6228579" y="1057365"/>
            <a:ext cx="5641203" cy="5010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1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9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1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es-PE" sz="1800" dirty="0">
              <a:latin typeface="Franklin Gothic Book" panose="020B0503020102020204" pitchFamily="34" charset="0"/>
              <a:cs typeface="Dubai Medium" panose="020B0603030403030204" pitchFamily="34" charset="-78"/>
            </a:endParaRPr>
          </a:p>
        </p:txBody>
      </p:sp>
      <p:sp>
        <p:nvSpPr>
          <p:cNvPr id="10" name="Marcador de contenido 1"/>
          <p:cNvSpPr txBox="1">
            <a:spLocks/>
          </p:cNvSpPr>
          <p:nvPr/>
        </p:nvSpPr>
        <p:spPr>
          <a:xfrm>
            <a:off x="6124076" y="1057365"/>
            <a:ext cx="5641203" cy="5010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1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9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1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es-PE" sz="1800" dirty="0">
              <a:latin typeface="Franklin Gothic Book" panose="020B0503020102020204" pitchFamily="34" charset="0"/>
              <a:cs typeface="Dubai Medium" panose="020B0603030403030204" pitchFamily="34" charset="-78"/>
            </a:endParaRPr>
          </a:p>
        </p:txBody>
      </p:sp>
      <p:sp>
        <p:nvSpPr>
          <p:cNvPr id="11" name="Marcador de contenido 1"/>
          <p:cNvSpPr txBox="1">
            <a:spLocks/>
          </p:cNvSpPr>
          <p:nvPr/>
        </p:nvSpPr>
        <p:spPr>
          <a:xfrm>
            <a:off x="6074228" y="1117075"/>
            <a:ext cx="5900057" cy="257410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1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9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1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800" b="1" dirty="0">
                <a:latin typeface="Arial Narrow" panose="020B0606020202030204" pitchFamily="34" charset="0"/>
              </a:rPr>
              <a:t>Curso 6: Distribución y Comercialización de </a:t>
            </a:r>
            <a:r>
              <a:rPr lang="es-ES" sz="1800" b="1" dirty="0" smtClean="0">
                <a:latin typeface="Arial Narrow" panose="020B0606020202030204" pitchFamily="34" charset="0"/>
              </a:rPr>
              <a:t>Hidrocarburos</a:t>
            </a:r>
            <a:endParaRPr lang="es-ES" sz="1800" b="1" dirty="0">
              <a:latin typeface="Arial Narrow" panose="020B0606020202030204" pitchFamily="34" charset="0"/>
            </a:endParaRPr>
          </a:p>
          <a:p>
            <a:r>
              <a:rPr lang="es-ES" sz="1400" dirty="0">
                <a:latin typeface="Arial Narrow" panose="020B0606020202030204" pitchFamily="34" charset="0"/>
              </a:rPr>
              <a:t>El mercado de productos de petróleo en el Perú y su importancia en el balance energético. </a:t>
            </a:r>
          </a:p>
          <a:p>
            <a:pPr fontAlgn="base"/>
            <a:r>
              <a:rPr lang="es-ES" sz="1400" dirty="0">
                <a:latin typeface="Arial Narrow" panose="020B0606020202030204" pitchFamily="34" charset="0"/>
              </a:rPr>
              <a:t>El mercado del gas natural, importancia en el sector eléctrico, el sector industrial y el sector residencial. </a:t>
            </a:r>
          </a:p>
          <a:p>
            <a:pPr fontAlgn="base"/>
            <a:r>
              <a:rPr lang="es-ES" sz="1400" dirty="0">
                <a:latin typeface="Arial Narrow" panose="020B0606020202030204" pitchFamily="34" charset="0"/>
              </a:rPr>
              <a:t>La política de precios y los márgenes de comercialización y de mercado. Naturaleza de las transacciones y características de los mercados: mercados competitivos y monopolios naturales, el papel de los entes reguladores. Establecimiento de tarifas del gas en los distintos mercados. </a:t>
            </a:r>
          </a:p>
          <a:p>
            <a:pPr fontAlgn="base"/>
            <a:r>
              <a:rPr lang="es-ES" sz="1400" dirty="0">
                <a:latin typeface="Arial Narrow" panose="020B0606020202030204" pitchFamily="34" charset="0"/>
              </a:rPr>
              <a:t>Algunos incentivos y mecanismos de subsidio existentes</a:t>
            </a:r>
          </a:p>
          <a:p>
            <a:pPr fontAlgn="base"/>
            <a:endParaRPr lang="es-PE" sz="1400" dirty="0">
              <a:latin typeface="Arial Narrow" panose="020B0606020202030204" pitchFamily="34" charset="0"/>
            </a:endParaRPr>
          </a:p>
          <a:p>
            <a:pPr fontAlgn="base">
              <a:defRPr/>
            </a:pPr>
            <a:endParaRPr lang="es-PE" sz="1400" dirty="0">
              <a:latin typeface="Arial Narrow" panose="020B0606020202030204" pitchFamily="34" charset="0"/>
            </a:endParaRPr>
          </a:p>
        </p:txBody>
      </p:sp>
      <p:sp>
        <p:nvSpPr>
          <p:cNvPr id="12" name="Marcador de contenido 1"/>
          <p:cNvSpPr txBox="1">
            <a:spLocks/>
          </p:cNvSpPr>
          <p:nvPr/>
        </p:nvSpPr>
        <p:spPr>
          <a:xfrm>
            <a:off x="224019" y="4115424"/>
            <a:ext cx="10121764" cy="257410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1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9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1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800" b="1" dirty="0">
                <a:latin typeface="Arial Narrow" panose="020B0606020202030204" pitchFamily="34" charset="0"/>
              </a:rPr>
              <a:t>Curso 7: Precios de Paridad en Hidrocarburos </a:t>
            </a:r>
          </a:p>
          <a:p>
            <a:r>
              <a:rPr lang="es-ES" sz="1400" dirty="0">
                <a:latin typeface="Arial Narrow" panose="020B0606020202030204" pitchFamily="34" charset="0"/>
              </a:rPr>
              <a:t>Fundamentación económica y metodología para establecer el precio del petróleo crudo y de los principales productos. </a:t>
            </a:r>
          </a:p>
          <a:p>
            <a:pPr fontAlgn="base"/>
            <a:r>
              <a:rPr lang="es-ES" sz="1400" dirty="0">
                <a:latin typeface="Arial Narrow" panose="020B0606020202030204" pitchFamily="34" charset="0"/>
              </a:rPr>
              <a:t>La industria de refinación y la evolución de los márgenes. </a:t>
            </a:r>
          </a:p>
          <a:p>
            <a:pPr fontAlgn="base"/>
            <a:r>
              <a:rPr lang="es-ES" sz="1400" dirty="0" err="1">
                <a:latin typeface="Arial Narrow" panose="020B0606020202030204" pitchFamily="34" charset="0"/>
              </a:rPr>
              <a:t>Tenders</a:t>
            </a:r>
            <a:r>
              <a:rPr lang="es-ES" sz="1400" dirty="0">
                <a:latin typeface="Arial Narrow" panose="020B0606020202030204" pitchFamily="34" charset="0"/>
              </a:rPr>
              <a:t> y principales características de los contratos de suministro de petróleo crudo. </a:t>
            </a:r>
          </a:p>
          <a:p>
            <a:pPr fontAlgn="base"/>
            <a:r>
              <a:rPr lang="es-ES" sz="1400" dirty="0">
                <a:latin typeface="Arial Narrow" panose="020B0606020202030204" pitchFamily="34" charset="0"/>
              </a:rPr>
              <a:t>Mercado nacional e internacional de derivados. </a:t>
            </a:r>
          </a:p>
          <a:p>
            <a:pPr fontAlgn="base"/>
            <a:r>
              <a:rPr lang="es-ES" sz="1400" dirty="0">
                <a:latin typeface="Arial Narrow" panose="020B0606020202030204" pitchFamily="34" charset="0"/>
              </a:rPr>
              <a:t>Precio en el mercado y competencia entre distintos combustibles. </a:t>
            </a:r>
          </a:p>
          <a:p>
            <a:pPr fontAlgn="base"/>
            <a:r>
              <a:rPr lang="es-ES" sz="1400" dirty="0">
                <a:latin typeface="Arial Narrow" panose="020B0606020202030204" pitchFamily="34" charset="0"/>
              </a:rPr>
              <a:t>Tipos de contratos comerciales y modalidades de tarificación: precios en “boca de pozo”, precios de procesadores y de consumidores finales. </a:t>
            </a:r>
          </a:p>
          <a:p>
            <a:pPr fontAlgn="base"/>
            <a:r>
              <a:rPr lang="es-ES" sz="1400" dirty="0">
                <a:latin typeface="Arial Narrow" panose="020B0606020202030204" pitchFamily="34" charset="0"/>
              </a:rPr>
              <a:t>Los impuestos en los precios de los combustibles.</a:t>
            </a:r>
            <a:endParaRPr lang="es-PE" sz="1400" dirty="0">
              <a:latin typeface="Arial Narrow" panose="020B0606020202030204" pitchFamily="34" charset="0"/>
            </a:endParaRPr>
          </a:p>
          <a:p>
            <a:pPr fontAlgn="base">
              <a:defRPr/>
            </a:pPr>
            <a:endParaRPr lang="es-PE" sz="1400" dirty="0">
              <a:latin typeface="Arial Narrow" panose="020B0606020202030204" pitchFamily="34" charset="0"/>
            </a:endParaRPr>
          </a:p>
        </p:txBody>
      </p:sp>
      <p:cxnSp>
        <p:nvCxnSpPr>
          <p:cNvPr id="13" name="Conector recto 12"/>
          <p:cNvCxnSpPr/>
          <p:nvPr/>
        </p:nvCxnSpPr>
        <p:spPr>
          <a:xfrm>
            <a:off x="5991833" y="1057365"/>
            <a:ext cx="0" cy="2944828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>
          <a:xfrm flipH="1">
            <a:off x="1" y="3989493"/>
            <a:ext cx="12191999" cy="254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99279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5">
            <a:extLst>
              <a:ext uri="{FF2B5EF4-FFF2-40B4-BE49-F238E27FC236}">
                <a16:creationId xmlns:a16="http://schemas.microsoft.com/office/drawing/2014/main" id="{C023BF22-6560-4F52-B813-B200D38C2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11544" y="326461"/>
            <a:ext cx="1749171" cy="548073"/>
          </a:xfrm>
          <a:prstGeom prst="rect">
            <a:avLst/>
          </a:prstGeom>
        </p:spPr>
      </p:pic>
      <p:pic>
        <p:nvPicPr>
          <p:cNvPr id="8" name="Graphic 6">
            <a:extLst>
              <a:ext uri="{FF2B5EF4-FFF2-40B4-BE49-F238E27FC236}">
                <a16:creationId xmlns:a16="http://schemas.microsoft.com/office/drawing/2014/main" id="{AAD1BC19-4A62-406D-9FEF-A68292FD89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518800" y="209577"/>
            <a:ext cx="1575356" cy="78184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97" y="-226210"/>
            <a:ext cx="2785736" cy="1566976"/>
          </a:xfrm>
          <a:prstGeom prst="rect">
            <a:avLst/>
          </a:prstGeom>
        </p:spPr>
      </p:pic>
      <p:sp>
        <p:nvSpPr>
          <p:cNvPr id="10" name="Shape 179"/>
          <p:cNvSpPr txBox="1"/>
          <p:nvPr/>
        </p:nvSpPr>
        <p:spPr>
          <a:xfrm>
            <a:off x="2047283" y="3051495"/>
            <a:ext cx="8135668" cy="10155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s-ES" sz="2800" b="1" dirty="0">
                <a:solidFill>
                  <a:srgbClr val="2680AA"/>
                </a:solidFill>
                <a:latin typeface="Arial Narrow" panose="020B0606020202030204" pitchFamily="34" charset="0"/>
                <a:cs typeface="Dubai Medium" panose="020B0603030403030204" pitchFamily="34" charset="-78"/>
              </a:rPr>
              <a:t>Diploma de Especialización en Gestión del Gas Natural</a:t>
            </a:r>
          </a:p>
        </p:txBody>
      </p:sp>
    </p:spTree>
    <p:extLst>
      <p:ext uri="{BB962C8B-B14F-4D97-AF65-F5344CB8AC3E}">
        <p14:creationId xmlns:p14="http://schemas.microsoft.com/office/powerpoint/2010/main" val="19253286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5">
            <a:extLst>
              <a:ext uri="{FF2B5EF4-FFF2-40B4-BE49-F238E27FC236}">
                <a16:creationId xmlns:a16="http://schemas.microsoft.com/office/drawing/2014/main" id="{C023BF22-6560-4F52-B813-B200D38C2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11544" y="326461"/>
            <a:ext cx="1749171" cy="548073"/>
          </a:xfrm>
          <a:prstGeom prst="rect">
            <a:avLst/>
          </a:prstGeom>
        </p:spPr>
      </p:pic>
      <p:pic>
        <p:nvPicPr>
          <p:cNvPr id="8" name="Graphic 6">
            <a:extLst>
              <a:ext uri="{FF2B5EF4-FFF2-40B4-BE49-F238E27FC236}">
                <a16:creationId xmlns:a16="http://schemas.microsoft.com/office/drawing/2014/main" id="{AAD1BC19-4A62-406D-9FEF-A68292FD89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518800" y="209577"/>
            <a:ext cx="1575356" cy="78184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97" y="-226210"/>
            <a:ext cx="2785736" cy="1566976"/>
          </a:xfrm>
          <a:prstGeom prst="rect">
            <a:avLst/>
          </a:prstGeom>
        </p:spPr>
      </p:pic>
      <p:sp>
        <p:nvSpPr>
          <p:cNvPr id="5" name="Marcador de contenido 1"/>
          <p:cNvSpPr txBox="1">
            <a:spLocks/>
          </p:cNvSpPr>
          <p:nvPr/>
        </p:nvSpPr>
        <p:spPr>
          <a:xfrm>
            <a:off x="268530" y="1200210"/>
            <a:ext cx="5900057" cy="2574109"/>
          </a:xfrm>
        </p:spPr>
        <p:txBody>
          <a:bodyPr numCol="1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1800" b="1" dirty="0" smtClean="0">
                <a:latin typeface="Arial Narrow" panose="020B0606020202030204" pitchFamily="34" charset="0"/>
              </a:rPr>
              <a:t>Curso 1: Mercados y Regulación del Gas Natural </a:t>
            </a:r>
          </a:p>
          <a:p>
            <a:pPr fontAlgn="base"/>
            <a:r>
              <a:rPr lang="es-ES" sz="1400" dirty="0" smtClean="0">
                <a:latin typeface="Arial Narrow" panose="020B0606020202030204" pitchFamily="34" charset="0"/>
              </a:rPr>
              <a:t>Conceptos Básicos, Balances Energéticos.</a:t>
            </a:r>
          </a:p>
          <a:p>
            <a:pPr fontAlgn="base"/>
            <a:r>
              <a:rPr lang="es-ES" sz="1400" dirty="0" smtClean="0">
                <a:latin typeface="Arial Narrow" panose="020B0606020202030204" pitchFamily="34" charset="0"/>
              </a:rPr>
              <a:t>Energías Primarias. Comercio Exterior de Energía.</a:t>
            </a:r>
          </a:p>
          <a:p>
            <a:pPr fontAlgn="base"/>
            <a:r>
              <a:rPr lang="es-ES" sz="1400" dirty="0" smtClean="0">
                <a:latin typeface="Arial Narrow" panose="020B0606020202030204" pitchFamily="34" charset="0"/>
              </a:rPr>
              <a:t>Reservas de Hidrocarburo, Conceptos y Contratos - Enfoque Argentina.</a:t>
            </a:r>
          </a:p>
          <a:p>
            <a:pPr fontAlgn="base"/>
            <a:r>
              <a:rPr lang="es-ES" sz="1400" dirty="0" smtClean="0">
                <a:latin typeface="Arial Narrow" panose="020B0606020202030204" pitchFamily="34" charset="0"/>
              </a:rPr>
              <a:t>Renta de los Hidrocarburos e Instrumentos Fiscales.</a:t>
            </a:r>
          </a:p>
          <a:p>
            <a:pPr fontAlgn="base"/>
            <a:r>
              <a:rPr lang="es-ES" sz="1400" dirty="0" smtClean="0">
                <a:latin typeface="Arial Narrow" panose="020B0606020202030204" pitchFamily="34" charset="0"/>
              </a:rPr>
              <a:t>Mercado del Gas Natural. El Mercado Mayorista del Gas. 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PE" sz="1400" dirty="0" smtClean="0">
              <a:latin typeface="Arial Narrow" panose="020B0606020202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s-PE" sz="1400" dirty="0">
              <a:latin typeface="Arial Narrow" panose="020B0606020202030204" pitchFamily="34" charset="0"/>
            </a:endParaRPr>
          </a:p>
        </p:txBody>
      </p:sp>
      <p:sp>
        <p:nvSpPr>
          <p:cNvPr id="6" name="Marcador de contenido 1"/>
          <p:cNvSpPr txBox="1">
            <a:spLocks/>
          </p:cNvSpPr>
          <p:nvPr/>
        </p:nvSpPr>
        <p:spPr>
          <a:xfrm>
            <a:off x="6220839" y="1521389"/>
            <a:ext cx="5641203" cy="5010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1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9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1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es-PE" sz="1800" dirty="0">
              <a:latin typeface="Arial Narrow" panose="020B0606020202030204" pitchFamily="34" charset="0"/>
              <a:cs typeface="Dubai Medium" panose="020B0603030403030204" pitchFamily="34" charset="-78"/>
            </a:endParaRPr>
          </a:p>
        </p:txBody>
      </p:sp>
      <p:sp>
        <p:nvSpPr>
          <p:cNvPr id="10" name="Marcador de contenido 1"/>
          <p:cNvSpPr txBox="1">
            <a:spLocks/>
          </p:cNvSpPr>
          <p:nvPr/>
        </p:nvSpPr>
        <p:spPr>
          <a:xfrm>
            <a:off x="6116336" y="1521389"/>
            <a:ext cx="5641203" cy="5010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1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9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1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es-PE" sz="1800" dirty="0">
              <a:latin typeface="Arial Narrow" panose="020B0606020202030204" pitchFamily="34" charset="0"/>
              <a:cs typeface="Dubai Medium" panose="020B0603030403030204" pitchFamily="34" charset="-78"/>
            </a:endParaRPr>
          </a:p>
        </p:txBody>
      </p:sp>
      <p:sp>
        <p:nvSpPr>
          <p:cNvPr id="11" name="Marcador de contenido 1"/>
          <p:cNvSpPr txBox="1">
            <a:spLocks/>
          </p:cNvSpPr>
          <p:nvPr/>
        </p:nvSpPr>
        <p:spPr>
          <a:xfrm>
            <a:off x="6083373" y="1177229"/>
            <a:ext cx="5900057" cy="257410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1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9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1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800" b="1" dirty="0">
                <a:latin typeface="Arial Narrow" panose="020B0606020202030204" pitchFamily="34" charset="0"/>
              </a:rPr>
              <a:t>Curso 2: Gasoductos: Economía y Regulación </a:t>
            </a:r>
          </a:p>
          <a:p>
            <a:r>
              <a:rPr lang="es-ES" sz="1400" dirty="0">
                <a:latin typeface="Arial Narrow" panose="020B0606020202030204" pitchFamily="34" charset="0"/>
              </a:rPr>
              <a:t>Introducción a la Industria del Gas Natural. Evolución del Gas Natural y Modelo de Negocio.</a:t>
            </a:r>
          </a:p>
          <a:p>
            <a:pPr fontAlgn="base"/>
            <a:r>
              <a:rPr lang="es-ES" sz="1400" dirty="0">
                <a:latin typeface="Arial Narrow" panose="020B0606020202030204" pitchFamily="34" charset="0"/>
              </a:rPr>
              <a:t>Producción y Transporte. Regulación Tarifaria del Transporte.</a:t>
            </a:r>
          </a:p>
          <a:p>
            <a:pPr fontAlgn="base"/>
            <a:r>
              <a:rPr lang="es-ES" sz="1400" dirty="0">
                <a:latin typeface="Arial Narrow" panose="020B0606020202030204" pitchFamily="34" charset="0"/>
              </a:rPr>
              <a:t>Distribución y Proyectos de Masificación. Regulación Tarifaria de la Distribución.</a:t>
            </a:r>
          </a:p>
          <a:p>
            <a:pPr fontAlgn="base"/>
            <a:r>
              <a:rPr lang="es-ES" sz="1400" dirty="0">
                <a:latin typeface="Arial Narrow" panose="020B0606020202030204" pitchFamily="34" charset="0"/>
              </a:rPr>
              <a:t>Contratos de Gas Natural. Contratación de Capacidad de Transporte y Mercado Secundario.</a:t>
            </a:r>
          </a:p>
          <a:p>
            <a:pPr fontAlgn="base"/>
            <a:r>
              <a:rPr lang="es-ES" sz="1400" dirty="0">
                <a:latin typeface="Arial Narrow" panose="020B0606020202030204" pitchFamily="34" charset="0"/>
              </a:rPr>
              <a:t>La seguridad energética. Mecanismos de Recuperación de Inversiones. </a:t>
            </a:r>
          </a:p>
          <a:p>
            <a:pPr marL="0" indent="0">
              <a:buNone/>
            </a:pPr>
            <a:endParaRPr lang="es-PE" sz="1800" dirty="0">
              <a:latin typeface="Arial Narrow" panose="020B0606020202030204" pitchFamily="34" charset="0"/>
              <a:cs typeface="Dubai Medium" panose="020B0603030403030204" pitchFamily="34" charset="-78"/>
            </a:endParaRP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es-PE" sz="1050" dirty="0">
              <a:latin typeface="Arial Narrow" panose="020B0606020202030204" pitchFamily="34" charset="0"/>
              <a:cs typeface="Dubai Medium" panose="020B0603030403030204" pitchFamily="34" charset="-78"/>
            </a:endParaRPr>
          </a:p>
        </p:txBody>
      </p:sp>
      <p:sp>
        <p:nvSpPr>
          <p:cNvPr id="12" name="Marcador de contenido 1"/>
          <p:cNvSpPr txBox="1">
            <a:spLocks/>
          </p:cNvSpPr>
          <p:nvPr/>
        </p:nvSpPr>
        <p:spPr>
          <a:xfrm>
            <a:off x="256069" y="3888783"/>
            <a:ext cx="5730840" cy="257410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1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9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1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800" b="1" dirty="0">
                <a:latin typeface="Arial Narrow" panose="020B0606020202030204" pitchFamily="34" charset="0"/>
              </a:rPr>
              <a:t>Curso 3: Asociaciones Público Privadas en la Industria del Gas Natural y GNL .</a:t>
            </a:r>
          </a:p>
          <a:p>
            <a:r>
              <a:rPr lang="es-ES" sz="1400" dirty="0">
                <a:latin typeface="Arial Narrow" panose="020B0606020202030204" pitchFamily="34" charset="0"/>
              </a:rPr>
              <a:t>Marco Conceptual de las Asociaciones Público Privadas</a:t>
            </a:r>
          </a:p>
          <a:p>
            <a:pPr fontAlgn="base"/>
            <a:r>
              <a:rPr lang="es-ES" sz="1400" dirty="0">
                <a:latin typeface="Arial Narrow" panose="020B0606020202030204" pitchFamily="34" charset="0"/>
              </a:rPr>
              <a:t>Decreto Legislativo 1362 y su Reglamento I y II</a:t>
            </a:r>
          </a:p>
          <a:p>
            <a:pPr fontAlgn="base"/>
            <a:r>
              <a:rPr lang="es-ES" sz="1400" dirty="0">
                <a:latin typeface="Arial Narrow" panose="020B0606020202030204" pitchFamily="34" charset="0"/>
              </a:rPr>
              <a:t>Aspectos Relevantes y Lineamientos para el Diseño de Contratos de </a:t>
            </a:r>
            <a:r>
              <a:rPr lang="es-ES" sz="1400" dirty="0" err="1">
                <a:latin typeface="Arial Narrow" panose="020B0606020202030204" pitchFamily="34" charset="0"/>
              </a:rPr>
              <a:t>APP’s</a:t>
            </a:r>
            <a:r>
              <a:rPr lang="es-ES" sz="1400" dirty="0">
                <a:latin typeface="Arial Narrow" panose="020B0606020202030204" pitchFamily="34" charset="0"/>
              </a:rPr>
              <a:t> I y II</a:t>
            </a:r>
          </a:p>
          <a:p>
            <a:pPr fontAlgn="base"/>
            <a:r>
              <a:rPr lang="es-ES" sz="1400" dirty="0">
                <a:latin typeface="Arial Narrow" panose="020B0606020202030204" pitchFamily="34" charset="0"/>
              </a:rPr>
              <a:t>Régimen Económico y Regulación tarifaria de </a:t>
            </a:r>
            <a:r>
              <a:rPr lang="es-ES" sz="1400" dirty="0" err="1">
                <a:latin typeface="Arial Narrow" panose="020B0606020202030204" pitchFamily="34" charset="0"/>
              </a:rPr>
              <a:t>APPs</a:t>
            </a:r>
            <a:r>
              <a:rPr lang="es-ES" sz="1400" dirty="0">
                <a:latin typeface="Arial Narrow" panose="020B0606020202030204" pitchFamily="34" charset="0"/>
              </a:rPr>
              <a:t> </a:t>
            </a:r>
          </a:p>
          <a:p>
            <a:pPr fontAlgn="base"/>
            <a:r>
              <a:rPr lang="es-ES" sz="1400" dirty="0">
                <a:latin typeface="Arial Narrow" panose="020B0606020202030204" pitchFamily="34" charset="0"/>
              </a:rPr>
              <a:t>Experiencia de </a:t>
            </a:r>
            <a:r>
              <a:rPr lang="es-ES" sz="1400" dirty="0" err="1">
                <a:latin typeface="Arial Narrow" panose="020B0606020202030204" pitchFamily="34" charset="0"/>
              </a:rPr>
              <a:t>APPs</a:t>
            </a:r>
            <a:r>
              <a:rPr lang="es-ES" sz="1400" dirty="0">
                <a:latin typeface="Arial Narrow" panose="020B0606020202030204" pitchFamily="34" charset="0"/>
              </a:rPr>
              <a:t> en la actividad de Transporte de Gas Natural caso: </a:t>
            </a:r>
            <a:r>
              <a:rPr lang="es-ES" sz="1400" dirty="0" err="1">
                <a:latin typeface="Arial Narrow" panose="020B0606020202030204" pitchFamily="34" charset="0"/>
              </a:rPr>
              <a:t>Camisea</a:t>
            </a:r>
            <a:r>
              <a:rPr lang="es-ES" sz="1400" dirty="0">
                <a:latin typeface="Arial Narrow" panose="020B0606020202030204" pitchFamily="34" charset="0"/>
              </a:rPr>
              <a:t>, Ica, Lima, Norte, Piura y Tumbes</a:t>
            </a:r>
          </a:p>
          <a:p>
            <a:pPr marL="0" indent="0">
              <a:buNone/>
            </a:pPr>
            <a:r>
              <a:rPr lang="es-ES" sz="1800" dirty="0">
                <a:latin typeface="Arial Narrow" panose="020B0606020202030204" pitchFamily="34" charset="0"/>
              </a:rPr>
              <a:t/>
            </a:r>
            <a:br>
              <a:rPr lang="es-ES" sz="1800" dirty="0">
                <a:latin typeface="Arial Narrow" panose="020B0606020202030204" pitchFamily="34" charset="0"/>
              </a:rPr>
            </a:br>
            <a:endParaRPr lang="es-PE" sz="1800" dirty="0">
              <a:latin typeface="Arial Narrow" panose="020B0606020202030204" pitchFamily="34" charset="0"/>
              <a:cs typeface="Dubai Medium" panose="020B0603030403030204" pitchFamily="34" charset="-78"/>
            </a:endParaRP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es-PE" sz="1050" dirty="0">
              <a:latin typeface="Arial Narrow" panose="020B0606020202030204" pitchFamily="34" charset="0"/>
              <a:cs typeface="Dubai Medium" panose="020B0603030403030204" pitchFamily="34" charset="-78"/>
            </a:endParaRPr>
          </a:p>
        </p:txBody>
      </p:sp>
      <p:sp>
        <p:nvSpPr>
          <p:cNvPr id="13" name="Marcador de contenido 1"/>
          <p:cNvSpPr txBox="1">
            <a:spLocks/>
          </p:cNvSpPr>
          <p:nvPr/>
        </p:nvSpPr>
        <p:spPr>
          <a:xfrm>
            <a:off x="6116336" y="3872092"/>
            <a:ext cx="5900057" cy="257410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1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9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1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800" b="1" dirty="0">
                <a:latin typeface="Arial Narrow" panose="020B0606020202030204" pitchFamily="34" charset="0"/>
              </a:rPr>
              <a:t>Curso 4: Supervisión de la actividad del Gas Natural</a:t>
            </a:r>
          </a:p>
          <a:p>
            <a:pPr fontAlgn="base"/>
            <a:r>
              <a:rPr lang="es-ES" sz="1400" dirty="0">
                <a:latin typeface="Arial Narrow" panose="020B0606020202030204" pitchFamily="34" charset="0"/>
              </a:rPr>
              <a:t>Principios de la actividad de Gas Natural.</a:t>
            </a:r>
          </a:p>
          <a:p>
            <a:pPr fontAlgn="base"/>
            <a:r>
              <a:rPr lang="es-ES" sz="1400" dirty="0">
                <a:latin typeface="Arial Narrow" panose="020B0606020202030204" pitchFamily="34" charset="0"/>
              </a:rPr>
              <a:t>Marco Normativo de la Supervisión.</a:t>
            </a:r>
          </a:p>
          <a:p>
            <a:pPr fontAlgn="base"/>
            <a:r>
              <a:rPr lang="es-ES" sz="1400" dirty="0">
                <a:latin typeface="Arial Narrow" panose="020B0606020202030204" pitchFamily="34" charset="0"/>
              </a:rPr>
              <a:t>El Gas Natural, mercado y tendencias.</a:t>
            </a:r>
          </a:p>
          <a:p>
            <a:pPr fontAlgn="base"/>
            <a:r>
              <a:rPr lang="es-ES" sz="1400" dirty="0">
                <a:latin typeface="Arial Narrow" panose="020B0606020202030204" pitchFamily="34" charset="0"/>
              </a:rPr>
              <a:t>Desarrollo de infraestructura, consumo interno y exportación.</a:t>
            </a:r>
          </a:p>
          <a:p>
            <a:pPr fontAlgn="base"/>
            <a:r>
              <a:rPr lang="es-ES" sz="1400" dirty="0">
                <a:latin typeface="Arial Narrow" panose="020B0606020202030204" pitchFamily="34" charset="0"/>
              </a:rPr>
              <a:t>Principios de la Supervisión de la actividad de Gas Natural</a:t>
            </a:r>
          </a:p>
          <a:p>
            <a:pPr fontAlgn="base"/>
            <a:r>
              <a:rPr lang="es-ES" sz="1400" dirty="0">
                <a:latin typeface="Arial Narrow" panose="020B0606020202030204" pitchFamily="34" charset="0"/>
              </a:rPr>
              <a:t>Desarrollo de Infraestructura y principios de la Gestión de Integridad </a:t>
            </a:r>
            <a:r>
              <a:rPr lang="es-ES" sz="1400" dirty="0" smtClean="0">
                <a:latin typeface="Arial Narrow" panose="020B0606020202030204" pitchFamily="34" charset="0"/>
              </a:rPr>
              <a:t>                       de </a:t>
            </a:r>
            <a:r>
              <a:rPr lang="es-ES" sz="1400" dirty="0">
                <a:latin typeface="Arial Narrow" panose="020B0606020202030204" pitchFamily="34" charset="0"/>
              </a:rPr>
              <a:t>Ductos.</a:t>
            </a:r>
          </a:p>
          <a:p>
            <a:pPr fontAlgn="base"/>
            <a:r>
              <a:rPr lang="es-ES" sz="1400" dirty="0">
                <a:latin typeface="Arial Narrow" panose="020B0606020202030204" pitchFamily="34" charset="0"/>
              </a:rPr>
              <a:t>Principios de la fiscalización y sanción de la actividad de Gas Natural</a:t>
            </a:r>
          </a:p>
          <a:p>
            <a:pPr fontAlgn="base"/>
            <a:r>
              <a:rPr lang="es-ES" sz="1400" dirty="0">
                <a:latin typeface="Arial Narrow" panose="020B0606020202030204" pitchFamily="34" charset="0"/>
              </a:rPr>
              <a:t>Supervisión Enfocada en la gestión de Riesgos</a:t>
            </a:r>
          </a:p>
          <a:p>
            <a:pPr fontAlgn="base"/>
            <a:endParaRPr lang="es-PE" sz="1400" dirty="0">
              <a:latin typeface="Arial Narrow" panose="020B0606020202030204" pitchFamily="34" charset="0"/>
            </a:endParaRP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es-PE" sz="1050" dirty="0">
              <a:latin typeface="Arial Narrow" panose="020B0606020202030204" pitchFamily="34" charset="0"/>
              <a:cs typeface="Dubai Medium" panose="020B0603030403030204" pitchFamily="34" charset="-78"/>
            </a:endParaRPr>
          </a:p>
        </p:txBody>
      </p:sp>
      <p:cxnSp>
        <p:nvCxnSpPr>
          <p:cNvPr id="14" name="Conector recto 13"/>
          <p:cNvCxnSpPr/>
          <p:nvPr/>
        </p:nvCxnSpPr>
        <p:spPr>
          <a:xfrm>
            <a:off x="5991833" y="1042220"/>
            <a:ext cx="0" cy="586658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Conector recto 14"/>
          <p:cNvCxnSpPr/>
          <p:nvPr/>
        </p:nvCxnSpPr>
        <p:spPr>
          <a:xfrm flipH="1">
            <a:off x="1" y="3797300"/>
            <a:ext cx="12191999" cy="254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97742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5">
            <a:extLst>
              <a:ext uri="{FF2B5EF4-FFF2-40B4-BE49-F238E27FC236}">
                <a16:creationId xmlns:a16="http://schemas.microsoft.com/office/drawing/2014/main" id="{C023BF22-6560-4F52-B813-B200D38C2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11544" y="326461"/>
            <a:ext cx="1749171" cy="548073"/>
          </a:xfrm>
          <a:prstGeom prst="rect">
            <a:avLst/>
          </a:prstGeom>
        </p:spPr>
      </p:pic>
      <p:pic>
        <p:nvPicPr>
          <p:cNvPr id="8" name="Graphic 6">
            <a:extLst>
              <a:ext uri="{FF2B5EF4-FFF2-40B4-BE49-F238E27FC236}">
                <a16:creationId xmlns:a16="http://schemas.microsoft.com/office/drawing/2014/main" id="{AAD1BC19-4A62-406D-9FEF-A68292FD89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518800" y="209577"/>
            <a:ext cx="1575356" cy="78184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97" y="-226210"/>
            <a:ext cx="2785736" cy="1566976"/>
          </a:xfrm>
          <a:prstGeom prst="rect">
            <a:avLst/>
          </a:prstGeom>
        </p:spPr>
      </p:pic>
      <p:sp>
        <p:nvSpPr>
          <p:cNvPr id="5" name="Marcador de contenido 1"/>
          <p:cNvSpPr txBox="1">
            <a:spLocks/>
          </p:cNvSpPr>
          <p:nvPr/>
        </p:nvSpPr>
        <p:spPr>
          <a:xfrm>
            <a:off x="391887" y="1414417"/>
            <a:ext cx="5900057" cy="2574109"/>
          </a:xfrm>
        </p:spPr>
        <p:txBody>
          <a:bodyPr numCol="1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1800" b="1" dirty="0" smtClean="0">
                <a:latin typeface="Arial Narrow" panose="020B0606020202030204" pitchFamily="34" charset="0"/>
              </a:rPr>
              <a:t>Curso 5: Usos del GNL en la industria y sector transporte</a:t>
            </a:r>
          </a:p>
          <a:p>
            <a:r>
              <a:rPr lang="es-ES" sz="1400" dirty="0" smtClean="0">
                <a:latin typeface="Arial Narrow" panose="020B0606020202030204" pitchFamily="34" charset="0"/>
              </a:rPr>
              <a:t>Introducción a la industria del gas natural</a:t>
            </a:r>
          </a:p>
          <a:p>
            <a:pPr fontAlgn="base"/>
            <a:r>
              <a:rPr lang="es-ES" sz="1400" dirty="0" smtClean="0">
                <a:latin typeface="Arial Narrow" panose="020B0606020202030204" pitchFamily="34" charset="0"/>
              </a:rPr>
              <a:t>Cadena de valor del GNL</a:t>
            </a:r>
          </a:p>
          <a:p>
            <a:pPr fontAlgn="base"/>
            <a:r>
              <a:rPr lang="es-ES" sz="1400" dirty="0" smtClean="0">
                <a:latin typeface="Arial Narrow" panose="020B0606020202030204" pitchFamily="34" charset="0"/>
              </a:rPr>
              <a:t>Nuevas Tecnologías</a:t>
            </a:r>
          </a:p>
          <a:p>
            <a:pPr fontAlgn="base"/>
            <a:r>
              <a:rPr lang="es-ES" sz="1400" dirty="0" smtClean="0">
                <a:latin typeface="Arial Narrow" panose="020B0606020202030204" pitchFamily="34" charset="0"/>
              </a:rPr>
              <a:t>Mercado Global y Regional de GNL</a:t>
            </a:r>
          </a:p>
          <a:p>
            <a:pPr fontAlgn="base"/>
            <a:r>
              <a:rPr lang="es-ES" sz="1400" dirty="0" smtClean="0">
                <a:latin typeface="Arial Narrow" panose="020B0606020202030204" pitchFamily="34" charset="0"/>
              </a:rPr>
              <a:t>Componentes principales y esquemas generales</a:t>
            </a:r>
            <a:endParaRPr lang="es-PE" sz="1400" dirty="0" smtClean="0">
              <a:latin typeface="Arial Narrow" panose="020B0606020202030204" pitchFamily="34" charset="0"/>
            </a:endParaRPr>
          </a:p>
          <a:p>
            <a:pPr fontAlgn="base">
              <a:defRPr/>
            </a:pPr>
            <a:endParaRPr lang="es-PE" sz="1400" dirty="0">
              <a:latin typeface="Arial Narrow" panose="020B0606020202030204" pitchFamily="34" charset="0"/>
            </a:endParaRPr>
          </a:p>
        </p:txBody>
      </p:sp>
      <p:sp>
        <p:nvSpPr>
          <p:cNvPr id="6" name="Marcador de contenido 1"/>
          <p:cNvSpPr txBox="1">
            <a:spLocks/>
          </p:cNvSpPr>
          <p:nvPr/>
        </p:nvSpPr>
        <p:spPr>
          <a:xfrm>
            <a:off x="6228579" y="1057365"/>
            <a:ext cx="5641203" cy="5010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1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9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1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es-PE" sz="1800" dirty="0">
              <a:latin typeface="Arial Narrow" panose="020B0606020202030204" pitchFamily="34" charset="0"/>
              <a:cs typeface="Dubai Medium" panose="020B0603030403030204" pitchFamily="34" charset="-78"/>
            </a:endParaRPr>
          </a:p>
        </p:txBody>
      </p:sp>
      <p:sp>
        <p:nvSpPr>
          <p:cNvPr id="10" name="Marcador de contenido 1"/>
          <p:cNvSpPr txBox="1">
            <a:spLocks/>
          </p:cNvSpPr>
          <p:nvPr/>
        </p:nvSpPr>
        <p:spPr>
          <a:xfrm>
            <a:off x="6291944" y="1223191"/>
            <a:ext cx="5900057" cy="257410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1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9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1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800" b="1" dirty="0">
                <a:latin typeface="Arial Narrow" panose="020B0606020202030204" pitchFamily="34" charset="0"/>
              </a:rPr>
              <a:t>Curso 6: Gas Natural licuado (GNL): Cadena de valor, Transporte y Regasificación </a:t>
            </a:r>
          </a:p>
          <a:p>
            <a:pPr fontAlgn="base"/>
            <a:r>
              <a:rPr lang="es-ES" sz="1400" dirty="0">
                <a:latin typeface="Arial Narrow" panose="020B0606020202030204" pitchFamily="34" charset="0"/>
              </a:rPr>
              <a:t>Introducción, Propiedades, Procesos Industriales, Transporte y Compresión del Gas Natural.</a:t>
            </a:r>
          </a:p>
          <a:p>
            <a:pPr fontAlgn="base"/>
            <a:r>
              <a:rPr lang="es-ES" sz="1400" dirty="0">
                <a:latin typeface="Arial Narrow" panose="020B0606020202030204" pitchFamily="34" charset="0"/>
              </a:rPr>
              <a:t>Gas Natural </a:t>
            </a:r>
            <a:r>
              <a:rPr lang="es-ES" sz="1400" dirty="0" err="1">
                <a:latin typeface="Arial Narrow" panose="020B0606020202030204" pitchFamily="34" charset="0"/>
              </a:rPr>
              <a:t>Licuefactado</a:t>
            </a:r>
            <a:r>
              <a:rPr lang="es-ES" sz="1400" dirty="0">
                <a:latin typeface="Arial Narrow" panose="020B0606020202030204" pitchFamily="34" charset="0"/>
              </a:rPr>
              <a:t> (GNL).</a:t>
            </a:r>
          </a:p>
          <a:p>
            <a:pPr fontAlgn="base"/>
            <a:r>
              <a:rPr lang="es-ES" sz="1400" dirty="0">
                <a:latin typeface="Arial Narrow" panose="020B0606020202030204" pitchFamily="34" charset="0"/>
              </a:rPr>
              <a:t>Distribución del Gas Natural</a:t>
            </a:r>
          </a:p>
          <a:p>
            <a:pPr fontAlgn="base"/>
            <a:r>
              <a:rPr lang="es-ES" sz="1400" dirty="0">
                <a:latin typeface="Arial Narrow" panose="020B0606020202030204" pitchFamily="34" charset="0"/>
              </a:rPr>
              <a:t>Aspectos de Seguridad, Sociales y Ambientales</a:t>
            </a:r>
          </a:p>
          <a:p>
            <a:pPr fontAlgn="base"/>
            <a:r>
              <a:rPr lang="es-ES" sz="1400" dirty="0">
                <a:latin typeface="Arial Narrow" panose="020B0606020202030204" pitchFamily="34" charset="0"/>
              </a:rPr>
              <a:t>Comercialización del Gas Natural, Seguridad Energética</a:t>
            </a:r>
          </a:p>
          <a:p>
            <a:pPr fontAlgn="base"/>
            <a:endParaRPr lang="es-PE" sz="1400" dirty="0">
              <a:latin typeface="Arial Narrow" panose="020B0606020202030204" pitchFamily="34" charset="0"/>
            </a:endParaRP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es-PE" sz="1050" dirty="0">
              <a:latin typeface="Arial Narrow" panose="020B0606020202030204" pitchFamily="34" charset="0"/>
              <a:cs typeface="Dubai Medium" panose="020B0603030403030204" pitchFamily="34" charset="-78"/>
            </a:endParaRPr>
          </a:p>
        </p:txBody>
      </p:sp>
      <p:cxnSp>
        <p:nvCxnSpPr>
          <p:cNvPr id="11" name="Conector recto 10"/>
          <p:cNvCxnSpPr/>
          <p:nvPr/>
        </p:nvCxnSpPr>
        <p:spPr>
          <a:xfrm>
            <a:off x="5991833" y="1042220"/>
            <a:ext cx="0" cy="278048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>
          <a:xfrm flipH="1">
            <a:off x="1" y="3797300"/>
            <a:ext cx="12192000" cy="254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66694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5">
            <a:extLst>
              <a:ext uri="{FF2B5EF4-FFF2-40B4-BE49-F238E27FC236}">
                <a16:creationId xmlns:a16="http://schemas.microsoft.com/office/drawing/2014/main" id="{C023BF22-6560-4F52-B813-B200D38C2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11544" y="326461"/>
            <a:ext cx="1749171" cy="548073"/>
          </a:xfrm>
          <a:prstGeom prst="rect">
            <a:avLst/>
          </a:prstGeom>
        </p:spPr>
      </p:pic>
      <p:pic>
        <p:nvPicPr>
          <p:cNvPr id="8" name="Graphic 6">
            <a:extLst>
              <a:ext uri="{FF2B5EF4-FFF2-40B4-BE49-F238E27FC236}">
                <a16:creationId xmlns:a16="http://schemas.microsoft.com/office/drawing/2014/main" id="{AAD1BC19-4A62-406D-9FEF-A68292FD89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518800" y="209577"/>
            <a:ext cx="1575356" cy="78184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97" y="-226210"/>
            <a:ext cx="2785736" cy="1566976"/>
          </a:xfrm>
          <a:prstGeom prst="rect">
            <a:avLst/>
          </a:prstGeom>
        </p:spPr>
      </p:pic>
      <p:sp>
        <p:nvSpPr>
          <p:cNvPr id="10" name="Shape 179"/>
          <p:cNvSpPr txBox="1"/>
          <p:nvPr/>
        </p:nvSpPr>
        <p:spPr>
          <a:xfrm>
            <a:off x="2047283" y="3051495"/>
            <a:ext cx="8135668" cy="10155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s-ES" sz="2800" b="1" dirty="0">
                <a:solidFill>
                  <a:srgbClr val="2680AA"/>
                </a:solidFill>
                <a:latin typeface="Arial Narrow" panose="020B0606020202030204" pitchFamily="34" charset="0"/>
                <a:cs typeface="Dubai Medium" panose="020B0603030403030204" pitchFamily="34" charset="-78"/>
              </a:rPr>
              <a:t>Diploma de Especialización en Gestión Financiera para Empresas de Hidrocarburos y Gas </a:t>
            </a:r>
          </a:p>
        </p:txBody>
      </p:sp>
    </p:spTree>
    <p:extLst>
      <p:ext uri="{BB962C8B-B14F-4D97-AF65-F5344CB8AC3E}">
        <p14:creationId xmlns:p14="http://schemas.microsoft.com/office/powerpoint/2010/main" val="37367931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5">
            <a:extLst>
              <a:ext uri="{FF2B5EF4-FFF2-40B4-BE49-F238E27FC236}">
                <a16:creationId xmlns:a16="http://schemas.microsoft.com/office/drawing/2014/main" id="{C023BF22-6560-4F52-B813-B200D38C2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11544" y="326461"/>
            <a:ext cx="1749171" cy="548073"/>
          </a:xfrm>
          <a:prstGeom prst="rect">
            <a:avLst/>
          </a:prstGeom>
        </p:spPr>
      </p:pic>
      <p:pic>
        <p:nvPicPr>
          <p:cNvPr id="8" name="Graphic 6">
            <a:extLst>
              <a:ext uri="{FF2B5EF4-FFF2-40B4-BE49-F238E27FC236}">
                <a16:creationId xmlns:a16="http://schemas.microsoft.com/office/drawing/2014/main" id="{AAD1BC19-4A62-406D-9FEF-A68292FD89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518800" y="209577"/>
            <a:ext cx="1575356" cy="78184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97" y="-226210"/>
            <a:ext cx="2785736" cy="1566976"/>
          </a:xfrm>
          <a:prstGeom prst="rect">
            <a:avLst/>
          </a:prstGeom>
        </p:spPr>
      </p:pic>
      <p:sp>
        <p:nvSpPr>
          <p:cNvPr id="5" name="Marcador de contenido 1"/>
          <p:cNvSpPr txBox="1">
            <a:spLocks/>
          </p:cNvSpPr>
          <p:nvPr/>
        </p:nvSpPr>
        <p:spPr>
          <a:xfrm>
            <a:off x="293412" y="1245696"/>
            <a:ext cx="6004853" cy="3784289"/>
          </a:xfrm>
        </p:spPr>
        <p:txBody>
          <a:bodyPr numCol="1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783" fontAlgn="base">
              <a:spcBef>
                <a:spcPts val="751"/>
              </a:spcBef>
              <a:buFont typeface="Arial" panose="020B0604020202020204" pitchFamily="34" charset="0"/>
              <a:buNone/>
            </a:pPr>
            <a:r>
              <a:rPr lang="es-ES" sz="1800" b="1" dirty="0" smtClean="0">
                <a:latin typeface="Arial Narrow" panose="020B0606020202030204" pitchFamily="34" charset="0"/>
              </a:rPr>
              <a:t>Curso 1: </a:t>
            </a:r>
            <a:r>
              <a:rPr lang="pt-BR" sz="1800" b="1" dirty="0" err="1" smtClean="0">
                <a:latin typeface="Arial Narrow" panose="020B0606020202030204" pitchFamily="34" charset="0"/>
              </a:rPr>
              <a:t>Finanzas</a:t>
            </a:r>
            <a:r>
              <a:rPr lang="pt-BR" sz="1800" b="1" dirty="0" smtClean="0">
                <a:latin typeface="Arial Narrow" panose="020B0606020202030204" pitchFamily="34" charset="0"/>
              </a:rPr>
              <a:t> Para </a:t>
            </a:r>
            <a:r>
              <a:rPr lang="pt-BR" sz="1800" b="1" dirty="0" err="1" smtClean="0">
                <a:latin typeface="Arial Narrow" panose="020B0606020202030204" pitchFamily="34" charset="0"/>
              </a:rPr>
              <a:t>Directivos</a:t>
            </a:r>
            <a:r>
              <a:rPr lang="pt-BR" sz="1800" b="1" dirty="0" smtClean="0">
                <a:latin typeface="Arial Narrow" panose="020B0606020202030204" pitchFamily="34" charset="0"/>
              </a:rPr>
              <a:t> De Empresas</a:t>
            </a:r>
          </a:p>
          <a:p>
            <a:pPr marL="0" indent="0" defTabSz="685783" fontAlgn="base">
              <a:spcBef>
                <a:spcPts val="751"/>
              </a:spcBef>
              <a:buFont typeface="Arial" panose="020B0604020202020204" pitchFamily="34" charset="0"/>
              <a:buNone/>
            </a:pPr>
            <a:r>
              <a:rPr lang="pt-BR" sz="1800" b="1" dirty="0" smtClean="0">
                <a:latin typeface="Arial Narrow" panose="020B0606020202030204" pitchFamily="34" charset="0"/>
              </a:rPr>
              <a:t>De </a:t>
            </a:r>
            <a:r>
              <a:rPr lang="pt-BR" sz="1800" b="1" dirty="0" err="1" smtClean="0">
                <a:latin typeface="Arial Narrow" panose="020B0606020202030204" pitchFamily="34" charset="0"/>
              </a:rPr>
              <a:t>Hidrocarburos</a:t>
            </a:r>
            <a:r>
              <a:rPr lang="pt-BR" sz="1800" b="1" dirty="0" smtClean="0">
                <a:latin typeface="Arial Narrow" panose="020B0606020202030204" pitchFamily="34" charset="0"/>
              </a:rPr>
              <a:t> y </a:t>
            </a:r>
            <a:r>
              <a:rPr lang="pt-BR" sz="1800" b="1" dirty="0" err="1" smtClean="0">
                <a:latin typeface="Arial Narrow" panose="020B0606020202030204" pitchFamily="34" charset="0"/>
              </a:rPr>
              <a:t>Gas</a:t>
            </a:r>
            <a:endParaRPr lang="es-ES" sz="1800" b="1" dirty="0" smtClean="0">
              <a:latin typeface="Arial Narrow" panose="020B0606020202030204" pitchFamily="34" charset="0"/>
            </a:endParaRPr>
          </a:p>
          <a:p>
            <a:pPr marL="171446" indent="-171446" defTabSz="685783" fontAlgn="base">
              <a:spcBef>
                <a:spcPts val="751"/>
              </a:spcBef>
            </a:pPr>
            <a:r>
              <a:rPr lang="es-ES" sz="1400" dirty="0" smtClean="0">
                <a:latin typeface="Arial Narrow" panose="020B0606020202030204" pitchFamily="34" charset="0"/>
              </a:rPr>
              <a:t>Valor de dinero en el tiempo (Interés Simple / Compuesto </a:t>
            </a:r>
            <a:r>
              <a:rPr lang="es-PE" sz="1400" dirty="0" smtClean="0">
                <a:latin typeface="Arial Narrow" panose="020B0606020202030204" pitchFamily="34" charset="0"/>
              </a:rPr>
              <a:t>/ anualidades y Cronogramas).</a:t>
            </a:r>
          </a:p>
          <a:p>
            <a:pPr marL="171446" indent="-171446" defTabSz="685783" fontAlgn="base">
              <a:spcBef>
                <a:spcPts val="751"/>
              </a:spcBef>
            </a:pPr>
            <a:r>
              <a:rPr lang="es-ES" sz="1400" dirty="0" smtClean="0">
                <a:latin typeface="Arial Narrow" panose="020B0606020202030204" pitchFamily="34" charset="0"/>
              </a:rPr>
              <a:t>Decisiones de financiamiento (Costo de oportunidad de </a:t>
            </a:r>
            <a:r>
              <a:rPr lang="es-PE" sz="1400" dirty="0" smtClean="0">
                <a:latin typeface="Arial Narrow" panose="020B0606020202030204" pitchFamily="34" charset="0"/>
              </a:rPr>
              <a:t>capital, WACC).</a:t>
            </a:r>
          </a:p>
          <a:p>
            <a:pPr marL="171446" indent="-171446" defTabSz="685783" fontAlgn="base">
              <a:spcBef>
                <a:spcPts val="751"/>
              </a:spcBef>
            </a:pPr>
            <a:r>
              <a:rPr lang="es-ES" sz="1400" dirty="0" smtClean="0">
                <a:latin typeface="Arial Narrow" panose="020B0606020202030204" pitchFamily="34" charset="0"/>
              </a:rPr>
              <a:t>Decisiones de Inversión.: Van, TIR, </a:t>
            </a:r>
            <a:r>
              <a:rPr lang="es-ES" sz="1400" dirty="0" err="1" smtClean="0">
                <a:latin typeface="Arial Narrow" panose="020B0606020202030204" pitchFamily="34" charset="0"/>
              </a:rPr>
              <a:t>Payback</a:t>
            </a:r>
            <a:r>
              <a:rPr lang="es-ES" sz="1400" dirty="0" smtClean="0">
                <a:latin typeface="Arial Narrow" panose="020B0606020202030204" pitchFamily="34" charset="0"/>
              </a:rPr>
              <a:t>,</a:t>
            </a:r>
          </a:p>
          <a:p>
            <a:pPr marL="171446" indent="-171446" defTabSz="685783" fontAlgn="base">
              <a:spcBef>
                <a:spcPts val="751"/>
              </a:spcBef>
            </a:pPr>
            <a:r>
              <a:rPr lang="es-PE" sz="1400" dirty="0" smtClean="0">
                <a:latin typeface="Arial Narrow" panose="020B0606020202030204" pitchFamily="34" charset="0"/>
              </a:rPr>
              <a:t>Beneficio-costo</a:t>
            </a:r>
          </a:p>
          <a:p>
            <a:pPr marL="171446" indent="-171446" defTabSz="685783" fontAlgn="base">
              <a:spcBef>
                <a:spcPts val="751"/>
              </a:spcBef>
            </a:pPr>
            <a:r>
              <a:rPr lang="es-ES" sz="1400" dirty="0" smtClean="0">
                <a:latin typeface="Arial Narrow" panose="020B0606020202030204" pitchFamily="34" charset="0"/>
              </a:rPr>
              <a:t>Introducción en el análisis de estados financieros en el </a:t>
            </a:r>
            <a:r>
              <a:rPr lang="es-PE" sz="1400" dirty="0" smtClean="0">
                <a:latin typeface="Arial Narrow" panose="020B0606020202030204" pitchFamily="34" charset="0"/>
              </a:rPr>
              <a:t>Sector Energía</a:t>
            </a:r>
          </a:p>
          <a:p>
            <a:pPr marL="171446" indent="-171446" defTabSz="685783" fontAlgn="base">
              <a:spcBef>
                <a:spcPts val="751"/>
              </a:spcBef>
            </a:pPr>
            <a:r>
              <a:rPr lang="es-PE" sz="1400" dirty="0" smtClean="0">
                <a:latin typeface="Arial Narrow" panose="020B0606020202030204" pitchFamily="34" charset="0"/>
              </a:rPr>
              <a:t>Conceptos básicos de Valorización</a:t>
            </a:r>
            <a:endParaRPr lang="es-PE" sz="1400" dirty="0">
              <a:latin typeface="Arial Narrow" panose="020B0606020202030204" pitchFamily="34" charset="0"/>
            </a:endParaRPr>
          </a:p>
        </p:txBody>
      </p:sp>
      <p:sp>
        <p:nvSpPr>
          <p:cNvPr id="6" name="Marcador de contenido 1"/>
          <p:cNvSpPr txBox="1">
            <a:spLocks/>
          </p:cNvSpPr>
          <p:nvPr/>
        </p:nvSpPr>
        <p:spPr>
          <a:xfrm>
            <a:off x="6298265" y="1245696"/>
            <a:ext cx="5688647" cy="397442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1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9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1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800" b="1" dirty="0">
                <a:latin typeface="Arial Narrow" panose="020B0606020202030204" pitchFamily="34" charset="0"/>
              </a:rPr>
              <a:t>Curso 2: </a:t>
            </a:r>
            <a:r>
              <a:rPr lang="pt-BR" sz="1800" b="1" dirty="0" err="1">
                <a:latin typeface="Arial Narrow" panose="020B0606020202030204" pitchFamily="34" charset="0"/>
              </a:rPr>
              <a:t>Costos</a:t>
            </a:r>
            <a:r>
              <a:rPr lang="pt-BR" sz="1800" b="1" dirty="0">
                <a:latin typeface="Arial Narrow" panose="020B0606020202030204" pitchFamily="34" charset="0"/>
              </a:rPr>
              <a:t> </a:t>
            </a:r>
            <a:r>
              <a:rPr lang="pt-BR" sz="1800" b="1" dirty="0" err="1">
                <a:latin typeface="Arial Narrow" panose="020B0606020202030204" pitchFamily="34" charset="0"/>
              </a:rPr>
              <a:t>en</a:t>
            </a:r>
            <a:r>
              <a:rPr lang="pt-BR" sz="1800" b="1" dirty="0">
                <a:latin typeface="Arial Narrow" panose="020B0606020202030204" pitchFamily="34" charset="0"/>
              </a:rPr>
              <a:t> Empresas de </a:t>
            </a:r>
            <a:r>
              <a:rPr lang="pt-BR" sz="1800" b="1" dirty="0" err="1">
                <a:latin typeface="Arial Narrow" panose="020B0606020202030204" pitchFamily="34" charset="0"/>
              </a:rPr>
              <a:t>Hidrocarburos</a:t>
            </a:r>
            <a:endParaRPr lang="pt-BR" sz="1800" b="1" dirty="0"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pt-BR" sz="1800" b="1" dirty="0">
                <a:latin typeface="Arial Narrow" panose="020B0606020202030204" pitchFamily="34" charset="0"/>
              </a:rPr>
              <a:t>Y </a:t>
            </a:r>
            <a:r>
              <a:rPr lang="pt-BR" sz="1800" b="1" dirty="0" err="1">
                <a:latin typeface="Arial Narrow" panose="020B0606020202030204" pitchFamily="34" charset="0"/>
              </a:rPr>
              <a:t>Gas</a:t>
            </a:r>
            <a:endParaRPr lang="es-ES" sz="1800" b="1" dirty="0">
              <a:latin typeface="Arial Narrow" panose="020B0606020202030204" pitchFamily="34" charset="0"/>
            </a:endParaRPr>
          </a:p>
          <a:p>
            <a:pPr fontAlgn="base"/>
            <a:r>
              <a:rPr lang="es-ES" sz="1400" dirty="0">
                <a:latin typeface="Arial Narrow" panose="020B0606020202030204" pitchFamily="34" charset="0"/>
              </a:rPr>
              <a:t>Costos en la Industria de Hidrocarburos.</a:t>
            </a:r>
          </a:p>
          <a:p>
            <a:pPr fontAlgn="base"/>
            <a:r>
              <a:rPr lang="es-ES" sz="1400" dirty="0">
                <a:latin typeface="Arial Narrow" panose="020B0606020202030204" pitchFamily="34" charset="0"/>
              </a:rPr>
              <a:t>Principales conceptos y definiciones Importancia.</a:t>
            </a:r>
          </a:p>
          <a:p>
            <a:pPr fontAlgn="base"/>
            <a:r>
              <a:rPr lang="es-ES" sz="1400" dirty="0">
                <a:latin typeface="Arial Narrow" panose="020B0606020202030204" pitchFamily="34" charset="0"/>
              </a:rPr>
              <a:t>Cadena de Valor de la Industria de Hidrocarburos</a:t>
            </a:r>
          </a:p>
          <a:p>
            <a:pPr fontAlgn="base"/>
            <a:r>
              <a:rPr lang="es-ES" sz="1400" dirty="0">
                <a:latin typeface="Arial Narrow" panose="020B0606020202030204" pitchFamily="34" charset="0"/>
              </a:rPr>
              <a:t>Costos en las operaciones </a:t>
            </a:r>
            <a:r>
              <a:rPr lang="es-ES" sz="1400" dirty="0" err="1">
                <a:latin typeface="Arial Narrow" panose="020B0606020202030204" pitchFamily="34" charset="0"/>
              </a:rPr>
              <a:t>Onshore</a:t>
            </a:r>
            <a:r>
              <a:rPr lang="es-ES" sz="1400" dirty="0">
                <a:latin typeface="Arial Narrow" panose="020B0606020202030204" pitchFamily="34" charset="0"/>
              </a:rPr>
              <a:t> y Offshore</a:t>
            </a:r>
          </a:p>
          <a:p>
            <a:pPr fontAlgn="base"/>
            <a:r>
              <a:rPr lang="es-ES" sz="1400" dirty="0">
                <a:latin typeface="Arial Narrow" panose="020B0606020202030204" pitchFamily="34" charset="0"/>
              </a:rPr>
              <a:t>Costos Fijos vs Costos Variables</a:t>
            </a:r>
          </a:p>
          <a:p>
            <a:pPr fontAlgn="base"/>
            <a:r>
              <a:rPr lang="es-ES" sz="1400" dirty="0">
                <a:latin typeface="Arial Narrow" panose="020B0606020202030204" pitchFamily="34" charset="0"/>
              </a:rPr>
              <a:t>Costos por Procesos vs Costos por Actividades</a:t>
            </a:r>
          </a:p>
          <a:p>
            <a:pPr fontAlgn="base"/>
            <a:r>
              <a:rPr lang="es-ES" sz="1400" dirty="0">
                <a:latin typeface="Arial Narrow" panose="020B0606020202030204" pitchFamily="34" charset="0"/>
              </a:rPr>
              <a:t>Costos en el </a:t>
            </a:r>
            <a:r>
              <a:rPr lang="es-ES" sz="1400" dirty="0" err="1">
                <a:latin typeface="Arial Narrow" panose="020B0606020202030204" pitchFamily="34" charset="0"/>
              </a:rPr>
              <a:t>Upstream</a:t>
            </a:r>
            <a:r>
              <a:rPr lang="es-ES" sz="1400" dirty="0">
                <a:latin typeface="Arial Narrow" panose="020B0606020202030204" pitchFamily="34" charset="0"/>
              </a:rPr>
              <a:t> (E&amp;P) and </a:t>
            </a:r>
            <a:r>
              <a:rPr lang="es-ES" sz="1400" dirty="0" err="1">
                <a:latin typeface="Arial Narrow" panose="020B0606020202030204" pitchFamily="34" charset="0"/>
              </a:rPr>
              <a:t>Downstream</a:t>
            </a:r>
            <a:r>
              <a:rPr lang="es-ES" sz="1400" dirty="0">
                <a:latin typeface="Arial Narrow" panose="020B0606020202030204" pitchFamily="34" charset="0"/>
              </a:rPr>
              <a:t> (Refinamiento, transporte, distribución)</a:t>
            </a:r>
          </a:p>
          <a:p>
            <a:pPr fontAlgn="base"/>
            <a:r>
              <a:rPr lang="es-ES" sz="1400" dirty="0">
                <a:latin typeface="Arial Narrow" panose="020B0606020202030204" pitchFamily="34" charset="0"/>
              </a:rPr>
              <a:t>Caso Práctico Integral de Costos en la Industria de Hidrocarburos</a:t>
            </a:r>
            <a:endParaRPr lang="es-PE" sz="1400" dirty="0">
              <a:latin typeface="Arial Narrow" panose="020B0606020202030204" pitchFamily="34" charset="0"/>
            </a:endParaRPr>
          </a:p>
        </p:txBody>
      </p:sp>
      <p:sp>
        <p:nvSpPr>
          <p:cNvPr id="10" name="Marcador de contenido 1"/>
          <p:cNvSpPr txBox="1">
            <a:spLocks/>
          </p:cNvSpPr>
          <p:nvPr/>
        </p:nvSpPr>
        <p:spPr>
          <a:xfrm>
            <a:off x="264949" y="4008486"/>
            <a:ext cx="6214994" cy="2683545"/>
          </a:xfrm>
        </p:spPr>
        <p:txBody>
          <a:bodyPr numCol="1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1800" b="1" dirty="0" smtClean="0">
                <a:latin typeface="Arial Narrow" panose="020B0606020202030204" pitchFamily="34" charset="0"/>
              </a:rPr>
              <a:t>Curso 3: Tesorería en Empresas de </a:t>
            </a:r>
            <a:r>
              <a:rPr lang="pt-BR" sz="1800" b="1" dirty="0" err="1" smtClean="0">
                <a:latin typeface="Arial Narrow" panose="020B0606020202030204" pitchFamily="34" charset="0"/>
              </a:rPr>
              <a:t>Hidrocarburos</a:t>
            </a:r>
            <a:r>
              <a:rPr lang="pt-BR" sz="1800" b="1" dirty="0" smtClean="0">
                <a:latin typeface="Arial Narrow" panose="020B0606020202030204" pitchFamily="34" charset="0"/>
              </a:rPr>
              <a:t> y </a:t>
            </a:r>
            <a:r>
              <a:rPr lang="pt-BR" sz="1800" b="1" dirty="0" err="1" smtClean="0">
                <a:latin typeface="Arial Narrow" panose="020B0606020202030204" pitchFamily="34" charset="0"/>
              </a:rPr>
              <a:t>Gas</a:t>
            </a:r>
            <a:endParaRPr lang="pt-BR" sz="1800" b="1" dirty="0" smtClean="0">
              <a:latin typeface="Arial Narrow" panose="020B0606020202030204" pitchFamily="34" charset="0"/>
            </a:endParaRPr>
          </a:p>
          <a:p>
            <a:pPr marL="171446" indent="-171446" defTabSz="685783" fontAlgn="base">
              <a:spcBef>
                <a:spcPts val="751"/>
              </a:spcBef>
            </a:pPr>
            <a:r>
              <a:rPr lang="es-ES" sz="1400" dirty="0" smtClean="0">
                <a:latin typeface="Arial Narrow" panose="020B0606020202030204" pitchFamily="34" charset="0"/>
              </a:rPr>
              <a:t>Flujo de caja de corto plazo y capital de trabajo </a:t>
            </a:r>
            <a:r>
              <a:rPr lang="es-PE" sz="1400" dirty="0" smtClean="0">
                <a:latin typeface="Arial Narrow" panose="020B0606020202030204" pitchFamily="34" charset="0"/>
              </a:rPr>
              <a:t>operativo</a:t>
            </a:r>
          </a:p>
          <a:p>
            <a:pPr marL="171446" indent="-171446" defTabSz="685783" fontAlgn="base">
              <a:spcBef>
                <a:spcPts val="751"/>
              </a:spcBef>
            </a:pPr>
            <a:r>
              <a:rPr lang="es-PE" sz="1400" dirty="0" smtClean="0">
                <a:latin typeface="Arial Narrow" panose="020B0606020202030204" pitchFamily="34" charset="0"/>
              </a:rPr>
              <a:t>Requerimientos periódicos de caja a socios o partícipes</a:t>
            </a:r>
          </a:p>
          <a:p>
            <a:pPr marL="171446" indent="-171446" defTabSz="685783" fontAlgn="base">
              <a:spcBef>
                <a:spcPts val="751"/>
              </a:spcBef>
            </a:pPr>
            <a:r>
              <a:rPr lang="es-ES" sz="1400" dirty="0" smtClean="0">
                <a:latin typeface="Arial Narrow" panose="020B0606020202030204" pitchFamily="34" charset="0"/>
              </a:rPr>
              <a:t>Proyecciones financieras de inversiones a largo plazo</a:t>
            </a:r>
          </a:p>
          <a:p>
            <a:pPr marL="171446" indent="-171446" defTabSz="685783" fontAlgn="base">
              <a:spcBef>
                <a:spcPts val="751"/>
              </a:spcBef>
            </a:pPr>
            <a:r>
              <a:rPr lang="es-ES" sz="1400" dirty="0" err="1" smtClean="0">
                <a:latin typeface="Arial Narrow" panose="020B0606020202030204" pitchFamily="34" charset="0"/>
              </a:rPr>
              <a:t>Covenants</a:t>
            </a:r>
            <a:r>
              <a:rPr lang="es-ES" sz="1400" dirty="0" smtClean="0">
                <a:latin typeface="Arial Narrow" panose="020B0606020202030204" pitchFamily="34" charset="0"/>
              </a:rPr>
              <a:t> por financiamiento de inversiones</a:t>
            </a:r>
          </a:p>
          <a:p>
            <a:pPr marL="171446" indent="-171446" defTabSz="685783" fontAlgn="base">
              <a:spcBef>
                <a:spcPts val="751"/>
              </a:spcBef>
            </a:pPr>
            <a:r>
              <a:rPr lang="es-ES" sz="1400" dirty="0" smtClean="0">
                <a:latin typeface="Arial Narrow" panose="020B0606020202030204" pitchFamily="34" charset="0"/>
              </a:rPr>
              <a:t>Riesgo cambiario por pago de impuestos y </a:t>
            </a:r>
            <a:r>
              <a:rPr lang="es-PE" sz="1400" dirty="0" smtClean="0">
                <a:latin typeface="Arial Narrow" panose="020B0606020202030204" pitchFamily="34" charset="0"/>
              </a:rPr>
              <a:t>remuneraciones</a:t>
            </a:r>
          </a:p>
          <a:p>
            <a:pPr marL="171446" indent="-171446" defTabSz="685783" fontAlgn="base">
              <a:spcBef>
                <a:spcPts val="751"/>
              </a:spcBef>
            </a:pPr>
            <a:r>
              <a:rPr lang="es-ES" sz="1400" dirty="0" smtClean="0">
                <a:latin typeface="Arial Narrow" panose="020B0606020202030204" pitchFamily="34" charset="0"/>
              </a:rPr>
              <a:t>Buenas prácticas de garantías por crédito</a:t>
            </a:r>
          </a:p>
          <a:p>
            <a:pPr marL="171446" indent="-171446" defTabSz="685783" fontAlgn="base">
              <a:spcBef>
                <a:spcPts val="751"/>
              </a:spcBef>
            </a:pPr>
            <a:r>
              <a:rPr lang="es-ES" sz="1400" dirty="0" smtClean="0">
                <a:latin typeface="Arial Narrow" panose="020B0606020202030204" pitchFamily="34" charset="0"/>
              </a:rPr>
              <a:t>Pagos de FISE, Fondo de Estabilización, Aporte por </a:t>
            </a:r>
            <a:r>
              <a:rPr lang="es-PE" sz="1400" dirty="0" smtClean="0">
                <a:latin typeface="Arial Narrow" panose="020B0606020202030204" pitchFamily="34" charset="0"/>
              </a:rPr>
              <a:t>Regulación OSINERGMIN</a:t>
            </a:r>
          </a:p>
          <a:p>
            <a:pPr marL="171446" indent="-171446" defTabSz="685783" fontAlgn="base">
              <a:spcBef>
                <a:spcPts val="751"/>
              </a:spcBef>
            </a:pPr>
            <a:r>
              <a:rPr lang="es-ES" sz="1400" dirty="0" smtClean="0">
                <a:latin typeface="Arial Narrow" panose="020B0606020202030204" pitchFamily="34" charset="0"/>
              </a:rPr>
              <a:t>Automatización de cobranza y pagos – banca por </a:t>
            </a:r>
            <a:r>
              <a:rPr lang="es-PE" sz="1400" dirty="0" smtClean="0">
                <a:latin typeface="Arial Narrow" panose="020B0606020202030204" pitchFamily="34" charset="0"/>
              </a:rPr>
              <a:t>internet</a:t>
            </a:r>
            <a:endParaRPr lang="es-PE" sz="1400" dirty="0">
              <a:latin typeface="Arial Narrow" panose="020B0606020202030204" pitchFamily="34" charset="0"/>
            </a:endParaRPr>
          </a:p>
        </p:txBody>
      </p:sp>
      <p:cxnSp>
        <p:nvCxnSpPr>
          <p:cNvPr id="11" name="Conector recto 10"/>
          <p:cNvCxnSpPr/>
          <p:nvPr/>
        </p:nvCxnSpPr>
        <p:spPr>
          <a:xfrm>
            <a:off x="5991833" y="1075196"/>
            <a:ext cx="0" cy="586658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>
          <a:xfrm flipH="1" flipV="1">
            <a:off x="3" y="3894048"/>
            <a:ext cx="5991830" cy="20944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44520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5">
            <a:extLst>
              <a:ext uri="{FF2B5EF4-FFF2-40B4-BE49-F238E27FC236}">
                <a16:creationId xmlns:a16="http://schemas.microsoft.com/office/drawing/2014/main" id="{C023BF22-6560-4F52-B813-B200D38C2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11544" y="326461"/>
            <a:ext cx="1749171" cy="548073"/>
          </a:xfrm>
          <a:prstGeom prst="rect">
            <a:avLst/>
          </a:prstGeom>
        </p:spPr>
      </p:pic>
      <p:pic>
        <p:nvPicPr>
          <p:cNvPr id="8" name="Graphic 6">
            <a:extLst>
              <a:ext uri="{FF2B5EF4-FFF2-40B4-BE49-F238E27FC236}">
                <a16:creationId xmlns:a16="http://schemas.microsoft.com/office/drawing/2014/main" id="{AAD1BC19-4A62-406D-9FEF-A68292FD89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518800" y="209577"/>
            <a:ext cx="1575356" cy="78184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97" y="-226210"/>
            <a:ext cx="2785736" cy="1566976"/>
          </a:xfrm>
          <a:prstGeom prst="rect">
            <a:avLst/>
          </a:prstGeom>
        </p:spPr>
      </p:pic>
      <p:sp>
        <p:nvSpPr>
          <p:cNvPr id="10" name="Freeform 66"/>
          <p:cNvSpPr>
            <a:spLocks/>
          </p:cNvSpPr>
          <p:nvPr/>
        </p:nvSpPr>
        <p:spPr bwMode="auto">
          <a:xfrm>
            <a:off x="4545013" y="3373736"/>
            <a:ext cx="1660525" cy="1658938"/>
          </a:xfrm>
          <a:custGeom>
            <a:avLst/>
            <a:gdLst>
              <a:gd name="T0" fmla="*/ 3135 w 3137"/>
              <a:gd name="T1" fmla="*/ 1518 h 3136"/>
              <a:gd name="T2" fmla="*/ 3049 w 3137"/>
              <a:gd name="T3" fmla="*/ 1048 h 3136"/>
              <a:gd name="T4" fmla="*/ 2932 w 3137"/>
              <a:gd name="T5" fmla="*/ 793 h 3136"/>
              <a:gd name="T6" fmla="*/ 2757 w 3137"/>
              <a:gd name="T7" fmla="*/ 544 h 3136"/>
              <a:gd name="T8" fmla="*/ 2280 w 3137"/>
              <a:gd name="T9" fmla="*/ 169 h 3136"/>
              <a:gd name="T10" fmla="*/ 1732 w 3137"/>
              <a:gd name="T11" fmla="*/ 9 h 3136"/>
              <a:gd name="T12" fmla="*/ 1489 w 3137"/>
              <a:gd name="T13" fmla="*/ 2 h 3136"/>
              <a:gd name="T14" fmla="*/ 1029 w 3137"/>
              <a:gd name="T15" fmla="*/ 95 h 3136"/>
              <a:gd name="T16" fmla="*/ 631 w 3137"/>
              <a:gd name="T17" fmla="*/ 311 h 3136"/>
              <a:gd name="T18" fmla="*/ 313 w 3137"/>
              <a:gd name="T19" fmla="*/ 629 h 3136"/>
              <a:gd name="T20" fmla="*/ 95 w 3137"/>
              <a:gd name="T21" fmla="*/ 1029 h 3136"/>
              <a:gd name="T22" fmla="*/ 2 w 3137"/>
              <a:gd name="T23" fmla="*/ 1487 h 3136"/>
              <a:gd name="T24" fmla="*/ 2 w 3137"/>
              <a:gd name="T25" fmla="*/ 1587 h 3136"/>
              <a:gd name="T26" fmla="*/ 92 w 3137"/>
              <a:gd name="T27" fmla="*/ 2101 h 3136"/>
              <a:gd name="T28" fmla="*/ 403 w 3137"/>
              <a:gd name="T29" fmla="*/ 2619 h 3136"/>
              <a:gd name="T30" fmla="*/ 795 w 3137"/>
              <a:gd name="T31" fmla="*/ 2931 h 3136"/>
              <a:gd name="T32" fmla="*/ 1241 w 3137"/>
              <a:gd name="T33" fmla="*/ 3102 h 3136"/>
              <a:gd name="T34" fmla="*/ 1552 w 3137"/>
              <a:gd name="T35" fmla="*/ 3136 h 3136"/>
              <a:gd name="T36" fmla="*/ 1586 w 3137"/>
              <a:gd name="T37" fmla="*/ 3136 h 3136"/>
              <a:gd name="T38" fmla="*/ 1897 w 3137"/>
              <a:gd name="T39" fmla="*/ 3102 h 3136"/>
              <a:gd name="T40" fmla="*/ 2342 w 3137"/>
              <a:gd name="T41" fmla="*/ 2931 h 3136"/>
              <a:gd name="T42" fmla="*/ 1897 w 3137"/>
              <a:gd name="T43" fmla="*/ 2761 h 3136"/>
              <a:gd name="T44" fmla="*/ 1586 w 3137"/>
              <a:gd name="T45" fmla="*/ 2728 h 3136"/>
              <a:gd name="T46" fmla="*/ 1552 w 3137"/>
              <a:gd name="T47" fmla="*/ 2728 h 3136"/>
              <a:gd name="T48" fmla="*/ 1365 w 3137"/>
              <a:gd name="T49" fmla="*/ 2711 h 3136"/>
              <a:gd name="T50" fmla="*/ 1050 w 3137"/>
              <a:gd name="T51" fmla="*/ 2608 h 3136"/>
              <a:gd name="T52" fmla="*/ 782 w 3137"/>
              <a:gd name="T53" fmla="*/ 2422 h 3136"/>
              <a:gd name="T54" fmla="*/ 576 w 3137"/>
              <a:gd name="T55" fmla="*/ 2172 h 3136"/>
              <a:gd name="T56" fmla="*/ 446 w 3137"/>
              <a:gd name="T57" fmla="*/ 1868 h 3136"/>
              <a:gd name="T58" fmla="*/ 408 w 3137"/>
              <a:gd name="T59" fmla="*/ 1587 h 3136"/>
              <a:gd name="T60" fmla="*/ 409 w 3137"/>
              <a:gd name="T61" fmla="*/ 1508 h 3136"/>
              <a:gd name="T62" fmla="*/ 478 w 3137"/>
              <a:gd name="T63" fmla="*/ 1169 h 3136"/>
              <a:gd name="T64" fmla="*/ 638 w 3137"/>
              <a:gd name="T65" fmla="*/ 874 h 3136"/>
              <a:gd name="T66" fmla="*/ 874 w 3137"/>
              <a:gd name="T67" fmla="*/ 638 h 3136"/>
              <a:gd name="T68" fmla="*/ 1169 w 3137"/>
              <a:gd name="T69" fmla="*/ 477 h 3136"/>
              <a:gd name="T70" fmla="*/ 1509 w 3137"/>
              <a:gd name="T71" fmla="*/ 408 h 3136"/>
              <a:gd name="T72" fmla="*/ 1742 w 3137"/>
              <a:gd name="T73" fmla="*/ 419 h 3136"/>
              <a:gd name="T74" fmla="*/ 2060 w 3137"/>
              <a:gd name="T75" fmla="*/ 516 h 3136"/>
              <a:gd name="T76" fmla="*/ 2334 w 3137"/>
              <a:gd name="T77" fmla="*/ 694 h 3136"/>
              <a:gd name="T78" fmla="*/ 2547 w 3137"/>
              <a:gd name="T79" fmla="*/ 940 h 3136"/>
              <a:gd name="T80" fmla="*/ 2683 w 3137"/>
              <a:gd name="T81" fmla="*/ 1239 h 3136"/>
              <a:gd name="T82" fmla="*/ 2729 w 3137"/>
              <a:gd name="T83" fmla="*/ 1518 h 3136"/>
              <a:gd name="T84" fmla="*/ 2729 w 3137"/>
              <a:gd name="T85" fmla="*/ 1543 h 3136"/>
              <a:gd name="T86" fmla="*/ 2729 w 3137"/>
              <a:gd name="T87" fmla="*/ 1587 h 3136"/>
              <a:gd name="T88" fmla="*/ 3135 w 3137"/>
              <a:gd name="T89" fmla="*/ 1569 h 3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137" h="3136">
                <a:moveTo>
                  <a:pt x="3137" y="1521"/>
                </a:moveTo>
                <a:lnTo>
                  <a:pt x="3135" y="1520"/>
                </a:lnTo>
                <a:lnTo>
                  <a:pt x="3135" y="1518"/>
                </a:lnTo>
                <a:lnTo>
                  <a:pt x="3131" y="1421"/>
                </a:lnTo>
                <a:lnTo>
                  <a:pt x="3101" y="1229"/>
                </a:lnTo>
                <a:lnTo>
                  <a:pt x="3049" y="1048"/>
                </a:lnTo>
                <a:lnTo>
                  <a:pt x="2977" y="875"/>
                </a:lnTo>
                <a:lnTo>
                  <a:pt x="2932" y="795"/>
                </a:lnTo>
                <a:lnTo>
                  <a:pt x="2932" y="793"/>
                </a:lnTo>
                <a:lnTo>
                  <a:pt x="2932" y="793"/>
                </a:lnTo>
                <a:lnTo>
                  <a:pt x="2881" y="707"/>
                </a:lnTo>
                <a:lnTo>
                  <a:pt x="2757" y="544"/>
                </a:lnTo>
                <a:lnTo>
                  <a:pt x="2616" y="399"/>
                </a:lnTo>
                <a:lnTo>
                  <a:pt x="2456" y="274"/>
                </a:lnTo>
                <a:lnTo>
                  <a:pt x="2280" y="169"/>
                </a:lnTo>
                <a:lnTo>
                  <a:pt x="2090" y="88"/>
                </a:lnTo>
                <a:lnTo>
                  <a:pt x="1889" y="32"/>
                </a:lnTo>
                <a:lnTo>
                  <a:pt x="1732" y="9"/>
                </a:lnTo>
                <a:lnTo>
                  <a:pt x="1624" y="2"/>
                </a:lnTo>
                <a:lnTo>
                  <a:pt x="1569" y="0"/>
                </a:lnTo>
                <a:lnTo>
                  <a:pt x="1489" y="2"/>
                </a:lnTo>
                <a:lnTo>
                  <a:pt x="1330" y="18"/>
                </a:lnTo>
                <a:lnTo>
                  <a:pt x="1176" y="49"/>
                </a:lnTo>
                <a:lnTo>
                  <a:pt x="1029" y="95"/>
                </a:lnTo>
                <a:lnTo>
                  <a:pt x="888" y="154"/>
                </a:lnTo>
                <a:lnTo>
                  <a:pt x="756" y="228"/>
                </a:lnTo>
                <a:lnTo>
                  <a:pt x="631" y="311"/>
                </a:lnTo>
                <a:lnTo>
                  <a:pt x="514" y="408"/>
                </a:lnTo>
                <a:lnTo>
                  <a:pt x="408" y="514"/>
                </a:lnTo>
                <a:lnTo>
                  <a:pt x="313" y="629"/>
                </a:lnTo>
                <a:lnTo>
                  <a:pt x="228" y="754"/>
                </a:lnTo>
                <a:lnTo>
                  <a:pt x="154" y="888"/>
                </a:lnTo>
                <a:lnTo>
                  <a:pt x="95" y="1029"/>
                </a:lnTo>
                <a:lnTo>
                  <a:pt x="49" y="1176"/>
                </a:lnTo>
                <a:lnTo>
                  <a:pt x="19" y="1330"/>
                </a:lnTo>
                <a:lnTo>
                  <a:pt x="2" y="1487"/>
                </a:lnTo>
                <a:lnTo>
                  <a:pt x="0" y="1569"/>
                </a:lnTo>
                <a:lnTo>
                  <a:pt x="0" y="1577"/>
                </a:lnTo>
                <a:lnTo>
                  <a:pt x="2" y="1587"/>
                </a:lnTo>
                <a:lnTo>
                  <a:pt x="4" y="1694"/>
                </a:lnTo>
                <a:lnTo>
                  <a:pt x="36" y="1903"/>
                </a:lnTo>
                <a:lnTo>
                  <a:pt x="92" y="2101"/>
                </a:lnTo>
                <a:lnTo>
                  <a:pt x="174" y="2288"/>
                </a:lnTo>
                <a:lnTo>
                  <a:pt x="278" y="2461"/>
                </a:lnTo>
                <a:lnTo>
                  <a:pt x="403" y="2619"/>
                </a:lnTo>
                <a:lnTo>
                  <a:pt x="547" y="2759"/>
                </a:lnTo>
                <a:lnTo>
                  <a:pt x="708" y="2879"/>
                </a:lnTo>
                <a:lnTo>
                  <a:pt x="795" y="2931"/>
                </a:lnTo>
                <a:lnTo>
                  <a:pt x="878" y="2977"/>
                </a:lnTo>
                <a:lnTo>
                  <a:pt x="1055" y="3051"/>
                </a:lnTo>
                <a:lnTo>
                  <a:pt x="1241" y="3102"/>
                </a:lnTo>
                <a:lnTo>
                  <a:pt x="1435" y="3131"/>
                </a:lnTo>
                <a:lnTo>
                  <a:pt x="1536" y="3136"/>
                </a:lnTo>
                <a:lnTo>
                  <a:pt x="1552" y="3136"/>
                </a:lnTo>
                <a:lnTo>
                  <a:pt x="1569" y="3136"/>
                </a:lnTo>
                <a:lnTo>
                  <a:pt x="1571" y="3136"/>
                </a:lnTo>
                <a:lnTo>
                  <a:pt x="1586" y="3136"/>
                </a:lnTo>
                <a:lnTo>
                  <a:pt x="1601" y="3136"/>
                </a:lnTo>
                <a:lnTo>
                  <a:pt x="1702" y="3131"/>
                </a:lnTo>
                <a:lnTo>
                  <a:pt x="1897" y="3102"/>
                </a:lnTo>
                <a:lnTo>
                  <a:pt x="2083" y="3051"/>
                </a:lnTo>
                <a:lnTo>
                  <a:pt x="2259" y="2977"/>
                </a:lnTo>
                <a:lnTo>
                  <a:pt x="2342" y="2931"/>
                </a:lnTo>
                <a:lnTo>
                  <a:pt x="2259" y="2887"/>
                </a:lnTo>
                <a:lnTo>
                  <a:pt x="2083" y="2813"/>
                </a:lnTo>
                <a:lnTo>
                  <a:pt x="1897" y="2761"/>
                </a:lnTo>
                <a:lnTo>
                  <a:pt x="1702" y="2733"/>
                </a:lnTo>
                <a:lnTo>
                  <a:pt x="1601" y="2728"/>
                </a:lnTo>
                <a:lnTo>
                  <a:pt x="1586" y="2728"/>
                </a:lnTo>
                <a:lnTo>
                  <a:pt x="1571" y="2728"/>
                </a:lnTo>
                <a:lnTo>
                  <a:pt x="1569" y="2728"/>
                </a:lnTo>
                <a:lnTo>
                  <a:pt x="1552" y="2728"/>
                </a:lnTo>
                <a:lnTo>
                  <a:pt x="1536" y="2728"/>
                </a:lnTo>
                <a:lnTo>
                  <a:pt x="1479" y="2726"/>
                </a:lnTo>
                <a:lnTo>
                  <a:pt x="1365" y="2711"/>
                </a:lnTo>
                <a:lnTo>
                  <a:pt x="1255" y="2687"/>
                </a:lnTo>
                <a:lnTo>
                  <a:pt x="1150" y="2652"/>
                </a:lnTo>
                <a:lnTo>
                  <a:pt x="1050" y="2608"/>
                </a:lnTo>
                <a:lnTo>
                  <a:pt x="955" y="2554"/>
                </a:lnTo>
                <a:lnTo>
                  <a:pt x="865" y="2492"/>
                </a:lnTo>
                <a:lnTo>
                  <a:pt x="782" y="2422"/>
                </a:lnTo>
                <a:lnTo>
                  <a:pt x="706" y="2346"/>
                </a:lnTo>
                <a:lnTo>
                  <a:pt x="636" y="2261"/>
                </a:lnTo>
                <a:lnTo>
                  <a:pt x="576" y="2172"/>
                </a:lnTo>
                <a:lnTo>
                  <a:pt x="524" y="2075"/>
                </a:lnTo>
                <a:lnTo>
                  <a:pt x="481" y="1974"/>
                </a:lnTo>
                <a:lnTo>
                  <a:pt x="446" y="1868"/>
                </a:lnTo>
                <a:lnTo>
                  <a:pt x="423" y="1759"/>
                </a:lnTo>
                <a:lnTo>
                  <a:pt x="410" y="1645"/>
                </a:lnTo>
                <a:lnTo>
                  <a:pt x="408" y="1587"/>
                </a:lnTo>
                <a:lnTo>
                  <a:pt x="408" y="1577"/>
                </a:lnTo>
                <a:lnTo>
                  <a:pt x="408" y="1569"/>
                </a:lnTo>
                <a:lnTo>
                  <a:pt x="409" y="1508"/>
                </a:lnTo>
                <a:lnTo>
                  <a:pt x="420" y="1392"/>
                </a:lnTo>
                <a:lnTo>
                  <a:pt x="444" y="1278"/>
                </a:lnTo>
                <a:lnTo>
                  <a:pt x="478" y="1169"/>
                </a:lnTo>
                <a:lnTo>
                  <a:pt x="521" y="1065"/>
                </a:lnTo>
                <a:lnTo>
                  <a:pt x="575" y="966"/>
                </a:lnTo>
                <a:lnTo>
                  <a:pt x="638" y="874"/>
                </a:lnTo>
                <a:lnTo>
                  <a:pt x="708" y="787"/>
                </a:lnTo>
                <a:lnTo>
                  <a:pt x="788" y="708"/>
                </a:lnTo>
                <a:lnTo>
                  <a:pt x="874" y="638"/>
                </a:lnTo>
                <a:lnTo>
                  <a:pt x="966" y="575"/>
                </a:lnTo>
                <a:lnTo>
                  <a:pt x="1065" y="521"/>
                </a:lnTo>
                <a:lnTo>
                  <a:pt x="1169" y="477"/>
                </a:lnTo>
                <a:lnTo>
                  <a:pt x="1278" y="444"/>
                </a:lnTo>
                <a:lnTo>
                  <a:pt x="1392" y="421"/>
                </a:lnTo>
                <a:lnTo>
                  <a:pt x="1509" y="408"/>
                </a:lnTo>
                <a:lnTo>
                  <a:pt x="1569" y="408"/>
                </a:lnTo>
                <a:lnTo>
                  <a:pt x="1627" y="408"/>
                </a:lnTo>
                <a:lnTo>
                  <a:pt x="1742" y="419"/>
                </a:lnTo>
                <a:lnTo>
                  <a:pt x="1851" y="442"/>
                </a:lnTo>
                <a:lnTo>
                  <a:pt x="1958" y="474"/>
                </a:lnTo>
                <a:lnTo>
                  <a:pt x="2060" y="516"/>
                </a:lnTo>
                <a:lnTo>
                  <a:pt x="2158" y="567"/>
                </a:lnTo>
                <a:lnTo>
                  <a:pt x="2249" y="626"/>
                </a:lnTo>
                <a:lnTo>
                  <a:pt x="2334" y="694"/>
                </a:lnTo>
                <a:lnTo>
                  <a:pt x="2411" y="769"/>
                </a:lnTo>
                <a:lnTo>
                  <a:pt x="2483" y="851"/>
                </a:lnTo>
                <a:lnTo>
                  <a:pt x="2547" y="940"/>
                </a:lnTo>
                <a:lnTo>
                  <a:pt x="2601" y="1035"/>
                </a:lnTo>
                <a:lnTo>
                  <a:pt x="2647" y="1134"/>
                </a:lnTo>
                <a:lnTo>
                  <a:pt x="2683" y="1239"/>
                </a:lnTo>
                <a:lnTo>
                  <a:pt x="2709" y="1347"/>
                </a:lnTo>
                <a:lnTo>
                  <a:pt x="2725" y="1461"/>
                </a:lnTo>
                <a:lnTo>
                  <a:pt x="2729" y="1518"/>
                </a:lnTo>
                <a:lnTo>
                  <a:pt x="2729" y="1518"/>
                </a:lnTo>
                <a:lnTo>
                  <a:pt x="2729" y="1520"/>
                </a:lnTo>
                <a:lnTo>
                  <a:pt x="2729" y="1543"/>
                </a:lnTo>
                <a:lnTo>
                  <a:pt x="2729" y="1569"/>
                </a:lnTo>
                <a:lnTo>
                  <a:pt x="2729" y="1577"/>
                </a:lnTo>
                <a:lnTo>
                  <a:pt x="2729" y="1587"/>
                </a:lnTo>
                <a:lnTo>
                  <a:pt x="3135" y="1587"/>
                </a:lnTo>
                <a:lnTo>
                  <a:pt x="3135" y="1577"/>
                </a:lnTo>
                <a:lnTo>
                  <a:pt x="3135" y="1569"/>
                </a:lnTo>
                <a:lnTo>
                  <a:pt x="3135" y="1544"/>
                </a:lnTo>
                <a:lnTo>
                  <a:pt x="3137" y="152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11" name="Freeform 67"/>
          <p:cNvSpPr>
            <a:spLocks/>
          </p:cNvSpPr>
          <p:nvPr/>
        </p:nvSpPr>
        <p:spPr bwMode="auto">
          <a:xfrm>
            <a:off x="2974182" y="4816773"/>
            <a:ext cx="3282950" cy="1658938"/>
          </a:xfrm>
          <a:custGeom>
            <a:avLst/>
            <a:gdLst>
              <a:gd name="T0" fmla="*/ 5149 w 6203"/>
              <a:gd name="T1" fmla="*/ 85 h 3134"/>
              <a:gd name="T2" fmla="*/ 4668 w 6203"/>
              <a:gd name="T3" fmla="*/ 0 h 3134"/>
              <a:gd name="T4" fmla="*/ 4637 w 6203"/>
              <a:gd name="T5" fmla="*/ 406 h 3134"/>
              <a:gd name="T6" fmla="*/ 4726 w 6203"/>
              <a:gd name="T7" fmla="*/ 409 h 3134"/>
              <a:gd name="T8" fmla="*/ 5057 w 6203"/>
              <a:gd name="T9" fmla="*/ 485 h 3134"/>
              <a:gd name="T10" fmla="*/ 5345 w 6203"/>
              <a:gd name="T11" fmla="*/ 648 h 3134"/>
              <a:gd name="T12" fmla="*/ 5574 w 6203"/>
              <a:gd name="T13" fmla="*/ 882 h 3134"/>
              <a:gd name="T14" fmla="*/ 5728 w 6203"/>
              <a:gd name="T15" fmla="*/ 1174 h 3134"/>
              <a:gd name="T16" fmla="*/ 5795 w 6203"/>
              <a:gd name="T17" fmla="*/ 1508 h 3134"/>
              <a:gd name="T18" fmla="*/ 5784 w 6203"/>
              <a:gd name="T19" fmla="*/ 1744 h 3134"/>
              <a:gd name="T20" fmla="*/ 5682 w 6203"/>
              <a:gd name="T21" fmla="*/ 2071 h 3134"/>
              <a:gd name="T22" fmla="*/ 5495 w 6203"/>
              <a:gd name="T23" fmla="*/ 2347 h 3134"/>
              <a:gd name="T24" fmla="*/ 5238 w 6203"/>
              <a:gd name="T25" fmla="*/ 2560 h 3134"/>
              <a:gd name="T26" fmla="*/ 4926 w 6203"/>
              <a:gd name="T27" fmla="*/ 2691 h 3134"/>
              <a:gd name="T28" fmla="*/ 4637 w 6203"/>
              <a:gd name="T29" fmla="*/ 2728 h 3134"/>
              <a:gd name="T30" fmla="*/ 4635 w 6203"/>
              <a:gd name="T31" fmla="*/ 2728 h 3134"/>
              <a:gd name="T32" fmla="*/ 4350 w 6203"/>
              <a:gd name="T33" fmla="*/ 2694 h 3134"/>
              <a:gd name="T34" fmla="*/ 4044 w 6203"/>
              <a:gd name="T35" fmla="*/ 2567 h 3134"/>
              <a:gd name="T36" fmla="*/ 3789 w 6203"/>
              <a:gd name="T37" fmla="*/ 2363 h 3134"/>
              <a:gd name="T38" fmla="*/ 3600 w 6203"/>
              <a:gd name="T39" fmla="*/ 2095 h 3134"/>
              <a:gd name="T40" fmla="*/ 3492 w 6203"/>
              <a:gd name="T41" fmla="*/ 1780 h 3134"/>
              <a:gd name="T42" fmla="*/ 3475 w 6203"/>
              <a:gd name="T43" fmla="*/ 1608 h 3134"/>
              <a:gd name="T44" fmla="*/ 3474 w 6203"/>
              <a:gd name="T45" fmla="*/ 1547 h 3134"/>
              <a:gd name="T46" fmla="*/ 3474 w 6203"/>
              <a:gd name="T47" fmla="*/ 1520 h 3134"/>
              <a:gd name="T48" fmla="*/ 3436 w 6203"/>
              <a:gd name="T49" fmla="*/ 1301 h 3134"/>
              <a:gd name="T50" fmla="*/ 3190 w 6203"/>
              <a:gd name="T51" fmla="*/ 957 h 3134"/>
              <a:gd name="T52" fmla="*/ 2830 w 6203"/>
              <a:gd name="T53" fmla="*/ 802 h 3134"/>
              <a:gd name="T54" fmla="*/ 1582 w 6203"/>
              <a:gd name="T55" fmla="*/ 795 h 3134"/>
              <a:gd name="T56" fmla="*/ 2725 w 6203"/>
              <a:gd name="T57" fmla="*/ 1177 h 3134"/>
              <a:gd name="T58" fmla="*/ 2891 w 6203"/>
              <a:gd name="T59" fmla="*/ 1220 h 3134"/>
              <a:gd name="T60" fmla="*/ 3029 w 6203"/>
              <a:gd name="T61" fmla="*/ 1361 h 3134"/>
              <a:gd name="T62" fmla="*/ 3068 w 6203"/>
              <a:gd name="T63" fmla="*/ 1528 h 3134"/>
              <a:gd name="T64" fmla="*/ 3066 w 6203"/>
              <a:gd name="T65" fmla="*/ 1567 h 3134"/>
              <a:gd name="T66" fmla="*/ 3072 w 6203"/>
              <a:gd name="T67" fmla="*/ 1704 h 3134"/>
              <a:gd name="T68" fmla="*/ 3226 w 6203"/>
              <a:gd name="T69" fmla="*/ 2258 h 3134"/>
              <a:gd name="T70" fmla="*/ 3446 w 6203"/>
              <a:gd name="T71" fmla="*/ 2590 h 3134"/>
              <a:gd name="T72" fmla="*/ 3924 w 6203"/>
              <a:gd name="T73" fmla="*/ 2966 h 3134"/>
              <a:gd name="T74" fmla="*/ 4473 w 6203"/>
              <a:gd name="T75" fmla="*/ 3127 h 3134"/>
              <a:gd name="T76" fmla="*/ 4637 w 6203"/>
              <a:gd name="T77" fmla="*/ 3134 h 3134"/>
              <a:gd name="T78" fmla="*/ 4717 w 6203"/>
              <a:gd name="T79" fmla="*/ 3133 h 3134"/>
              <a:gd name="T80" fmla="*/ 5175 w 6203"/>
              <a:gd name="T81" fmla="*/ 3039 h 3134"/>
              <a:gd name="T82" fmla="*/ 5574 w 6203"/>
              <a:gd name="T83" fmla="*/ 2823 h 3134"/>
              <a:gd name="T84" fmla="*/ 5892 w 6203"/>
              <a:gd name="T85" fmla="*/ 2505 h 3134"/>
              <a:gd name="T86" fmla="*/ 6109 w 6203"/>
              <a:gd name="T87" fmla="*/ 2107 h 3134"/>
              <a:gd name="T88" fmla="*/ 6201 w 6203"/>
              <a:gd name="T89" fmla="*/ 1648 h 3134"/>
              <a:gd name="T90" fmla="*/ 6196 w 6203"/>
              <a:gd name="T91" fmla="*/ 1405 h 3134"/>
              <a:gd name="T92" fmla="*/ 6034 w 6203"/>
              <a:gd name="T93" fmla="*/ 856 h 3134"/>
              <a:gd name="T94" fmla="*/ 5659 w 6203"/>
              <a:gd name="T95" fmla="*/ 379 h 3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6203" h="3134">
                <a:moveTo>
                  <a:pt x="5408" y="203"/>
                </a:moveTo>
                <a:lnTo>
                  <a:pt x="5325" y="159"/>
                </a:lnTo>
                <a:lnTo>
                  <a:pt x="5149" y="85"/>
                </a:lnTo>
                <a:lnTo>
                  <a:pt x="4963" y="33"/>
                </a:lnTo>
                <a:lnTo>
                  <a:pt x="4768" y="5"/>
                </a:lnTo>
                <a:lnTo>
                  <a:pt x="4668" y="0"/>
                </a:lnTo>
                <a:lnTo>
                  <a:pt x="4652" y="0"/>
                </a:lnTo>
                <a:lnTo>
                  <a:pt x="4637" y="0"/>
                </a:lnTo>
                <a:lnTo>
                  <a:pt x="4637" y="406"/>
                </a:lnTo>
                <a:lnTo>
                  <a:pt x="4652" y="406"/>
                </a:lnTo>
                <a:lnTo>
                  <a:pt x="4668" y="408"/>
                </a:lnTo>
                <a:lnTo>
                  <a:pt x="4726" y="409"/>
                </a:lnTo>
                <a:lnTo>
                  <a:pt x="4841" y="425"/>
                </a:lnTo>
                <a:lnTo>
                  <a:pt x="4950" y="449"/>
                </a:lnTo>
                <a:lnTo>
                  <a:pt x="5057" y="485"/>
                </a:lnTo>
                <a:lnTo>
                  <a:pt x="5158" y="530"/>
                </a:lnTo>
                <a:lnTo>
                  <a:pt x="5254" y="585"/>
                </a:lnTo>
                <a:lnTo>
                  <a:pt x="5345" y="648"/>
                </a:lnTo>
                <a:lnTo>
                  <a:pt x="5428" y="718"/>
                </a:lnTo>
                <a:lnTo>
                  <a:pt x="5505" y="797"/>
                </a:lnTo>
                <a:lnTo>
                  <a:pt x="5574" y="882"/>
                </a:lnTo>
                <a:lnTo>
                  <a:pt x="5634" y="974"/>
                </a:lnTo>
                <a:lnTo>
                  <a:pt x="5686" y="1071"/>
                </a:lnTo>
                <a:lnTo>
                  <a:pt x="5728" y="1174"/>
                </a:lnTo>
                <a:lnTo>
                  <a:pt x="5761" y="1282"/>
                </a:lnTo>
                <a:lnTo>
                  <a:pt x="5784" y="1393"/>
                </a:lnTo>
                <a:lnTo>
                  <a:pt x="5795" y="1508"/>
                </a:lnTo>
                <a:lnTo>
                  <a:pt x="5795" y="1567"/>
                </a:lnTo>
                <a:lnTo>
                  <a:pt x="5795" y="1628"/>
                </a:lnTo>
                <a:lnTo>
                  <a:pt x="5784" y="1744"/>
                </a:lnTo>
                <a:lnTo>
                  <a:pt x="5759" y="1858"/>
                </a:lnTo>
                <a:lnTo>
                  <a:pt x="5726" y="1966"/>
                </a:lnTo>
                <a:lnTo>
                  <a:pt x="5682" y="2071"/>
                </a:lnTo>
                <a:lnTo>
                  <a:pt x="5628" y="2169"/>
                </a:lnTo>
                <a:lnTo>
                  <a:pt x="5567" y="2262"/>
                </a:lnTo>
                <a:lnTo>
                  <a:pt x="5495" y="2347"/>
                </a:lnTo>
                <a:lnTo>
                  <a:pt x="5417" y="2426"/>
                </a:lnTo>
                <a:lnTo>
                  <a:pt x="5331" y="2497"/>
                </a:lnTo>
                <a:lnTo>
                  <a:pt x="5238" y="2560"/>
                </a:lnTo>
                <a:lnTo>
                  <a:pt x="5139" y="2613"/>
                </a:lnTo>
                <a:lnTo>
                  <a:pt x="5035" y="2658"/>
                </a:lnTo>
                <a:lnTo>
                  <a:pt x="4926" y="2691"/>
                </a:lnTo>
                <a:lnTo>
                  <a:pt x="4814" y="2715"/>
                </a:lnTo>
                <a:lnTo>
                  <a:pt x="4696" y="2727"/>
                </a:lnTo>
                <a:lnTo>
                  <a:pt x="4637" y="2728"/>
                </a:lnTo>
                <a:lnTo>
                  <a:pt x="4637" y="2728"/>
                </a:lnTo>
                <a:lnTo>
                  <a:pt x="4637" y="2728"/>
                </a:lnTo>
                <a:lnTo>
                  <a:pt x="4635" y="2728"/>
                </a:lnTo>
                <a:lnTo>
                  <a:pt x="4576" y="2727"/>
                </a:lnTo>
                <a:lnTo>
                  <a:pt x="4461" y="2715"/>
                </a:lnTo>
                <a:lnTo>
                  <a:pt x="4350" y="2694"/>
                </a:lnTo>
                <a:lnTo>
                  <a:pt x="4244" y="2661"/>
                </a:lnTo>
                <a:lnTo>
                  <a:pt x="4141" y="2619"/>
                </a:lnTo>
                <a:lnTo>
                  <a:pt x="4044" y="2567"/>
                </a:lnTo>
                <a:lnTo>
                  <a:pt x="3953" y="2507"/>
                </a:lnTo>
                <a:lnTo>
                  <a:pt x="3867" y="2439"/>
                </a:lnTo>
                <a:lnTo>
                  <a:pt x="3789" y="2363"/>
                </a:lnTo>
                <a:lnTo>
                  <a:pt x="3718" y="2279"/>
                </a:lnTo>
                <a:lnTo>
                  <a:pt x="3655" y="2190"/>
                </a:lnTo>
                <a:lnTo>
                  <a:pt x="3600" y="2095"/>
                </a:lnTo>
                <a:lnTo>
                  <a:pt x="3554" y="1995"/>
                </a:lnTo>
                <a:lnTo>
                  <a:pt x="3518" y="1890"/>
                </a:lnTo>
                <a:lnTo>
                  <a:pt x="3492" y="1780"/>
                </a:lnTo>
                <a:lnTo>
                  <a:pt x="3478" y="1666"/>
                </a:lnTo>
                <a:lnTo>
                  <a:pt x="3475" y="1609"/>
                </a:lnTo>
                <a:lnTo>
                  <a:pt x="3475" y="1608"/>
                </a:lnTo>
                <a:lnTo>
                  <a:pt x="3474" y="1587"/>
                </a:lnTo>
                <a:lnTo>
                  <a:pt x="3474" y="1567"/>
                </a:lnTo>
                <a:lnTo>
                  <a:pt x="3474" y="1547"/>
                </a:lnTo>
                <a:lnTo>
                  <a:pt x="3475" y="1528"/>
                </a:lnTo>
                <a:lnTo>
                  <a:pt x="3474" y="1524"/>
                </a:lnTo>
                <a:lnTo>
                  <a:pt x="3474" y="1520"/>
                </a:lnTo>
                <a:lnTo>
                  <a:pt x="3472" y="1482"/>
                </a:lnTo>
                <a:lnTo>
                  <a:pt x="3462" y="1408"/>
                </a:lnTo>
                <a:lnTo>
                  <a:pt x="3436" y="1301"/>
                </a:lnTo>
                <a:lnTo>
                  <a:pt x="3376" y="1172"/>
                </a:lnTo>
                <a:lnTo>
                  <a:pt x="3294" y="1055"/>
                </a:lnTo>
                <a:lnTo>
                  <a:pt x="3190" y="957"/>
                </a:lnTo>
                <a:lnTo>
                  <a:pt x="3070" y="879"/>
                </a:lnTo>
                <a:lnTo>
                  <a:pt x="2938" y="825"/>
                </a:lnTo>
                <a:lnTo>
                  <a:pt x="2830" y="802"/>
                </a:lnTo>
                <a:lnTo>
                  <a:pt x="2755" y="795"/>
                </a:lnTo>
                <a:lnTo>
                  <a:pt x="2718" y="795"/>
                </a:lnTo>
                <a:lnTo>
                  <a:pt x="1582" y="795"/>
                </a:lnTo>
                <a:lnTo>
                  <a:pt x="0" y="795"/>
                </a:lnTo>
                <a:lnTo>
                  <a:pt x="0" y="1177"/>
                </a:lnTo>
                <a:lnTo>
                  <a:pt x="2725" y="1177"/>
                </a:lnTo>
                <a:lnTo>
                  <a:pt x="2761" y="1179"/>
                </a:lnTo>
                <a:lnTo>
                  <a:pt x="2829" y="1193"/>
                </a:lnTo>
                <a:lnTo>
                  <a:pt x="2891" y="1220"/>
                </a:lnTo>
                <a:lnTo>
                  <a:pt x="2947" y="1258"/>
                </a:lnTo>
                <a:lnTo>
                  <a:pt x="2993" y="1305"/>
                </a:lnTo>
                <a:lnTo>
                  <a:pt x="3029" y="1361"/>
                </a:lnTo>
                <a:lnTo>
                  <a:pt x="3055" y="1423"/>
                </a:lnTo>
                <a:lnTo>
                  <a:pt x="3066" y="1492"/>
                </a:lnTo>
                <a:lnTo>
                  <a:pt x="3068" y="1528"/>
                </a:lnTo>
                <a:lnTo>
                  <a:pt x="3068" y="1531"/>
                </a:lnTo>
                <a:lnTo>
                  <a:pt x="3066" y="1550"/>
                </a:lnTo>
                <a:lnTo>
                  <a:pt x="3066" y="1567"/>
                </a:lnTo>
                <a:lnTo>
                  <a:pt x="3066" y="1586"/>
                </a:lnTo>
                <a:lnTo>
                  <a:pt x="3068" y="1605"/>
                </a:lnTo>
                <a:lnTo>
                  <a:pt x="3072" y="1704"/>
                </a:lnTo>
                <a:lnTo>
                  <a:pt x="3101" y="1898"/>
                </a:lnTo>
                <a:lnTo>
                  <a:pt x="3153" y="2082"/>
                </a:lnTo>
                <a:lnTo>
                  <a:pt x="3226" y="2258"/>
                </a:lnTo>
                <a:lnTo>
                  <a:pt x="3271" y="2341"/>
                </a:lnTo>
                <a:lnTo>
                  <a:pt x="3322" y="2428"/>
                </a:lnTo>
                <a:lnTo>
                  <a:pt x="3446" y="2590"/>
                </a:lnTo>
                <a:lnTo>
                  <a:pt x="3589" y="2736"/>
                </a:lnTo>
                <a:lnTo>
                  <a:pt x="3748" y="2861"/>
                </a:lnTo>
                <a:lnTo>
                  <a:pt x="3924" y="2966"/>
                </a:lnTo>
                <a:lnTo>
                  <a:pt x="4113" y="3046"/>
                </a:lnTo>
                <a:lnTo>
                  <a:pt x="4314" y="3102"/>
                </a:lnTo>
                <a:lnTo>
                  <a:pt x="4473" y="3127"/>
                </a:lnTo>
                <a:lnTo>
                  <a:pt x="4581" y="3134"/>
                </a:lnTo>
                <a:lnTo>
                  <a:pt x="4635" y="3134"/>
                </a:lnTo>
                <a:lnTo>
                  <a:pt x="4637" y="3134"/>
                </a:lnTo>
                <a:lnTo>
                  <a:pt x="4637" y="3134"/>
                </a:lnTo>
                <a:lnTo>
                  <a:pt x="4637" y="3134"/>
                </a:lnTo>
                <a:lnTo>
                  <a:pt x="4717" y="3133"/>
                </a:lnTo>
                <a:lnTo>
                  <a:pt x="4876" y="3117"/>
                </a:lnTo>
                <a:lnTo>
                  <a:pt x="5028" y="3085"/>
                </a:lnTo>
                <a:lnTo>
                  <a:pt x="5175" y="3039"/>
                </a:lnTo>
                <a:lnTo>
                  <a:pt x="5316" y="2980"/>
                </a:lnTo>
                <a:lnTo>
                  <a:pt x="5449" y="2908"/>
                </a:lnTo>
                <a:lnTo>
                  <a:pt x="5574" y="2823"/>
                </a:lnTo>
                <a:lnTo>
                  <a:pt x="5690" y="2727"/>
                </a:lnTo>
                <a:lnTo>
                  <a:pt x="5797" y="2620"/>
                </a:lnTo>
                <a:lnTo>
                  <a:pt x="5892" y="2505"/>
                </a:lnTo>
                <a:lnTo>
                  <a:pt x="5977" y="2380"/>
                </a:lnTo>
                <a:lnTo>
                  <a:pt x="6049" y="2246"/>
                </a:lnTo>
                <a:lnTo>
                  <a:pt x="6109" y="2107"/>
                </a:lnTo>
                <a:lnTo>
                  <a:pt x="6154" y="1959"/>
                </a:lnTo>
                <a:lnTo>
                  <a:pt x="6186" y="1806"/>
                </a:lnTo>
                <a:lnTo>
                  <a:pt x="6201" y="1648"/>
                </a:lnTo>
                <a:lnTo>
                  <a:pt x="6203" y="1567"/>
                </a:lnTo>
                <a:lnTo>
                  <a:pt x="6203" y="1513"/>
                </a:lnTo>
                <a:lnTo>
                  <a:pt x="6196" y="1405"/>
                </a:lnTo>
                <a:lnTo>
                  <a:pt x="6171" y="1246"/>
                </a:lnTo>
                <a:lnTo>
                  <a:pt x="6115" y="1046"/>
                </a:lnTo>
                <a:lnTo>
                  <a:pt x="6034" y="856"/>
                </a:lnTo>
                <a:lnTo>
                  <a:pt x="5929" y="681"/>
                </a:lnTo>
                <a:lnTo>
                  <a:pt x="5804" y="521"/>
                </a:lnTo>
                <a:lnTo>
                  <a:pt x="5659" y="379"/>
                </a:lnTo>
                <a:lnTo>
                  <a:pt x="5496" y="256"/>
                </a:lnTo>
                <a:lnTo>
                  <a:pt x="5408" y="20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12" name="Freeform 68"/>
          <p:cNvSpPr>
            <a:spLocks/>
          </p:cNvSpPr>
          <p:nvPr/>
        </p:nvSpPr>
        <p:spPr bwMode="auto">
          <a:xfrm>
            <a:off x="6026151" y="1930699"/>
            <a:ext cx="828675" cy="1658938"/>
          </a:xfrm>
          <a:custGeom>
            <a:avLst/>
            <a:gdLst>
              <a:gd name="T0" fmla="*/ 1 w 1566"/>
              <a:gd name="T1" fmla="*/ 1621 h 3134"/>
              <a:gd name="T2" fmla="*/ 32 w 1566"/>
              <a:gd name="T3" fmla="*/ 1888 h 3134"/>
              <a:gd name="T4" fmla="*/ 170 w 1566"/>
              <a:gd name="T5" fmla="*/ 2278 h 3134"/>
              <a:gd name="T6" fmla="*/ 399 w 1566"/>
              <a:gd name="T7" fmla="*/ 2613 h 3134"/>
              <a:gd name="T8" fmla="*/ 707 w 1566"/>
              <a:gd name="T9" fmla="*/ 2878 h 3134"/>
              <a:gd name="T10" fmla="*/ 795 w 1566"/>
              <a:gd name="T11" fmla="*/ 2931 h 3134"/>
              <a:gd name="T12" fmla="*/ 953 w 1566"/>
              <a:gd name="T13" fmla="*/ 3008 h 3134"/>
              <a:gd name="T14" fmla="*/ 1162 w 1566"/>
              <a:gd name="T15" fmla="*/ 3082 h 3134"/>
              <a:gd name="T16" fmla="*/ 1458 w 1566"/>
              <a:gd name="T17" fmla="*/ 3131 h 3134"/>
              <a:gd name="T18" fmla="*/ 1552 w 1566"/>
              <a:gd name="T19" fmla="*/ 3134 h 3134"/>
              <a:gd name="T20" fmla="*/ 1566 w 1566"/>
              <a:gd name="T21" fmla="*/ 2728 h 3134"/>
              <a:gd name="T22" fmla="*/ 1536 w 1566"/>
              <a:gd name="T23" fmla="*/ 2726 h 3134"/>
              <a:gd name="T24" fmla="*/ 1535 w 1566"/>
              <a:gd name="T25" fmla="*/ 2726 h 3134"/>
              <a:gd name="T26" fmla="*/ 1357 w 1566"/>
              <a:gd name="T27" fmla="*/ 2709 h 3134"/>
              <a:gd name="T28" fmla="*/ 1136 w 1566"/>
              <a:gd name="T29" fmla="*/ 2644 h 3134"/>
              <a:gd name="T30" fmla="*/ 934 w 1566"/>
              <a:gd name="T31" fmla="*/ 2539 h 3134"/>
              <a:gd name="T32" fmla="*/ 759 w 1566"/>
              <a:gd name="T33" fmla="*/ 2398 h 3134"/>
              <a:gd name="T34" fmla="*/ 613 w 1566"/>
              <a:gd name="T35" fmla="*/ 2227 h 3134"/>
              <a:gd name="T36" fmla="*/ 502 w 1566"/>
              <a:gd name="T37" fmla="*/ 2029 h 3134"/>
              <a:gd name="T38" fmla="*/ 432 w 1566"/>
              <a:gd name="T39" fmla="*/ 1810 h 3134"/>
              <a:gd name="T40" fmla="*/ 406 w 1566"/>
              <a:gd name="T41" fmla="*/ 1574 h 3134"/>
              <a:gd name="T42" fmla="*/ 412 w 1566"/>
              <a:gd name="T43" fmla="*/ 1456 h 3134"/>
              <a:gd name="T44" fmla="*/ 453 w 1566"/>
              <a:gd name="T45" fmla="*/ 1242 h 3134"/>
              <a:gd name="T46" fmla="*/ 533 w 1566"/>
              <a:gd name="T47" fmla="*/ 1043 h 3134"/>
              <a:gd name="T48" fmla="*/ 646 w 1566"/>
              <a:gd name="T49" fmla="*/ 863 h 3134"/>
              <a:gd name="T50" fmla="*/ 789 w 1566"/>
              <a:gd name="T51" fmla="*/ 708 h 3134"/>
              <a:gd name="T52" fmla="*/ 959 w 1566"/>
              <a:gd name="T53" fmla="*/ 580 h 3134"/>
              <a:gd name="T54" fmla="*/ 1149 w 1566"/>
              <a:gd name="T55" fmla="*/ 485 h 3134"/>
              <a:gd name="T56" fmla="*/ 1357 w 1566"/>
              <a:gd name="T57" fmla="*/ 424 h 3134"/>
              <a:gd name="T58" fmla="*/ 1523 w 1566"/>
              <a:gd name="T59" fmla="*/ 407 h 3134"/>
              <a:gd name="T60" fmla="*/ 1566 w 1566"/>
              <a:gd name="T61" fmla="*/ 407 h 3134"/>
              <a:gd name="T62" fmla="*/ 1486 w 1566"/>
              <a:gd name="T63" fmla="*/ 1 h 3134"/>
              <a:gd name="T64" fmla="*/ 1175 w 1566"/>
              <a:gd name="T65" fmla="*/ 49 h 3134"/>
              <a:gd name="T66" fmla="*/ 887 w 1566"/>
              <a:gd name="T67" fmla="*/ 154 h 3134"/>
              <a:gd name="T68" fmla="*/ 629 w 1566"/>
              <a:gd name="T69" fmla="*/ 312 h 3134"/>
              <a:gd name="T70" fmla="*/ 406 w 1566"/>
              <a:gd name="T71" fmla="*/ 514 h 3134"/>
              <a:gd name="T72" fmla="*/ 226 w 1566"/>
              <a:gd name="T73" fmla="*/ 755 h 3134"/>
              <a:gd name="T74" fmla="*/ 95 w 1566"/>
              <a:gd name="T75" fmla="*/ 1029 h 3134"/>
              <a:gd name="T76" fmla="*/ 17 w 1566"/>
              <a:gd name="T77" fmla="*/ 1329 h 3134"/>
              <a:gd name="T78" fmla="*/ 0 w 1566"/>
              <a:gd name="T79" fmla="*/ 1567 h 3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566" h="3134">
                <a:moveTo>
                  <a:pt x="0" y="1567"/>
                </a:moveTo>
                <a:lnTo>
                  <a:pt x="1" y="1621"/>
                </a:lnTo>
                <a:lnTo>
                  <a:pt x="9" y="1729"/>
                </a:lnTo>
                <a:lnTo>
                  <a:pt x="32" y="1888"/>
                </a:lnTo>
                <a:lnTo>
                  <a:pt x="88" y="2089"/>
                </a:lnTo>
                <a:lnTo>
                  <a:pt x="170" y="2278"/>
                </a:lnTo>
                <a:lnTo>
                  <a:pt x="274" y="2453"/>
                </a:lnTo>
                <a:lnTo>
                  <a:pt x="399" y="2613"/>
                </a:lnTo>
                <a:lnTo>
                  <a:pt x="544" y="2755"/>
                </a:lnTo>
                <a:lnTo>
                  <a:pt x="707" y="2878"/>
                </a:lnTo>
                <a:lnTo>
                  <a:pt x="795" y="2931"/>
                </a:lnTo>
                <a:lnTo>
                  <a:pt x="795" y="2931"/>
                </a:lnTo>
                <a:lnTo>
                  <a:pt x="872" y="2972"/>
                </a:lnTo>
                <a:lnTo>
                  <a:pt x="953" y="3008"/>
                </a:lnTo>
                <a:lnTo>
                  <a:pt x="1021" y="3036"/>
                </a:lnTo>
                <a:lnTo>
                  <a:pt x="1162" y="3082"/>
                </a:lnTo>
                <a:lnTo>
                  <a:pt x="1307" y="3113"/>
                </a:lnTo>
                <a:lnTo>
                  <a:pt x="1458" y="3131"/>
                </a:lnTo>
                <a:lnTo>
                  <a:pt x="1536" y="3134"/>
                </a:lnTo>
                <a:lnTo>
                  <a:pt x="1552" y="3134"/>
                </a:lnTo>
                <a:lnTo>
                  <a:pt x="1566" y="3134"/>
                </a:lnTo>
                <a:lnTo>
                  <a:pt x="1566" y="2728"/>
                </a:lnTo>
                <a:lnTo>
                  <a:pt x="1550" y="2728"/>
                </a:lnTo>
                <a:lnTo>
                  <a:pt x="1536" y="2726"/>
                </a:lnTo>
                <a:lnTo>
                  <a:pt x="1536" y="2726"/>
                </a:lnTo>
                <a:lnTo>
                  <a:pt x="1535" y="2726"/>
                </a:lnTo>
                <a:lnTo>
                  <a:pt x="1476" y="2725"/>
                </a:lnTo>
                <a:lnTo>
                  <a:pt x="1357" y="2709"/>
                </a:lnTo>
                <a:lnTo>
                  <a:pt x="1244" y="2682"/>
                </a:lnTo>
                <a:lnTo>
                  <a:pt x="1136" y="2644"/>
                </a:lnTo>
                <a:lnTo>
                  <a:pt x="1032" y="2597"/>
                </a:lnTo>
                <a:lnTo>
                  <a:pt x="934" y="2539"/>
                </a:lnTo>
                <a:lnTo>
                  <a:pt x="842" y="2473"/>
                </a:lnTo>
                <a:lnTo>
                  <a:pt x="759" y="2398"/>
                </a:lnTo>
                <a:lnTo>
                  <a:pt x="681" y="2316"/>
                </a:lnTo>
                <a:lnTo>
                  <a:pt x="613" y="2227"/>
                </a:lnTo>
                <a:lnTo>
                  <a:pt x="553" y="2131"/>
                </a:lnTo>
                <a:lnTo>
                  <a:pt x="502" y="2029"/>
                </a:lnTo>
                <a:lnTo>
                  <a:pt x="462" y="1922"/>
                </a:lnTo>
                <a:lnTo>
                  <a:pt x="432" y="1810"/>
                </a:lnTo>
                <a:lnTo>
                  <a:pt x="413" y="1693"/>
                </a:lnTo>
                <a:lnTo>
                  <a:pt x="406" y="1574"/>
                </a:lnTo>
                <a:lnTo>
                  <a:pt x="409" y="1512"/>
                </a:lnTo>
                <a:lnTo>
                  <a:pt x="412" y="1456"/>
                </a:lnTo>
                <a:lnTo>
                  <a:pt x="428" y="1347"/>
                </a:lnTo>
                <a:lnTo>
                  <a:pt x="453" y="1242"/>
                </a:lnTo>
                <a:lnTo>
                  <a:pt x="488" y="1139"/>
                </a:lnTo>
                <a:lnTo>
                  <a:pt x="533" y="1043"/>
                </a:lnTo>
                <a:lnTo>
                  <a:pt x="586" y="950"/>
                </a:lnTo>
                <a:lnTo>
                  <a:pt x="646" y="863"/>
                </a:lnTo>
                <a:lnTo>
                  <a:pt x="714" y="783"/>
                </a:lnTo>
                <a:lnTo>
                  <a:pt x="789" y="708"/>
                </a:lnTo>
                <a:lnTo>
                  <a:pt x="871" y="640"/>
                </a:lnTo>
                <a:lnTo>
                  <a:pt x="959" y="580"/>
                </a:lnTo>
                <a:lnTo>
                  <a:pt x="1051" y="528"/>
                </a:lnTo>
                <a:lnTo>
                  <a:pt x="1149" y="485"/>
                </a:lnTo>
                <a:lnTo>
                  <a:pt x="1251" y="450"/>
                </a:lnTo>
                <a:lnTo>
                  <a:pt x="1357" y="424"/>
                </a:lnTo>
                <a:lnTo>
                  <a:pt x="1467" y="410"/>
                </a:lnTo>
                <a:lnTo>
                  <a:pt x="1523" y="407"/>
                </a:lnTo>
                <a:lnTo>
                  <a:pt x="1545" y="407"/>
                </a:lnTo>
                <a:lnTo>
                  <a:pt x="1566" y="407"/>
                </a:lnTo>
                <a:lnTo>
                  <a:pt x="1566" y="0"/>
                </a:lnTo>
                <a:lnTo>
                  <a:pt x="1486" y="1"/>
                </a:lnTo>
                <a:lnTo>
                  <a:pt x="1327" y="17"/>
                </a:lnTo>
                <a:lnTo>
                  <a:pt x="1175" y="49"/>
                </a:lnTo>
                <a:lnTo>
                  <a:pt x="1028" y="95"/>
                </a:lnTo>
                <a:lnTo>
                  <a:pt x="887" y="154"/>
                </a:lnTo>
                <a:lnTo>
                  <a:pt x="754" y="227"/>
                </a:lnTo>
                <a:lnTo>
                  <a:pt x="629" y="312"/>
                </a:lnTo>
                <a:lnTo>
                  <a:pt x="512" y="407"/>
                </a:lnTo>
                <a:lnTo>
                  <a:pt x="406" y="514"/>
                </a:lnTo>
                <a:lnTo>
                  <a:pt x="311" y="630"/>
                </a:lnTo>
                <a:lnTo>
                  <a:pt x="226" y="755"/>
                </a:lnTo>
                <a:lnTo>
                  <a:pt x="154" y="889"/>
                </a:lnTo>
                <a:lnTo>
                  <a:pt x="95" y="1029"/>
                </a:lnTo>
                <a:lnTo>
                  <a:pt x="49" y="1175"/>
                </a:lnTo>
                <a:lnTo>
                  <a:pt x="17" y="1329"/>
                </a:lnTo>
                <a:lnTo>
                  <a:pt x="1" y="1486"/>
                </a:lnTo>
                <a:lnTo>
                  <a:pt x="0" y="156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13" name="Freeform 69"/>
          <p:cNvSpPr>
            <a:spLocks/>
          </p:cNvSpPr>
          <p:nvPr/>
        </p:nvSpPr>
        <p:spPr bwMode="auto">
          <a:xfrm>
            <a:off x="6856413" y="1930699"/>
            <a:ext cx="2451100" cy="1236663"/>
          </a:xfrm>
          <a:custGeom>
            <a:avLst/>
            <a:gdLst>
              <a:gd name="T0" fmla="*/ 1945 w 4632"/>
              <a:gd name="T1" fmla="*/ 1954 h 2337"/>
              <a:gd name="T2" fmla="*/ 1906 w 4632"/>
              <a:gd name="T3" fmla="*/ 1952 h 2337"/>
              <a:gd name="T4" fmla="*/ 1831 w 4632"/>
              <a:gd name="T5" fmla="*/ 1937 h 2337"/>
              <a:gd name="T6" fmla="*/ 1763 w 4632"/>
              <a:gd name="T7" fmla="*/ 1908 h 2337"/>
              <a:gd name="T8" fmla="*/ 1703 w 4632"/>
              <a:gd name="T9" fmla="*/ 1866 h 2337"/>
              <a:gd name="T10" fmla="*/ 1653 w 4632"/>
              <a:gd name="T11" fmla="*/ 1814 h 2337"/>
              <a:gd name="T12" fmla="*/ 1612 w 4632"/>
              <a:gd name="T13" fmla="*/ 1754 h 2337"/>
              <a:gd name="T14" fmla="*/ 1584 w 4632"/>
              <a:gd name="T15" fmla="*/ 1685 h 2337"/>
              <a:gd name="T16" fmla="*/ 1569 w 4632"/>
              <a:gd name="T17" fmla="*/ 1610 h 2337"/>
              <a:gd name="T18" fmla="*/ 1568 w 4632"/>
              <a:gd name="T19" fmla="*/ 1571 h 2337"/>
              <a:gd name="T20" fmla="*/ 1568 w 4632"/>
              <a:gd name="T21" fmla="*/ 1567 h 2337"/>
              <a:gd name="T22" fmla="*/ 1565 w 4632"/>
              <a:gd name="T23" fmla="*/ 1462 h 2337"/>
              <a:gd name="T24" fmla="*/ 1537 w 4632"/>
              <a:gd name="T25" fmla="*/ 1259 h 2337"/>
              <a:gd name="T26" fmla="*/ 1486 w 4632"/>
              <a:gd name="T27" fmla="*/ 1065 h 2337"/>
              <a:gd name="T28" fmla="*/ 1411 w 4632"/>
              <a:gd name="T29" fmla="*/ 882 h 2337"/>
              <a:gd name="T30" fmla="*/ 1365 w 4632"/>
              <a:gd name="T31" fmla="*/ 796 h 2337"/>
              <a:gd name="T32" fmla="*/ 1311 w 4632"/>
              <a:gd name="T33" fmla="*/ 708 h 2337"/>
              <a:gd name="T34" fmla="*/ 1189 w 4632"/>
              <a:gd name="T35" fmla="*/ 545 h 2337"/>
              <a:gd name="T36" fmla="*/ 1047 w 4632"/>
              <a:gd name="T37" fmla="*/ 400 h 2337"/>
              <a:gd name="T38" fmla="*/ 887 w 4632"/>
              <a:gd name="T39" fmla="*/ 273 h 2337"/>
              <a:gd name="T40" fmla="*/ 711 w 4632"/>
              <a:gd name="T41" fmla="*/ 168 h 2337"/>
              <a:gd name="T42" fmla="*/ 523 w 4632"/>
              <a:gd name="T43" fmla="*/ 88 h 2337"/>
              <a:gd name="T44" fmla="*/ 321 w 4632"/>
              <a:gd name="T45" fmla="*/ 32 h 2337"/>
              <a:gd name="T46" fmla="*/ 163 w 4632"/>
              <a:gd name="T47" fmla="*/ 7 h 2337"/>
              <a:gd name="T48" fmla="*/ 55 w 4632"/>
              <a:gd name="T49" fmla="*/ 0 h 2337"/>
              <a:gd name="T50" fmla="*/ 0 w 4632"/>
              <a:gd name="T51" fmla="*/ 0 h 2337"/>
              <a:gd name="T52" fmla="*/ 0 w 4632"/>
              <a:gd name="T53" fmla="*/ 407 h 2337"/>
              <a:gd name="T54" fmla="*/ 61 w 4632"/>
              <a:gd name="T55" fmla="*/ 407 h 2337"/>
              <a:gd name="T56" fmla="*/ 177 w 4632"/>
              <a:gd name="T57" fmla="*/ 420 h 2337"/>
              <a:gd name="T58" fmla="*/ 291 w 4632"/>
              <a:gd name="T59" fmla="*/ 443 h 2337"/>
              <a:gd name="T60" fmla="*/ 400 w 4632"/>
              <a:gd name="T61" fmla="*/ 476 h 2337"/>
              <a:gd name="T62" fmla="*/ 504 w 4632"/>
              <a:gd name="T63" fmla="*/ 521 h 2337"/>
              <a:gd name="T64" fmla="*/ 602 w 4632"/>
              <a:gd name="T65" fmla="*/ 574 h 2337"/>
              <a:gd name="T66" fmla="*/ 695 w 4632"/>
              <a:gd name="T67" fmla="*/ 637 h 2337"/>
              <a:gd name="T68" fmla="*/ 780 w 4632"/>
              <a:gd name="T69" fmla="*/ 708 h 2337"/>
              <a:gd name="T70" fmla="*/ 859 w 4632"/>
              <a:gd name="T71" fmla="*/ 787 h 2337"/>
              <a:gd name="T72" fmla="*/ 930 w 4632"/>
              <a:gd name="T73" fmla="*/ 873 h 2337"/>
              <a:gd name="T74" fmla="*/ 993 w 4632"/>
              <a:gd name="T75" fmla="*/ 965 h 2337"/>
              <a:gd name="T76" fmla="*/ 1047 w 4632"/>
              <a:gd name="T77" fmla="*/ 1063 h 2337"/>
              <a:gd name="T78" fmla="*/ 1091 w 4632"/>
              <a:gd name="T79" fmla="*/ 1168 h 2337"/>
              <a:gd name="T80" fmla="*/ 1124 w 4632"/>
              <a:gd name="T81" fmla="*/ 1276 h 2337"/>
              <a:gd name="T82" fmla="*/ 1147 w 4632"/>
              <a:gd name="T83" fmla="*/ 1390 h 2337"/>
              <a:gd name="T84" fmla="*/ 1160 w 4632"/>
              <a:gd name="T85" fmla="*/ 1506 h 2337"/>
              <a:gd name="T86" fmla="*/ 1160 w 4632"/>
              <a:gd name="T87" fmla="*/ 1567 h 2337"/>
              <a:gd name="T88" fmla="*/ 1160 w 4632"/>
              <a:gd name="T89" fmla="*/ 1568 h 2337"/>
              <a:gd name="T90" fmla="*/ 1162 w 4632"/>
              <a:gd name="T91" fmla="*/ 1649 h 2337"/>
              <a:gd name="T92" fmla="*/ 1169 w 4632"/>
              <a:gd name="T93" fmla="*/ 1728 h 2337"/>
              <a:gd name="T94" fmla="*/ 1178 w 4632"/>
              <a:gd name="T95" fmla="*/ 1793 h 2337"/>
              <a:gd name="T96" fmla="*/ 1214 w 4632"/>
              <a:gd name="T97" fmla="*/ 1912 h 2337"/>
              <a:gd name="T98" fmla="*/ 1270 w 4632"/>
              <a:gd name="T99" fmla="*/ 2023 h 2337"/>
              <a:gd name="T100" fmla="*/ 1345 w 4632"/>
              <a:gd name="T101" fmla="*/ 2119 h 2337"/>
              <a:gd name="T102" fmla="*/ 1435 w 4632"/>
              <a:gd name="T103" fmla="*/ 2201 h 2337"/>
              <a:gd name="T104" fmla="*/ 1539 w 4632"/>
              <a:gd name="T105" fmla="*/ 2266 h 2337"/>
              <a:gd name="T106" fmla="*/ 1654 w 4632"/>
              <a:gd name="T107" fmla="*/ 2311 h 2337"/>
              <a:gd name="T108" fmla="*/ 1778 w 4632"/>
              <a:gd name="T109" fmla="*/ 2334 h 2337"/>
              <a:gd name="T110" fmla="*/ 1843 w 4632"/>
              <a:gd name="T111" fmla="*/ 2337 h 2337"/>
              <a:gd name="T112" fmla="*/ 4632 w 4632"/>
              <a:gd name="T113" fmla="*/ 2337 h 2337"/>
              <a:gd name="T114" fmla="*/ 4632 w 4632"/>
              <a:gd name="T115" fmla="*/ 1954 h 2337"/>
              <a:gd name="T116" fmla="*/ 1945 w 4632"/>
              <a:gd name="T117" fmla="*/ 1954 h 2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632" h="2337">
                <a:moveTo>
                  <a:pt x="1945" y="1954"/>
                </a:moveTo>
                <a:lnTo>
                  <a:pt x="1906" y="1952"/>
                </a:lnTo>
                <a:lnTo>
                  <a:pt x="1831" y="1937"/>
                </a:lnTo>
                <a:lnTo>
                  <a:pt x="1763" y="1908"/>
                </a:lnTo>
                <a:lnTo>
                  <a:pt x="1703" y="1866"/>
                </a:lnTo>
                <a:lnTo>
                  <a:pt x="1653" y="1814"/>
                </a:lnTo>
                <a:lnTo>
                  <a:pt x="1612" y="1754"/>
                </a:lnTo>
                <a:lnTo>
                  <a:pt x="1584" y="1685"/>
                </a:lnTo>
                <a:lnTo>
                  <a:pt x="1569" y="1610"/>
                </a:lnTo>
                <a:lnTo>
                  <a:pt x="1568" y="1571"/>
                </a:lnTo>
                <a:lnTo>
                  <a:pt x="1568" y="1567"/>
                </a:lnTo>
                <a:lnTo>
                  <a:pt x="1565" y="1462"/>
                </a:lnTo>
                <a:lnTo>
                  <a:pt x="1537" y="1259"/>
                </a:lnTo>
                <a:lnTo>
                  <a:pt x="1486" y="1065"/>
                </a:lnTo>
                <a:lnTo>
                  <a:pt x="1411" y="882"/>
                </a:lnTo>
                <a:lnTo>
                  <a:pt x="1365" y="796"/>
                </a:lnTo>
                <a:lnTo>
                  <a:pt x="1311" y="708"/>
                </a:lnTo>
                <a:lnTo>
                  <a:pt x="1189" y="545"/>
                </a:lnTo>
                <a:lnTo>
                  <a:pt x="1047" y="400"/>
                </a:lnTo>
                <a:lnTo>
                  <a:pt x="887" y="273"/>
                </a:lnTo>
                <a:lnTo>
                  <a:pt x="711" y="168"/>
                </a:lnTo>
                <a:lnTo>
                  <a:pt x="523" y="88"/>
                </a:lnTo>
                <a:lnTo>
                  <a:pt x="321" y="32"/>
                </a:lnTo>
                <a:lnTo>
                  <a:pt x="163" y="7"/>
                </a:lnTo>
                <a:lnTo>
                  <a:pt x="55" y="0"/>
                </a:lnTo>
                <a:lnTo>
                  <a:pt x="0" y="0"/>
                </a:lnTo>
                <a:lnTo>
                  <a:pt x="0" y="407"/>
                </a:lnTo>
                <a:lnTo>
                  <a:pt x="61" y="407"/>
                </a:lnTo>
                <a:lnTo>
                  <a:pt x="177" y="420"/>
                </a:lnTo>
                <a:lnTo>
                  <a:pt x="291" y="443"/>
                </a:lnTo>
                <a:lnTo>
                  <a:pt x="400" y="476"/>
                </a:lnTo>
                <a:lnTo>
                  <a:pt x="504" y="521"/>
                </a:lnTo>
                <a:lnTo>
                  <a:pt x="602" y="574"/>
                </a:lnTo>
                <a:lnTo>
                  <a:pt x="695" y="637"/>
                </a:lnTo>
                <a:lnTo>
                  <a:pt x="780" y="708"/>
                </a:lnTo>
                <a:lnTo>
                  <a:pt x="859" y="787"/>
                </a:lnTo>
                <a:lnTo>
                  <a:pt x="930" y="873"/>
                </a:lnTo>
                <a:lnTo>
                  <a:pt x="993" y="965"/>
                </a:lnTo>
                <a:lnTo>
                  <a:pt x="1047" y="1063"/>
                </a:lnTo>
                <a:lnTo>
                  <a:pt x="1091" y="1168"/>
                </a:lnTo>
                <a:lnTo>
                  <a:pt x="1124" y="1276"/>
                </a:lnTo>
                <a:lnTo>
                  <a:pt x="1147" y="1390"/>
                </a:lnTo>
                <a:lnTo>
                  <a:pt x="1160" y="1506"/>
                </a:lnTo>
                <a:lnTo>
                  <a:pt x="1160" y="1567"/>
                </a:lnTo>
                <a:lnTo>
                  <a:pt x="1160" y="1568"/>
                </a:lnTo>
                <a:lnTo>
                  <a:pt x="1162" y="1649"/>
                </a:lnTo>
                <a:lnTo>
                  <a:pt x="1169" y="1728"/>
                </a:lnTo>
                <a:lnTo>
                  <a:pt x="1178" y="1793"/>
                </a:lnTo>
                <a:lnTo>
                  <a:pt x="1214" y="1912"/>
                </a:lnTo>
                <a:lnTo>
                  <a:pt x="1270" y="2023"/>
                </a:lnTo>
                <a:lnTo>
                  <a:pt x="1345" y="2119"/>
                </a:lnTo>
                <a:lnTo>
                  <a:pt x="1435" y="2201"/>
                </a:lnTo>
                <a:lnTo>
                  <a:pt x="1539" y="2266"/>
                </a:lnTo>
                <a:lnTo>
                  <a:pt x="1654" y="2311"/>
                </a:lnTo>
                <a:lnTo>
                  <a:pt x="1778" y="2334"/>
                </a:lnTo>
                <a:lnTo>
                  <a:pt x="1843" y="2337"/>
                </a:lnTo>
                <a:lnTo>
                  <a:pt x="4632" y="2337"/>
                </a:lnTo>
                <a:lnTo>
                  <a:pt x="4632" y="1954"/>
                </a:lnTo>
                <a:lnTo>
                  <a:pt x="1945" y="195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14" name="Freeform 70"/>
          <p:cNvSpPr>
            <a:spLocks/>
          </p:cNvSpPr>
          <p:nvPr/>
        </p:nvSpPr>
        <p:spPr bwMode="auto">
          <a:xfrm>
            <a:off x="5989638" y="3373736"/>
            <a:ext cx="1658938" cy="1658938"/>
          </a:xfrm>
          <a:custGeom>
            <a:avLst/>
            <a:gdLst>
              <a:gd name="T0" fmla="*/ 2341 w 3136"/>
              <a:gd name="T1" fmla="*/ 203 h 3134"/>
              <a:gd name="T2" fmla="*/ 2285 w 3136"/>
              <a:gd name="T3" fmla="*/ 173 h 3134"/>
              <a:gd name="T4" fmla="*/ 2052 w 3136"/>
              <a:gd name="T5" fmla="*/ 75 h 3134"/>
              <a:gd name="T6" fmla="*/ 1865 w 3136"/>
              <a:gd name="T7" fmla="*/ 27 h 3134"/>
              <a:gd name="T8" fmla="*/ 1667 w 3136"/>
              <a:gd name="T9" fmla="*/ 1 h 3134"/>
              <a:gd name="T10" fmla="*/ 1584 w 3136"/>
              <a:gd name="T11" fmla="*/ 0 h 3134"/>
              <a:gd name="T12" fmla="*/ 1568 w 3136"/>
              <a:gd name="T13" fmla="*/ 406 h 3134"/>
              <a:gd name="T14" fmla="*/ 1600 w 3136"/>
              <a:gd name="T15" fmla="*/ 406 h 3134"/>
              <a:gd name="T16" fmla="*/ 1601 w 3136"/>
              <a:gd name="T17" fmla="*/ 406 h 3134"/>
              <a:gd name="T18" fmla="*/ 1774 w 3136"/>
              <a:gd name="T19" fmla="*/ 423 h 3134"/>
              <a:gd name="T20" fmla="*/ 1990 w 3136"/>
              <a:gd name="T21" fmla="*/ 485 h 3134"/>
              <a:gd name="T22" fmla="*/ 2187 w 3136"/>
              <a:gd name="T23" fmla="*/ 584 h 3134"/>
              <a:gd name="T24" fmla="*/ 2361 w 3136"/>
              <a:gd name="T25" fmla="*/ 718 h 3134"/>
              <a:gd name="T26" fmla="*/ 2505 w 3136"/>
              <a:gd name="T27" fmla="*/ 882 h 3134"/>
              <a:gd name="T28" fmla="*/ 2619 w 3136"/>
              <a:gd name="T29" fmla="*/ 1070 h 3134"/>
              <a:gd name="T30" fmla="*/ 2694 w 3136"/>
              <a:gd name="T31" fmla="*/ 1280 h 3134"/>
              <a:gd name="T32" fmla="*/ 2728 w 3136"/>
              <a:gd name="T33" fmla="*/ 1508 h 3134"/>
              <a:gd name="T34" fmla="*/ 2728 w 3136"/>
              <a:gd name="T35" fmla="*/ 1575 h 3134"/>
              <a:gd name="T36" fmla="*/ 2727 w 3136"/>
              <a:gd name="T37" fmla="*/ 1644 h 3134"/>
              <a:gd name="T38" fmla="*/ 2688 w 3136"/>
              <a:gd name="T39" fmla="*/ 1872 h 3134"/>
              <a:gd name="T40" fmla="*/ 2609 w 3136"/>
              <a:gd name="T41" fmla="*/ 2080 h 3134"/>
              <a:gd name="T42" fmla="*/ 2492 w 3136"/>
              <a:gd name="T43" fmla="*/ 2269 h 3134"/>
              <a:gd name="T44" fmla="*/ 2343 w 3136"/>
              <a:gd name="T45" fmla="*/ 2431 h 3134"/>
              <a:gd name="T46" fmla="*/ 2164 w 3136"/>
              <a:gd name="T47" fmla="*/ 2562 h 3134"/>
              <a:gd name="T48" fmla="*/ 1963 w 3136"/>
              <a:gd name="T49" fmla="*/ 2657 h 3134"/>
              <a:gd name="T50" fmla="*/ 1742 w 3136"/>
              <a:gd name="T51" fmla="*/ 2713 h 3134"/>
              <a:gd name="T52" fmla="*/ 1567 w 3136"/>
              <a:gd name="T53" fmla="*/ 2726 h 3134"/>
              <a:gd name="T54" fmla="*/ 1395 w 3136"/>
              <a:gd name="T55" fmla="*/ 2715 h 3134"/>
              <a:gd name="T56" fmla="*/ 1178 w 3136"/>
              <a:gd name="T57" fmla="*/ 2660 h 3134"/>
              <a:gd name="T58" fmla="*/ 979 w 3136"/>
              <a:gd name="T59" fmla="*/ 2567 h 3134"/>
              <a:gd name="T60" fmla="*/ 802 w 3136"/>
              <a:gd name="T61" fmla="*/ 2440 h 3134"/>
              <a:gd name="T62" fmla="*/ 654 w 3136"/>
              <a:gd name="T63" fmla="*/ 2283 h 3134"/>
              <a:gd name="T64" fmla="*/ 536 w 3136"/>
              <a:gd name="T65" fmla="*/ 2099 h 3134"/>
              <a:gd name="T66" fmla="*/ 452 w 3136"/>
              <a:gd name="T67" fmla="*/ 1895 h 3134"/>
              <a:gd name="T68" fmla="*/ 411 w 3136"/>
              <a:gd name="T69" fmla="*/ 1673 h 3134"/>
              <a:gd name="T70" fmla="*/ 408 w 3136"/>
              <a:gd name="T71" fmla="*/ 1614 h 3134"/>
              <a:gd name="T72" fmla="*/ 406 w 3136"/>
              <a:gd name="T73" fmla="*/ 1600 h 3134"/>
              <a:gd name="T74" fmla="*/ 0 w 3136"/>
              <a:gd name="T75" fmla="*/ 1585 h 3134"/>
              <a:gd name="T76" fmla="*/ 0 w 3136"/>
              <a:gd name="T77" fmla="*/ 1616 h 3134"/>
              <a:gd name="T78" fmla="*/ 5 w 3136"/>
              <a:gd name="T79" fmla="*/ 1715 h 3134"/>
              <a:gd name="T80" fmla="*/ 87 w 3136"/>
              <a:gd name="T81" fmla="*/ 2086 h 3134"/>
              <a:gd name="T82" fmla="*/ 203 w 3136"/>
              <a:gd name="T83" fmla="*/ 2341 h 3134"/>
              <a:gd name="T84" fmla="*/ 203 w 3136"/>
              <a:gd name="T85" fmla="*/ 2341 h 3134"/>
              <a:gd name="T86" fmla="*/ 379 w 3136"/>
              <a:gd name="T87" fmla="*/ 2590 h 3134"/>
              <a:gd name="T88" fmla="*/ 681 w 3136"/>
              <a:gd name="T89" fmla="*/ 2860 h 3134"/>
              <a:gd name="T90" fmla="*/ 1046 w 3136"/>
              <a:gd name="T91" fmla="*/ 3046 h 3134"/>
              <a:gd name="T92" fmla="*/ 1405 w 3136"/>
              <a:gd name="T93" fmla="*/ 3125 h 3134"/>
              <a:gd name="T94" fmla="*/ 1567 w 3136"/>
              <a:gd name="T95" fmla="*/ 3134 h 3134"/>
              <a:gd name="T96" fmla="*/ 1804 w 3136"/>
              <a:gd name="T97" fmla="*/ 3116 h 3134"/>
              <a:gd name="T98" fmla="*/ 2104 w 3136"/>
              <a:gd name="T99" fmla="*/ 3040 h 3134"/>
              <a:gd name="T100" fmla="*/ 2376 w 3136"/>
              <a:gd name="T101" fmla="*/ 2911 h 3134"/>
              <a:gd name="T102" fmla="*/ 2616 w 3136"/>
              <a:gd name="T103" fmla="*/ 2732 h 3134"/>
              <a:gd name="T104" fmla="*/ 2818 w 3136"/>
              <a:gd name="T105" fmla="*/ 2512 h 3134"/>
              <a:gd name="T106" fmla="*/ 2976 w 3136"/>
              <a:gd name="T107" fmla="*/ 2257 h 3134"/>
              <a:gd name="T108" fmla="*/ 3082 w 3136"/>
              <a:gd name="T109" fmla="*/ 1972 h 3134"/>
              <a:gd name="T110" fmla="*/ 3133 w 3136"/>
              <a:gd name="T111" fmla="*/ 1665 h 3134"/>
              <a:gd name="T112" fmla="*/ 3136 w 3136"/>
              <a:gd name="T113" fmla="*/ 1575 h 3134"/>
              <a:gd name="T114" fmla="*/ 3134 w 3136"/>
              <a:gd name="T115" fmla="*/ 1512 h 3134"/>
              <a:gd name="T116" fmla="*/ 3104 w 3136"/>
              <a:gd name="T117" fmla="*/ 1246 h 3134"/>
              <a:gd name="T118" fmla="*/ 2966 w 3136"/>
              <a:gd name="T119" fmla="*/ 855 h 3134"/>
              <a:gd name="T120" fmla="*/ 2737 w 3136"/>
              <a:gd name="T121" fmla="*/ 519 h 3134"/>
              <a:gd name="T122" fmla="*/ 2429 w 3136"/>
              <a:gd name="T123" fmla="*/ 255 h 3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136" h="3134">
                <a:moveTo>
                  <a:pt x="2341" y="203"/>
                </a:moveTo>
                <a:lnTo>
                  <a:pt x="2341" y="203"/>
                </a:lnTo>
                <a:lnTo>
                  <a:pt x="2341" y="203"/>
                </a:lnTo>
                <a:lnTo>
                  <a:pt x="2285" y="173"/>
                </a:lnTo>
                <a:lnTo>
                  <a:pt x="2171" y="119"/>
                </a:lnTo>
                <a:lnTo>
                  <a:pt x="2052" y="75"/>
                </a:lnTo>
                <a:lnTo>
                  <a:pt x="1928" y="40"/>
                </a:lnTo>
                <a:lnTo>
                  <a:pt x="1865" y="27"/>
                </a:lnTo>
                <a:lnTo>
                  <a:pt x="1800" y="16"/>
                </a:lnTo>
                <a:lnTo>
                  <a:pt x="1667" y="1"/>
                </a:lnTo>
                <a:lnTo>
                  <a:pt x="1600" y="0"/>
                </a:lnTo>
                <a:lnTo>
                  <a:pt x="1584" y="0"/>
                </a:lnTo>
                <a:lnTo>
                  <a:pt x="1568" y="0"/>
                </a:lnTo>
                <a:lnTo>
                  <a:pt x="1568" y="406"/>
                </a:lnTo>
                <a:lnTo>
                  <a:pt x="1584" y="406"/>
                </a:lnTo>
                <a:lnTo>
                  <a:pt x="1600" y="406"/>
                </a:lnTo>
                <a:lnTo>
                  <a:pt x="1600" y="406"/>
                </a:lnTo>
                <a:lnTo>
                  <a:pt x="1601" y="406"/>
                </a:lnTo>
                <a:lnTo>
                  <a:pt x="1659" y="408"/>
                </a:lnTo>
                <a:lnTo>
                  <a:pt x="1774" y="423"/>
                </a:lnTo>
                <a:lnTo>
                  <a:pt x="1883" y="449"/>
                </a:lnTo>
                <a:lnTo>
                  <a:pt x="1990" y="485"/>
                </a:lnTo>
                <a:lnTo>
                  <a:pt x="2092" y="529"/>
                </a:lnTo>
                <a:lnTo>
                  <a:pt x="2187" y="584"/>
                </a:lnTo>
                <a:lnTo>
                  <a:pt x="2278" y="647"/>
                </a:lnTo>
                <a:lnTo>
                  <a:pt x="2361" y="718"/>
                </a:lnTo>
                <a:lnTo>
                  <a:pt x="2438" y="797"/>
                </a:lnTo>
                <a:lnTo>
                  <a:pt x="2505" y="882"/>
                </a:lnTo>
                <a:lnTo>
                  <a:pt x="2567" y="974"/>
                </a:lnTo>
                <a:lnTo>
                  <a:pt x="2619" y="1070"/>
                </a:lnTo>
                <a:lnTo>
                  <a:pt x="2661" y="1174"/>
                </a:lnTo>
                <a:lnTo>
                  <a:pt x="2694" y="1280"/>
                </a:lnTo>
                <a:lnTo>
                  <a:pt x="2717" y="1393"/>
                </a:lnTo>
                <a:lnTo>
                  <a:pt x="2728" y="1508"/>
                </a:lnTo>
                <a:lnTo>
                  <a:pt x="2728" y="1567"/>
                </a:lnTo>
                <a:lnTo>
                  <a:pt x="2728" y="1575"/>
                </a:lnTo>
                <a:lnTo>
                  <a:pt x="2728" y="1585"/>
                </a:lnTo>
                <a:lnTo>
                  <a:pt x="2727" y="1644"/>
                </a:lnTo>
                <a:lnTo>
                  <a:pt x="2713" y="1760"/>
                </a:lnTo>
                <a:lnTo>
                  <a:pt x="2688" y="1872"/>
                </a:lnTo>
                <a:lnTo>
                  <a:pt x="2653" y="1978"/>
                </a:lnTo>
                <a:lnTo>
                  <a:pt x="2609" y="2080"/>
                </a:lnTo>
                <a:lnTo>
                  <a:pt x="2554" y="2178"/>
                </a:lnTo>
                <a:lnTo>
                  <a:pt x="2492" y="2269"/>
                </a:lnTo>
                <a:lnTo>
                  <a:pt x="2420" y="2354"/>
                </a:lnTo>
                <a:lnTo>
                  <a:pt x="2343" y="2431"/>
                </a:lnTo>
                <a:lnTo>
                  <a:pt x="2256" y="2500"/>
                </a:lnTo>
                <a:lnTo>
                  <a:pt x="2164" y="2562"/>
                </a:lnTo>
                <a:lnTo>
                  <a:pt x="2066" y="2614"/>
                </a:lnTo>
                <a:lnTo>
                  <a:pt x="1963" y="2657"/>
                </a:lnTo>
                <a:lnTo>
                  <a:pt x="1855" y="2692"/>
                </a:lnTo>
                <a:lnTo>
                  <a:pt x="1742" y="2713"/>
                </a:lnTo>
                <a:lnTo>
                  <a:pt x="1627" y="2725"/>
                </a:lnTo>
                <a:lnTo>
                  <a:pt x="1567" y="2726"/>
                </a:lnTo>
                <a:lnTo>
                  <a:pt x="1509" y="2726"/>
                </a:lnTo>
                <a:lnTo>
                  <a:pt x="1395" y="2715"/>
                </a:lnTo>
                <a:lnTo>
                  <a:pt x="1285" y="2692"/>
                </a:lnTo>
                <a:lnTo>
                  <a:pt x="1178" y="2660"/>
                </a:lnTo>
                <a:lnTo>
                  <a:pt x="1076" y="2618"/>
                </a:lnTo>
                <a:lnTo>
                  <a:pt x="979" y="2567"/>
                </a:lnTo>
                <a:lnTo>
                  <a:pt x="887" y="2508"/>
                </a:lnTo>
                <a:lnTo>
                  <a:pt x="802" y="2440"/>
                </a:lnTo>
                <a:lnTo>
                  <a:pt x="725" y="2365"/>
                </a:lnTo>
                <a:lnTo>
                  <a:pt x="654" y="2283"/>
                </a:lnTo>
                <a:lnTo>
                  <a:pt x="591" y="2194"/>
                </a:lnTo>
                <a:lnTo>
                  <a:pt x="536" y="2099"/>
                </a:lnTo>
                <a:lnTo>
                  <a:pt x="490" y="2000"/>
                </a:lnTo>
                <a:lnTo>
                  <a:pt x="452" y="1895"/>
                </a:lnTo>
                <a:lnTo>
                  <a:pt x="427" y="1787"/>
                </a:lnTo>
                <a:lnTo>
                  <a:pt x="411" y="1673"/>
                </a:lnTo>
                <a:lnTo>
                  <a:pt x="408" y="1616"/>
                </a:lnTo>
                <a:lnTo>
                  <a:pt x="408" y="1614"/>
                </a:lnTo>
                <a:lnTo>
                  <a:pt x="408" y="1614"/>
                </a:lnTo>
                <a:lnTo>
                  <a:pt x="406" y="1600"/>
                </a:lnTo>
                <a:lnTo>
                  <a:pt x="406" y="1585"/>
                </a:lnTo>
                <a:lnTo>
                  <a:pt x="0" y="1585"/>
                </a:lnTo>
                <a:lnTo>
                  <a:pt x="0" y="1600"/>
                </a:lnTo>
                <a:lnTo>
                  <a:pt x="0" y="1616"/>
                </a:lnTo>
                <a:lnTo>
                  <a:pt x="0" y="1616"/>
                </a:lnTo>
                <a:lnTo>
                  <a:pt x="5" y="1715"/>
                </a:lnTo>
                <a:lnTo>
                  <a:pt x="35" y="1905"/>
                </a:lnTo>
                <a:lnTo>
                  <a:pt x="87" y="2086"/>
                </a:lnTo>
                <a:lnTo>
                  <a:pt x="159" y="2259"/>
                </a:lnTo>
                <a:lnTo>
                  <a:pt x="203" y="2341"/>
                </a:lnTo>
                <a:lnTo>
                  <a:pt x="203" y="2341"/>
                </a:lnTo>
                <a:lnTo>
                  <a:pt x="203" y="2341"/>
                </a:lnTo>
                <a:lnTo>
                  <a:pt x="257" y="2429"/>
                </a:lnTo>
                <a:lnTo>
                  <a:pt x="379" y="2590"/>
                </a:lnTo>
                <a:lnTo>
                  <a:pt x="522" y="2735"/>
                </a:lnTo>
                <a:lnTo>
                  <a:pt x="681" y="2860"/>
                </a:lnTo>
                <a:lnTo>
                  <a:pt x="857" y="2965"/>
                </a:lnTo>
                <a:lnTo>
                  <a:pt x="1046" y="3046"/>
                </a:lnTo>
                <a:lnTo>
                  <a:pt x="1247" y="3102"/>
                </a:lnTo>
                <a:lnTo>
                  <a:pt x="1405" y="3125"/>
                </a:lnTo>
                <a:lnTo>
                  <a:pt x="1512" y="3134"/>
                </a:lnTo>
                <a:lnTo>
                  <a:pt x="1567" y="3134"/>
                </a:lnTo>
                <a:lnTo>
                  <a:pt x="1647" y="3132"/>
                </a:lnTo>
                <a:lnTo>
                  <a:pt x="1804" y="3116"/>
                </a:lnTo>
                <a:lnTo>
                  <a:pt x="1957" y="3086"/>
                </a:lnTo>
                <a:lnTo>
                  <a:pt x="2104" y="3040"/>
                </a:lnTo>
                <a:lnTo>
                  <a:pt x="2243" y="2981"/>
                </a:lnTo>
                <a:lnTo>
                  <a:pt x="2376" y="2911"/>
                </a:lnTo>
                <a:lnTo>
                  <a:pt x="2499" y="2827"/>
                </a:lnTo>
                <a:lnTo>
                  <a:pt x="2616" y="2732"/>
                </a:lnTo>
                <a:lnTo>
                  <a:pt x="2723" y="2627"/>
                </a:lnTo>
                <a:lnTo>
                  <a:pt x="2818" y="2512"/>
                </a:lnTo>
                <a:lnTo>
                  <a:pt x="2903" y="2390"/>
                </a:lnTo>
                <a:lnTo>
                  <a:pt x="2976" y="2257"/>
                </a:lnTo>
                <a:lnTo>
                  <a:pt x="3035" y="2118"/>
                </a:lnTo>
                <a:lnTo>
                  <a:pt x="3082" y="1972"/>
                </a:lnTo>
                <a:lnTo>
                  <a:pt x="3116" y="1821"/>
                </a:lnTo>
                <a:lnTo>
                  <a:pt x="3133" y="1665"/>
                </a:lnTo>
                <a:lnTo>
                  <a:pt x="3134" y="1585"/>
                </a:lnTo>
                <a:lnTo>
                  <a:pt x="3136" y="1575"/>
                </a:lnTo>
                <a:lnTo>
                  <a:pt x="3136" y="1567"/>
                </a:lnTo>
                <a:lnTo>
                  <a:pt x="3134" y="1512"/>
                </a:lnTo>
                <a:lnTo>
                  <a:pt x="3127" y="1404"/>
                </a:lnTo>
                <a:lnTo>
                  <a:pt x="3104" y="1246"/>
                </a:lnTo>
                <a:lnTo>
                  <a:pt x="3048" y="1044"/>
                </a:lnTo>
                <a:lnTo>
                  <a:pt x="2966" y="855"/>
                </a:lnTo>
                <a:lnTo>
                  <a:pt x="2862" y="679"/>
                </a:lnTo>
                <a:lnTo>
                  <a:pt x="2737" y="519"/>
                </a:lnTo>
                <a:lnTo>
                  <a:pt x="2592" y="377"/>
                </a:lnTo>
                <a:lnTo>
                  <a:pt x="2429" y="255"/>
                </a:lnTo>
                <a:lnTo>
                  <a:pt x="2341" y="203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15" name="Freeform: Shape 53"/>
          <p:cNvSpPr>
            <a:spLocks/>
          </p:cNvSpPr>
          <p:nvPr/>
        </p:nvSpPr>
        <p:spPr bwMode="auto">
          <a:xfrm>
            <a:off x="0" y="5237595"/>
            <a:ext cx="3032760" cy="202206"/>
          </a:xfrm>
          <a:custGeom>
            <a:avLst/>
            <a:gdLst>
              <a:gd name="connsiteX0" fmla="*/ 0 w 1369218"/>
              <a:gd name="connsiteY0" fmla="*/ 0 h 202206"/>
              <a:gd name="connsiteX1" fmla="*/ 837277 w 1369218"/>
              <a:gd name="connsiteY1" fmla="*/ 0 h 202206"/>
              <a:gd name="connsiteX2" fmla="*/ 1369218 w 1369218"/>
              <a:gd name="connsiteY2" fmla="*/ 0 h 202206"/>
              <a:gd name="connsiteX3" fmla="*/ 1369218 w 1369218"/>
              <a:gd name="connsiteY3" fmla="*/ 202206 h 202206"/>
              <a:gd name="connsiteX4" fmla="*/ 0 w 1369218"/>
              <a:gd name="connsiteY4" fmla="*/ 202206 h 202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9218" h="202206">
                <a:moveTo>
                  <a:pt x="0" y="0"/>
                </a:moveTo>
                <a:lnTo>
                  <a:pt x="837277" y="0"/>
                </a:lnTo>
                <a:lnTo>
                  <a:pt x="1369218" y="0"/>
                </a:lnTo>
                <a:lnTo>
                  <a:pt x="1369218" y="202206"/>
                </a:lnTo>
                <a:lnTo>
                  <a:pt x="0" y="20220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16" name="Freeform: Shape 56"/>
          <p:cNvSpPr>
            <a:spLocks/>
          </p:cNvSpPr>
          <p:nvPr/>
        </p:nvSpPr>
        <p:spPr bwMode="auto">
          <a:xfrm>
            <a:off x="9128760" y="2964691"/>
            <a:ext cx="3063240" cy="202671"/>
          </a:xfrm>
          <a:custGeom>
            <a:avLst/>
            <a:gdLst>
              <a:gd name="connsiteX0" fmla="*/ 0 w 1353502"/>
              <a:gd name="connsiteY0" fmla="*/ 0 h 202671"/>
              <a:gd name="connsiteX1" fmla="*/ 1353502 w 1353502"/>
              <a:gd name="connsiteY1" fmla="*/ 0 h 202671"/>
              <a:gd name="connsiteX2" fmla="*/ 1353502 w 1353502"/>
              <a:gd name="connsiteY2" fmla="*/ 202671 h 202671"/>
              <a:gd name="connsiteX3" fmla="*/ 0 w 1353502"/>
              <a:gd name="connsiteY3" fmla="*/ 202671 h 202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3502" h="202671">
                <a:moveTo>
                  <a:pt x="0" y="0"/>
                </a:moveTo>
                <a:lnTo>
                  <a:pt x="1353502" y="0"/>
                </a:lnTo>
                <a:lnTo>
                  <a:pt x="1353502" y="202671"/>
                </a:lnTo>
                <a:lnTo>
                  <a:pt x="0" y="20267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17" name="Oval 7"/>
          <p:cNvSpPr/>
          <p:nvPr/>
        </p:nvSpPr>
        <p:spPr>
          <a:xfrm>
            <a:off x="6329147" y="2233695"/>
            <a:ext cx="1052945" cy="1052945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18" name="Oval 58"/>
          <p:cNvSpPr/>
          <p:nvPr/>
        </p:nvSpPr>
        <p:spPr>
          <a:xfrm>
            <a:off x="6292634" y="3670435"/>
            <a:ext cx="1052945" cy="1052945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19" name="Oval 59"/>
          <p:cNvSpPr/>
          <p:nvPr/>
        </p:nvSpPr>
        <p:spPr>
          <a:xfrm>
            <a:off x="4851041" y="3670435"/>
            <a:ext cx="1052945" cy="105294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20" name="Oval 60"/>
          <p:cNvSpPr/>
          <p:nvPr/>
        </p:nvSpPr>
        <p:spPr>
          <a:xfrm>
            <a:off x="4887984" y="5074474"/>
            <a:ext cx="1052945" cy="105294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 Narrow" panose="020B0606020202030204" pitchFamily="34" charset="0"/>
            </a:endParaRPr>
          </a:p>
        </p:txBody>
      </p:sp>
      <p:grpSp>
        <p:nvGrpSpPr>
          <p:cNvPr id="21" name="Group 61"/>
          <p:cNvGrpSpPr/>
          <p:nvPr/>
        </p:nvGrpSpPr>
        <p:grpSpPr>
          <a:xfrm>
            <a:off x="7926700" y="3551830"/>
            <a:ext cx="3369950" cy="1071025"/>
            <a:chOff x="8921977" y="1466725"/>
            <a:chExt cx="3369950" cy="1071025"/>
          </a:xfrm>
        </p:grpSpPr>
        <p:sp>
          <p:nvSpPr>
            <p:cNvPr id="22" name="TextBox 62"/>
            <p:cNvSpPr txBox="1"/>
            <p:nvPr/>
          </p:nvSpPr>
          <p:spPr>
            <a:xfrm>
              <a:off x="8921977" y="1466725"/>
              <a:ext cx="3369950" cy="461665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r>
                <a:rPr lang="en-US" sz="2400" b="1" dirty="0" smtClean="0">
                  <a:latin typeface="Arial Narrow" panose="020B0606020202030204" pitchFamily="34" charset="0"/>
                </a:rPr>
                <a:t>130 </a:t>
              </a:r>
              <a:r>
                <a:rPr lang="en-US" sz="2400" b="1" dirty="0" err="1" smtClean="0">
                  <a:latin typeface="Arial Narrow" panose="020B0606020202030204" pitchFamily="34" charset="0"/>
                </a:rPr>
                <a:t>Alumnos</a:t>
              </a:r>
              <a:r>
                <a:rPr lang="en-US" sz="2400" b="1" dirty="0">
                  <a:latin typeface="Arial Narrow" panose="020B0606020202030204" pitchFamily="34" charset="0"/>
                </a:rPr>
                <a:t> </a:t>
              </a:r>
              <a:r>
                <a:rPr lang="en-US" sz="2400" b="1" dirty="0" err="1" smtClean="0">
                  <a:latin typeface="Arial Narrow" panose="020B0606020202030204" pitchFamily="34" charset="0"/>
                </a:rPr>
                <a:t>Matriculados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  <p:sp>
          <p:nvSpPr>
            <p:cNvPr id="23" name="TextBox 63"/>
            <p:cNvSpPr txBox="1"/>
            <p:nvPr/>
          </p:nvSpPr>
          <p:spPr>
            <a:xfrm>
              <a:off x="8921977" y="1952975"/>
              <a:ext cx="2929293" cy="584775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r>
                <a:rPr lang="en-US" sz="16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</a:rPr>
                <a:t>En</a:t>
              </a:r>
              <a:r>
                <a:rPr lang="en-US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</a:rPr>
                <a:t> </a:t>
              </a:r>
              <a:r>
                <a:rPr lang="en-US" sz="16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</a:rPr>
                <a:t>los</a:t>
              </a:r>
              <a:r>
                <a:rPr lang="en-US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</a:rPr>
                <a:t> </a:t>
              </a:r>
              <a:r>
                <a:rPr lang="en-US" sz="16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</a:rPr>
                <a:t>diferentes</a:t>
              </a:r>
              <a:r>
                <a:rPr lang="en-US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</a:rPr>
                <a:t> </a:t>
              </a:r>
              <a:r>
                <a:rPr lang="en-US" sz="16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</a:rPr>
                <a:t>programas</a:t>
              </a:r>
              <a:r>
                <a:rPr lang="en-US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</a:rPr>
                <a:t> de </a:t>
              </a:r>
              <a:r>
                <a:rPr lang="en-US" sz="16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</a:rPr>
                <a:t>Hidrocarburos</a:t>
              </a:r>
              <a:r>
                <a:rPr lang="en-US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</a:rPr>
                <a:t>. </a:t>
              </a:r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endParaRPr>
            </a:p>
          </p:txBody>
        </p:sp>
      </p:grpSp>
      <p:grpSp>
        <p:nvGrpSpPr>
          <p:cNvPr id="24" name="Group 64"/>
          <p:cNvGrpSpPr/>
          <p:nvPr/>
        </p:nvGrpSpPr>
        <p:grpSpPr>
          <a:xfrm>
            <a:off x="2095500" y="1935233"/>
            <a:ext cx="3555208" cy="758364"/>
            <a:chOff x="-284391" y="2627766"/>
            <a:chExt cx="3555208" cy="758364"/>
          </a:xfrm>
        </p:grpSpPr>
        <p:sp>
          <p:nvSpPr>
            <p:cNvPr id="25" name="TextBox 65"/>
            <p:cNvSpPr txBox="1"/>
            <p:nvPr/>
          </p:nvSpPr>
          <p:spPr>
            <a:xfrm>
              <a:off x="-284391" y="2627766"/>
              <a:ext cx="3554415" cy="461665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r"/>
              <a:r>
                <a:rPr lang="en-US" sz="2400" b="1" dirty="0" smtClean="0">
                  <a:latin typeface="Arial Narrow" panose="020B0606020202030204" pitchFamily="34" charset="0"/>
                </a:rPr>
                <a:t>720 Horas </a:t>
              </a:r>
              <a:r>
                <a:rPr lang="en-US" sz="2400" b="1" dirty="0" err="1" smtClean="0">
                  <a:latin typeface="Arial Narrow" panose="020B0606020202030204" pitchFamily="34" charset="0"/>
                </a:rPr>
                <a:t>Lectivas</a:t>
              </a:r>
              <a:r>
                <a:rPr lang="en-US" sz="2400" b="1" dirty="0" smtClean="0">
                  <a:latin typeface="Arial Narrow" panose="020B0606020202030204" pitchFamily="34" charset="0"/>
                </a:rPr>
                <a:t> </a:t>
              </a:r>
              <a:r>
                <a:rPr lang="en-US" sz="2400" b="1" dirty="0" err="1" smtClean="0">
                  <a:latin typeface="Arial Narrow" panose="020B0606020202030204" pitchFamily="34" charset="0"/>
                </a:rPr>
                <a:t>Dictadas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  <p:sp>
          <p:nvSpPr>
            <p:cNvPr id="26" name="TextBox 66"/>
            <p:cNvSpPr txBox="1"/>
            <p:nvPr/>
          </p:nvSpPr>
          <p:spPr>
            <a:xfrm>
              <a:off x="341524" y="3047576"/>
              <a:ext cx="2929293" cy="338554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r"/>
              <a:r>
                <a:rPr lang="en-US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</a:rPr>
                <a:t>Hora </a:t>
              </a:r>
              <a:r>
                <a:rPr lang="en-US" sz="16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</a:rPr>
                <a:t>Lectiva</a:t>
              </a:r>
              <a:r>
                <a:rPr lang="en-US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</a:rPr>
                <a:t> de 45 </a:t>
              </a:r>
              <a:r>
                <a:rPr lang="en-US" sz="16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</a:rPr>
                <a:t>minutos</a:t>
              </a:r>
              <a:r>
                <a:rPr lang="en-US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</a:rPr>
                <a:t>. </a:t>
              </a:r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endParaRPr>
            </a:p>
          </p:txBody>
        </p:sp>
      </p:grpSp>
      <p:grpSp>
        <p:nvGrpSpPr>
          <p:cNvPr id="27" name="Group 67"/>
          <p:cNvGrpSpPr/>
          <p:nvPr/>
        </p:nvGrpSpPr>
        <p:grpSpPr>
          <a:xfrm>
            <a:off x="611544" y="3527882"/>
            <a:ext cx="3528185" cy="1167043"/>
            <a:chOff x="-258161" y="2627766"/>
            <a:chExt cx="3528185" cy="1167043"/>
          </a:xfrm>
        </p:grpSpPr>
        <p:sp>
          <p:nvSpPr>
            <p:cNvPr id="28" name="TextBox 68"/>
            <p:cNvSpPr txBox="1"/>
            <p:nvPr/>
          </p:nvSpPr>
          <p:spPr>
            <a:xfrm>
              <a:off x="-258161" y="2627766"/>
              <a:ext cx="3528185" cy="461665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r"/>
              <a:r>
                <a:rPr lang="en-US" sz="2400" b="1" dirty="0" smtClean="0">
                  <a:latin typeface="Arial Narrow" panose="020B0606020202030204" pitchFamily="34" charset="0"/>
                </a:rPr>
                <a:t>100% </a:t>
              </a:r>
              <a:r>
                <a:rPr lang="en-US" sz="2400" b="1" dirty="0" err="1" smtClean="0">
                  <a:latin typeface="Arial Narrow" panose="020B0606020202030204" pitchFamily="34" charset="0"/>
                </a:rPr>
                <a:t>Transmisión</a:t>
              </a:r>
              <a:r>
                <a:rPr lang="en-US" sz="2400" b="1" dirty="0" smtClean="0">
                  <a:latin typeface="Arial Narrow" panose="020B0606020202030204" pitchFamily="34" charset="0"/>
                </a:rPr>
                <a:t> </a:t>
              </a:r>
              <a:r>
                <a:rPr lang="en-US" sz="2400" b="1" dirty="0" err="1" smtClean="0">
                  <a:latin typeface="Arial Narrow" panose="020B0606020202030204" pitchFamily="34" charset="0"/>
                </a:rPr>
                <a:t>en</a:t>
              </a:r>
              <a:r>
                <a:rPr lang="en-US" sz="2400" b="1" dirty="0" smtClean="0">
                  <a:latin typeface="Arial Narrow" panose="020B0606020202030204" pitchFamily="34" charset="0"/>
                </a:rPr>
                <a:t> Vivo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  <p:sp>
          <p:nvSpPr>
            <p:cNvPr id="29" name="TextBox 69"/>
            <p:cNvSpPr txBox="1"/>
            <p:nvPr/>
          </p:nvSpPr>
          <p:spPr>
            <a:xfrm>
              <a:off x="340731" y="3210034"/>
              <a:ext cx="2929293" cy="584775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r"/>
              <a:r>
                <a:rPr lang="en-US" sz="16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</a:rPr>
                <a:t>Todos</a:t>
              </a:r>
              <a:r>
                <a:rPr lang="en-US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</a:rPr>
                <a:t> </a:t>
              </a:r>
              <a:r>
                <a:rPr lang="en-US" sz="16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</a:rPr>
                <a:t>nuestros</a:t>
              </a:r>
              <a:r>
                <a:rPr lang="en-US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</a:rPr>
                <a:t> </a:t>
              </a:r>
              <a:r>
                <a:rPr lang="en-US" sz="16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</a:rPr>
                <a:t>programas</a:t>
              </a:r>
              <a:r>
                <a:rPr lang="en-US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</a:rPr>
                <a:t> </a:t>
              </a:r>
              <a:r>
                <a:rPr lang="en-US" sz="16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</a:rPr>
                <a:t>cuentan</a:t>
              </a:r>
              <a:r>
                <a:rPr lang="en-US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</a:rPr>
                <a:t> con la </a:t>
              </a:r>
              <a:r>
                <a:rPr lang="en-US" sz="16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</a:rPr>
                <a:t>modalidad</a:t>
              </a:r>
              <a:r>
                <a:rPr lang="en-US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</a:rPr>
                <a:t> de </a:t>
              </a:r>
              <a:r>
                <a:rPr lang="en-US" sz="16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</a:rPr>
                <a:t>transmisión</a:t>
              </a:r>
              <a:r>
                <a:rPr lang="en-US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</a:rPr>
                <a:t> </a:t>
              </a:r>
              <a:r>
                <a:rPr lang="en-US" sz="16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</a:rPr>
                <a:t>en</a:t>
              </a:r>
              <a:r>
                <a:rPr lang="en-US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</a:rPr>
                <a:t> vivo</a:t>
              </a:r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endParaRPr>
            </a:p>
          </p:txBody>
        </p:sp>
      </p:grpSp>
      <p:grpSp>
        <p:nvGrpSpPr>
          <p:cNvPr id="30" name="Group 70"/>
          <p:cNvGrpSpPr/>
          <p:nvPr/>
        </p:nvGrpSpPr>
        <p:grpSpPr>
          <a:xfrm>
            <a:off x="6552334" y="5158957"/>
            <a:ext cx="2937088" cy="1290154"/>
            <a:chOff x="8921977" y="1466725"/>
            <a:chExt cx="2937088" cy="1290154"/>
          </a:xfrm>
        </p:grpSpPr>
        <p:sp>
          <p:nvSpPr>
            <p:cNvPr id="31" name="TextBox 71"/>
            <p:cNvSpPr txBox="1"/>
            <p:nvPr/>
          </p:nvSpPr>
          <p:spPr>
            <a:xfrm>
              <a:off x="8921977" y="1466725"/>
              <a:ext cx="2937088" cy="461665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r>
                <a:rPr lang="en-US" sz="2400" b="1" dirty="0" smtClean="0">
                  <a:latin typeface="Arial Narrow" panose="020B0606020202030204" pitchFamily="34" charset="0"/>
                </a:rPr>
                <a:t>2 Webinar </a:t>
              </a:r>
              <a:r>
                <a:rPr lang="en-US" sz="2400" b="1" dirty="0" err="1" smtClean="0">
                  <a:latin typeface="Arial Narrow" panose="020B0606020202030204" pitchFamily="34" charset="0"/>
                </a:rPr>
                <a:t>Gratuitos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  <p:sp>
          <p:nvSpPr>
            <p:cNvPr id="32" name="TextBox 72"/>
            <p:cNvSpPr txBox="1"/>
            <p:nvPr/>
          </p:nvSpPr>
          <p:spPr>
            <a:xfrm>
              <a:off x="8929772" y="1925882"/>
              <a:ext cx="2929293" cy="830997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r>
                <a:rPr lang="en-US" sz="16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</a:rPr>
                <a:t>Llegando</a:t>
              </a:r>
              <a:r>
                <a:rPr lang="en-US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</a:rPr>
                <a:t> a </a:t>
              </a:r>
              <a:r>
                <a:rPr lang="en-US" sz="16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</a:rPr>
                <a:t>casí</a:t>
              </a:r>
              <a:r>
                <a:rPr lang="en-US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</a:rPr>
                <a:t> 400 </a:t>
              </a:r>
              <a:r>
                <a:rPr lang="en-US" sz="16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</a:rPr>
                <a:t>participantes</a:t>
              </a:r>
              <a:r>
                <a:rPr lang="en-US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</a:rPr>
                <a:t> que se </a:t>
              </a:r>
              <a:r>
                <a:rPr lang="en-US" sz="16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</a:rPr>
                <a:t>capacitaron</a:t>
              </a:r>
              <a:r>
                <a:rPr lang="en-US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</a:rPr>
                <a:t> </a:t>
              </a:r>
              <a:r>
                <a:rPr lang="en-US" sz="16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</a:rPr>
                <a:t>en</a:t>
              </a:r>
              <a:r>
                <a:rPr lang="en-US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</a:rPr>
                <a:t> </a:t>
              </a:r>
              <a:r>
                <a:rPr lang="en-US" sz="16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</a:rPr>
                <a:t>temas</a:t>
              </a:r>
              <a:r>
                <a:rPr lang="en-US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</a:rPr>
                <a:t> </a:t>
              </a:r>
              <a:r>
                <a:rPr lang="en-US" sz="16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</a:rPr>
                <a:t>relacionados</a:t>
              </a:r>
              <a:r>
                <a:rPr lang="en-US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</a:rPr>
                <a:t> a </a:t>
              </a:r>
              <a:r>
                <a:rPr lang="en-US" sz="16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</a:rPr>
                <a:t>Energía</a:t>
              </a:r>
              <a:r>
                <a:rPr lang="en-US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</a:rPr>
                <a:t> e </a:t>
              </a:r>
              <a:r>
                <a:rPr lang="en-US" sz="16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</a:rPr>
                <a:t>Hidrocarburos</a:t>
              </a:r>
              <a:r>
                <a:rPr lang="en-US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</a:rPr>
                <a:t>. </a:t>
              </a:r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endParaRPr>
            </a:p>
          </p:txBody>
        </p:sp>
      </p:grpSp>
      <p:sp>
        <p:nvSpPr>
          <p:cNvPr id="38" name="Freeform 312"/>
          <p:cNvSpPr/>
          <p:nvPr/>
        </p:nvSpPr>
        <p:spPr>
          <a:xfrm>
            <a:off x="6495121" y="2403349"/>
            <a:ext cx="693082" cy="680143"/>
          </a:xfrm>
          <a:custGeom>
            <a:avLst/>
            <a:gdLst>
              <a:gd name="connsiteX0" fmla="*/ 225369 w 432708"/>
              <a:gd name="connsiteY0" fmla="*/ 108177 h 432707"/>
              <a:gd name="connsiteX1" fmla="*/ 243399 w 432708"/>
              <a:gd name="connsiteY1" fmla="*/ 108177 h 432707"/>
              <a:gd name="connsiteX2" fmla="*/ 249878 w 432708"/>
              <a:gd name="connsiteY2" fmla="*/ 110712 h 432707"/>
              <a:gd name="connsiteX3" fmla="*/ 252414 w 432708"/>
              <a:gd name="connsiteY3" fmla="*/ 117191 h 432707"/>
              <a:gd name="connsiteX4" fmla="*/ 252414 w 432708"/>
              <a:gd name="connsiteY4" fmla="*/ 243398 h 432707"/>
              <a:gd name="connsiteX5" fmla="*/ 249878 w 432708"/>
              <a:gd name="connsiteY5" fmla="*/ 249877 h 432707"/>
              <a:gd name="connsiteX6" fmla="*/ 243399 w 432708"/>
              <a:gd name="connsiteY6" fmla="*/ 252412 h 432707"/>
              <a:gd name="connsiteX7" fmla="*/ 153252 w 432708"/>
              <a:gd name="connsiteY7" fmla="*/ 252412 h 432707"/>
              <a:gd name="connsiteX8" fmla="*/ 146772 w 432708"/>
              <a:gd name="connsiteY8" fmla="*/ 249877 h 432707"/>
              <a:gd name="connsiteX9" fmla="*/ 144237 w 432708"/>
              <a:gd name="connsiteY9" fmla="*/ 243398 h 432707"/>
              <a:gd name="connsiteX10" fmla="*/ 144237 w 432708"/>
              <a:gd name="connsiteY10" fmla="*/ 225368 h 432707"/>
              <a:gd name="connsiteX11" fmla="*/ 146772 w 432708"/>
              <a:gd name="connsiteY11" fmla="*/ 218889 h 432707"/>
              <a:gd name="connsiteX12" fmla="*/ 153252 w 432708"/>
              <a:gd name="connsiteY12" fmla="*/ 216354 h 432707"/>
              <a:gd name="connsiteX13" fmla="*/ 216355 w 432708"/>
              <a:gd name="connsiteY13" fmla="*/ 216354 h 432707"/>
              <a:gd name="connsiteX14" fmla="*/ 216355 w 432708"/>
              <a:gd name="connsiteY14" fmla="*/ 117191 h 432707"/>
              <a:gd name="connsiteX15" fmla="*/ 218890 w 432708"/>
              <a:gd name="connsiteY15" fmla="*/ 110712 h 432707"/>
              <a:gd name="connsiteX16" fmla="*/ 225369 w 432708"/>
              <a:gd name="connsiteY16" fmla="*/ 108177 h 432707"/>
              <a:gd name="connsiteX17" fmla="*/ 216354 w 432708"/>
              <a:gd name="connsiteY17" fmla="*/ 63103 h 432707"/>
              <a:gd name="connsiteX18" fmla="*/ 139447 w 432708"/>
              <a:gd name="connsiteY18" fmla="*/ 83668 h 432707"/>
              <a:gd name="connsiteX19" fmla="*/ 83668 w 432708"/>
              <a:gd name="connsiteY19" fmla="*/ 139447 h 432707"/>
              <a:gd name="connsiteX20" fmla="*/ 63103 w 432708"/>
              <a:gd name="connsiteY20" fmla="*/ 216354 h 432707"/>
              <a:gd name="connsiteX21" fmla="*/ 83668 w 432708"/>
              <a:gd name="connsiteY21" fmla="*/ 293260 h 432707"/>
              <a:gd name="connsiteX22" fmla="*/ 139447 w 432708"/>
              <a:gd name="connsiteY22" fmla="*/ 349039 h 432707"/>
              <a:gd name="connsiteX23" fmla="*/ 216354 w 432708"/>
              <a:gd name="connsiteY23" fmla="*/ 369604 h 432707"/>
              <a:gd name="connsiteX24" fmla="*/ 293261 w 432708"/>
              <a:gd name="connsiteY24" fmla="*/ 349039 h 432707"/>
              <a:gd name="connsiteX25" fmla="*/ 349039 w 432708"/>
              <a:gd name="connsiteY25" fmla="*/ 293260 h 432707"/>
              <a:gd name="connsiteX26" fmla="*/ 369604 w 432708"/>
              <a:gd name="connsiteY26" fmla="*/ 216354 h 432707"/>
              <a:gd name="connsiteX27" fmla="*/ 349039 w 432708"/>
              <a:gd name="connsiteY27" fmla="*/ 139447 h 432707"/>
              <a:gd name="connsiteX28" fmla="*/ 293261 w 432708"/>
              <a:gd name="connsiteY28" fmla="*/ 83668 h 432707"/>
              <a:gd name="connsiteX29" fmla="*/ 216354 w 432708"/>
              <a:gd name="connsiteY29" fmla="*/ 63103 h 432707"/>
              <a:gd name="connsiteX30" fmla="*/ 216354 w 432708"/>
              <a:gd name="connsiteY30" fmla="*/ 0 h 432707"/>
              <a:gd name="connsiteX31" fmla="*/ 324953 w 432708"/>
              <a:gd name="connsiteY31" fmla="*/ 29016 h 432707"/>
              <a:gd name="connsiteX32" fmla="*/ 403692 w 432708"/>
              <a:gd name="connsiteY32" fmla="*/ 107754 h 432707"/>
              <a:gd name="connsiteX33" fmla="*/ 432708 w 432708"/>
              <a:gd name="connsiteY33" fmla="*/ 216354 h 432707"/>
              <a:gd name="connsiteX34" fmla="*/ 403692 w 432708"/>
              <a:gd name="connsiteY34" fmla="*/ 324953 h 432707"/>
              <a:gd name="connsiteX35" fmla="*/ 324953 w 432708"/>
              <a:gd name="connsiteY35" fmla="*/ 403691 h 432707"/>
              <a:gd name="connsiteX36" fmla="*/ 216354 w 432708"/>
              <a:gd name="connsiteY36" fmla="*/ 432707 h 432707"/>
              <a:gd name="connsiteX37" fmla="*/ 107755 w 432708"/>
              <a:gd name="connsiteY37" fmla="*/ 403691 h 432707"/>
              <a:gd name="connsiteX38" fmla="*/ 29016 w 432708"/>
              <a:gd name="connsiteY38" fmla="*/ 324953 h 432707"/>
              <a:gd name="connsiteX39" fmla="*/ 0 w 432708"/>
              <a:gd name="connsiteY39" fmla="*/ 216354 h 432707"/>
              <a:gd name="connsiteX40" fmla="*/ 29016 w 432708"/>
              <a:gd name="connsiteY40" fmla="*/ 107754 h 432707"/>
              <a:gd name="connsiteX41" fmla="*/ 107755 w 432708"/>
              <a:gd name="connsiteY41" fmla="*/ 29016 h 432707"/>
              <a:gd name="connsiteX42" fmla="*/ 216354 w 432708"/>
              <a:gd name="connsiteY42" fmla="*/ 0 h 432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32708" h="432707">
                <a:moveTo>
                  <a:pt x="225369" y="108177"/>
                </a:moveTo>
                <a:lnTo>
                  <a:pt x="243399" y="108177"/>
                </a:lnTo>
                <a:cubicBezTo>
                  <a:pt x="246028" y="108177"/>
                  <a:pt x="248188" y="109022"/>
                  <a:pt x="249878" y="110712"/>
                </a:cubicBezTo>
                <a:cubicBezTo>
                  <a:pt x="251568" y="112402"/>
                  <a:pt x="252414" y="114562"/>
                  <a:pt x="252414" y="117191"/>
                </a:cubicBezTo>
                <a:lnTo>
                  <a:pt x="252414" y="243398"/>
                </a:lnTo>
                <a:cubicBezTo>
                  <a:pt x="252414" y="246027"/>
                  <a:pt x="251568" y="248187"/>
                  <a:pt x="249878" y="249877"/>
                </a:cubicBezTo>
                <a:cubicBezTo>
                  <a:pt x="248188" y="251567"/>
                  <a:pt x="246028" y="252412"/>
                  <a:pt x="243399" y="252412"/>
                </a:cubicBezTo>
                <a:lnTo>
                  <a:pt x="153252" y="252412"/>
                </a:lnTo>
                <a:cubicBezTo>
                  <a:pt x="150623" y="252412"/>
                  <a:pt x="148462" y="251567"/>
                  <a:pt x="146772" y="249877"/>
                </a:cubicBezTo>
                <a:cubicBezTo>
                  <a:pt x="145082" y="248187"/>
                  <a:pt x="144237" y="246027"/>
                  <a:pt x="144237" y="243398"/>
                </a:cubicBezTo>
                <a:lnTo>
                  <a:pt x="144237" y="225368"/>
                </a:lnTo>
                <a:cubicBezTo>
                  <a:pt x="144237" y="222739"/>
                  <a:pt x="145082" y="220579"/>
                  <a:pt x="146772" y="218889"/>
                </a:cubicBezTo>
                <a:cubicBezTo>
                  <a:pt x="148462" y="217199"/>
                  <a:pt x="150623" y="216354"/>
                  <a:pt x="153252" y="216354"/>
                </a:cubicBezTo>
                <a:lnTo>
                  <a:pt x="216355" y="216354"/>
                </a:lnTo>
                <a:lnTo>
                  <a:pt x="216355" y="117191"/>
                </a:lnTo>
                <a:cubicBezTo>
                  <a:pt x="216355" y="114562"/>
                  <a:pt x="217200" y="112402"/>
                  <a:pt x="218890" y="110712"/>
                </a:cubicBezTo>
                <a:cubicBezTo>
                  <a:pt x="220581" y="109022"/>
                  <a:pt x="222740" y="108177"/>
                  <a:pt x="225369" y="108177"/>
                </a:cubicBezTo>
                <a:close/>
                <a:moveTo>
                  <a:pt x="216354" y="63103"/>
                </a:moveTo>
                <a:cubicBezTo>
                  <a:pt x="188558" y="63103"/>
                  <a:pt x="162923" y="69958"/>
                  <a:pt x="139447" y="83668"/>
                </a:cubicBezTo>
                <a:cubicBezTo>
                  <a:pt x="115971" y="97378"/>
                  <a:pt x="97378" y="115971"/>
                  <a:pt x="83668" y="139447"/>
                </a:cubicBezTo>
                <a:cubicBezTo>
                  <a:pt x="69958" y="162922"/>
                  <a:pt x="63103" y="188558"/>
                  <a:pt x="63103" y="216354"/>
                </a:cubicBezTo>
                <a:cubicBezTo>
                  <a:pt x="63103" y="244149"/>
                  <a:pt x="69958" y="269785"/>
                  <a:pt x="83668" y="293260"/>
                </a:cubicBezTo>
                <a:cubicBezTo>
                  <a:pt x="97378" y="316736"/>
                  <a:pt x="115971" y="335329"/>
                  <a:pt x="139447" y="349039"/>
                </a:cubicBezTo>
                <a:cubicBezTo>
                  <a:pt x="162923" y="362749"/>
                  <a:pt x="188558" y="369604"/>
                  <a:pt x="216354" y="369604"/>
                </a:cubicBezTo>
                <a:cubicBezTo>
                  <a:pt x="244150" y="369604"/>
                  <a:pt x="269785" y="362749"/>
                  <a:pt x="293261" y="349039"/>
                </a:cubicBezTo>
                <a:cubicBezTo>
                  <a:pt x="316737" y="335329"/>
                  <a:pt x="335330" y="316736"/>
                  <a:pt x="349039" y="293260"/>
                </a:cubicBezTo>
                <a:cubicBezTo>
                  <a:pt x="362750" y="269785"/>
                  <a:pt x="369604" y="244149"/>
                  <a:pt x="369604" y="216354"/>
                </a:cubicBezTo>
                <a:cubicBezTo>
                  <a:pt x="369604" y="188558"/>
                  <a:pt x="362750" y="162922"/>
                  <a:pt x="349039" y="139447"/>
                </a:cubicBezTo>
                <a:cubicBezTo>
                  <a:pt x="335330" y="115971"/>
                  <a:pt x="316737" y="97378"/>
                  <a:pt x="293261" y="83668"/>
                </a:cubicBezTo>
                <a:cubicBezTo>
                  <a:pt x="269785" y="69958"/>
                  <a:pt x="244150" y="63103"/>
                  <a:pt x="216354" y="63103"/>
                </a:cubicBezTo>
                <a:close/>
                <a:moveTo>
                  <a:pt x="216354" y="0"/>
                </a:moveTo>
                <a:cubicBezTo>
                  <a:pt x="255606" y="0"/>
                  <a:pt x="291806" y="9672"/>
                  <a:pt x="324953" y="29016"/>
                </a:cubicBezTo>
                <a:cubicBezTo>
                  <a:pt x="358101" y="48360"/>
                  <a:pt x="384347" y="74606"/>
                  <a:pt x="403692" y="107754"/>
                </a:cubicBezTo>
                <a:cubicBezTo>
                  <a:pt x="423036" y="140902"/>
                  <a:pt x="432708" y="177102"/>
                  <a:pt x="432708" y="216354"/>
                </a:cubicBezTo>
                <a:cubicBezTo>
                  <a:pt x="432708" y="255605"/>
                  <a:pt x="423036" y="291805"/>
                  <a:pt x="403692" y="324953"/>
                </a:cubicBezTo>
                <a:cubicBezTo>
                  <a:pt x="384347" y="358101"/>
                  <a:pt x="358101" y="384347"/>
                  <a:pt x="324953" y="403691"/>
                </a:cubicBezTo>
                <a:cubicBezTo>
                  <a:pt x="291806" y="423035"/>
                  <a:pt x="255606" y="432707"/>
                  <a:pt x="216354" y="432707"/>
                </a:cubicBezTo>
                <a:cubicBezTo>
                  <a:pt x="177102" y="432707"/>
                  <a:pt x="140902" y="423035"/>
                  <a:pt x="107755" y="403691"/>
                </a:cubicBezTo>
                <a:cubicBezTo>
                  <a:pt x="74607" y="384347"/>
                  <a:pt x="48361" y="358101"/>
                  <a:pt x="29016" y="324953"/>
                </a:cubicBezTo>
                <a:cubicBezTo>
                  <a:pt x="9673" y="291805"/>
                  <a:pt x="0" y="255605"/>
                  <a:pt x="0" y="216354"/>
                </a:cubicBezTo>
                <a:cubicBezTo>
                  <a:pt x="0" y="177102"/>
                  <a:pt x="9673" y="140902"/>
                  <a:pt x="29016" y="107754"/>
                </a:cubicBezTo>
                <a:cubicBezTo>
                  <a:pt x="48361" y="74606"/>
                  <a:pt x="74607" y="48360"/>
                  <a:pt x="107755" y="29016"/>
                </a:cubicBezTo>
                <a:cubicBezTo>
                  <a:pt x="140902" y="9672"/>
                  <a:pt x="177102" y="0"/>
                  <a:pt x="216354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Freeform 463"/>
          <p:cNvSpPr/>
          <p:nvPr/>
        </p:nvSpPr>
        <p:spPr>
          <a:xfrm rot="10800000">
            <a:off x="5015103" y="3875489"/>
            <a:ext cx="720344" cy="642835"/>
          </a:xfrm>
          <a:custGeom>
            <a:avLst/>
            <a:gdLst>
              <a:gd name="connsiteX0" fmla="*/ 247622 w 504825"/>
              <a:gd name="connsiteY0" fmla="*/ 247341 h 450736"/>
              <a:gd name="connsiteX1" fmla="*/ 258045 w 504825"/>
              <a:gd name="connsiteY1" fmla="*/ 267765 h 450736"/>
              <a:gd name="connsiteX2" fmla="*/ 269455 w 504825"/>
              <a:gd name="connsiteY2" fmla="*/ 285654 h 450736"/>
              <a:gd name="connsiteX3" fmla="*/ 283822 w 504825"/>
              <a:gd name="connsiteY3" fmla="*/ 301571 h 450736"/>
              <a:gd name="connsiteX4" fmla="*/ 301570 w 504825"/>
              <a:gd name="connsiteY4" fmla="*/ 311431 h 450736"/>
              <a:gd name="connsiteX5" fmla="*/ 324529 w 504825"/>
              <a:gd name="connsiteY5" fmla="*/ 315515 h 450736"/>
              <a:gd name="connsiteX6" fmla="*/ 396647 w 504825"/>
              <a:gd name="connsiteY6" fmla="*/ 315515 h 450736"/>
              <a:gd name="connsiteX7" fmla="*/ 396647 w 504825"/>
              <a:gd name="connsiteY7" fmla="*/ 261427 h 450736"/>
              <a:gd name="connsiteX8" fmla="*/ 399183 w 504825"/>
              <a:gd name="connsiteY8" fmla="*/ 254948 h 450736"/>
              <a:gd name="connsiteX9" fmla="*/ 405662 w 504825"/>
              <a:gd name="connsiteY9" fmla="*/ 252412 h 450736"/>
              <a:gd name="connsiteX10" fmla="*/ 412423 w 504825"/>
              <a:gd name="connsiteY10" fmla="*/ 255229 h 450736"/>
              <a:gd name="connsiteX11" fmla="*/ 502289 w 504825"/>
              <a:gd name="connsiteY11" fmla="*/ 345095 h 450736"/>
              <a:gd name="connsiteX12" fmla="*/ 504824 w 504825"/>
              <a:gd name="connsiteY12" fmla="*/ 351574 h 450736"/>
              <a:gd name="connsiteX13" fmla="*/ 502289 w 504825"/>
              <a:gd name="connsiteY13" fmla="*/ 358054 h 450736"/>
              <a:gd name="connsiteX14" fmla="*/ 412141 w 504825"/>
              <a:gd name="connsiteY14" fmla="*/ 448201 h 450736"/>
              <a:gd name="connsiteX15" fmla="*/ 405662 w 504825"/>
              <a:gd name="connsiteY15" fmla="*/ 450736 h 450736"/>
              <a:gd name="connsiteX16" fmla="*/ 399323 w 504825"/>
              <a:gd name="connsiteY16" fmla="*/ 448060 h 450736"/>
              <a:gd name="connsiteX17" fmla="*/ 396647 w 504825"/>
              <a:gd name="connsiteY17" fmla="*/ 441722 h 450736"/>
              <a:gd name="connsiteX18" fmla="*/ 396647 w 504825"/>
              <a:gd name="connsiteY18" fmla="*/ 387633 h 450736"/>
              <a:gd name="connsiteX19" fmla="*/ 372702 w 504825"/>
              <a:gd name="connsiteY19" fmla="*/ 387774 h 450736"/>
              <a:gd name="connsiteX20" fmla="*/ 349883 w 504825"/>
              <a:gd name="connsiteY20" fmla="*/ 388056 h 450736"/>
              <a:gd name="connsiteX21" fmla="*/ 329318 w 504825"/>
              <a:gd name="connsiteY21" fmla="*/ 387774 h 450736"/>
              <a:gd name="connsiteX22" fmla="*/ 309317 w 504825"/>
              <a:gd name="connsiteY22" fmla="*/ 386366 h 450736"/>
              <a:gd name="connsiteX23" fmla="*/ 291288 w 504825"/>
              <a:gd name="connsiteY23" fmla="*/ 383408 h 450736"/>
              <a:gd name="connsiteX24" fmla="*/ 273540 w 504825"/>
              <a:gd name="connsiteY24" fmla="*/ 378196 h 450736"/>
              <a:gd name="connsiteX25" fmla="*/ 257201 w 504825"/>
              <a:gd name="connsiteY25" fmla="*/ 370167 h 450736"/>
              <a:gd name="connsiteX26" fmla="*/ 240580 w 504825"/>
              <a:gd name="connsiteY26" fmla="*/ 358899 h 450736"/>
              <a:gd name="connsiteX27" fmla="*/ 225086 w 504825"/>
              <a:gd name="connsiteY27" fmla="*/ 343827 h 450736"/>
              <a:gd name="connsiteX28" fmla="*/ 209310 w 504825"/>
              <a:gd name="connsiteY28" fmla="*/ 324248 h 450736"/>
              <a:gd name="connsiteX29" fmla="*/ 247622 w 504825"/>
              <a:gd name="connsiteY29" fmla="*/ 247341 h 450736"/>
              <a:gd name="connsiteX30" fmla="*/ 9015 w 504825"/>
              <a:gd name="connsiteY30" fmla="*/ 63103 h 450736"/>
              <a:gd name="connsiteX31" fmla="*/ 72118 w 504825"/>
              <a:gd name="connsiteY31" fmla="*/ 63103 h 450736"/>
              <a:gd name="connsiteX32" fmla="*/ 187619 w 504825"/>
              <a:gd name="connsiteY32" fmla="*/ 126488 h 450736"/>
              <a:gd name="connsiteX33" fmla="*/ 149025 w 504825"/>
              <a:gd name="connsiteY33" fmla="*/ 203395 h 450736"/>
              <a:gd name="connsiteX34" fmla="*/ 138601 w 504825"/>
              <a:gd name="connsiteY34" fmla="*/ 182971 h 450736"/>
              <a:gd name="connsiteX35" fmla="*/ 127192 w 504825"/>
              <a:gd name="connsiteY35" fmla="*/ 165082 h 450736"/>
              <a:gd name="connsiteX36" fmla="*/ 112825 w 504825"/>
              <a:gd name="connsiteY36" fmla="*/ 149165 h 450736"/>
              <a:gd name="connsiteX37" fmla="*/ 95077 w 504825"/>
              <a:gd name="connsiteY37" fmla="*/ 139306 h 450736"/>
              <a:gd name="connsiteX38" fmla="*/ 72118 w 504825"/>
              <a:gd name="connsiteY38" fmla="*/ 135221 h 450736"/>
              <a:gd name="connsiteX39" fmla="*/ 9015 w 504825"/>
              <a:gd name="connsiteY39" fmla="*/ 135221 h 450736"/>
              <a:gd name="connsiteX40" fmla="*/ 2535 w 504825"/>
              <a:gd name="connsiteY40" fmla="*/ 132685 h 450736"/>
              <a:gd name="connsiteX41" fmla="*/ 0 w 504825"/>
              <a:gd name="connsiteY41" fmla="*/ 126206 h 450736"/>
              <a:gd name="connsiteX42" fmla="*/ 0 w 504825"/>
              <a:gd name="connsiteY42" fmla="*/ 72118 h 450736"/>
              <a:gd name="connsiteX43" fmla="*/ 2535 w 504825"/>
              <a:gd name="connsiteY43" fmla="*/ 65638 h 450736"/>
              <a:gd name="connsiteX44" fmla="*/ 9015 w 504825"/>
              <a:gd name="connsiteY44" fmla="*/ 63103 h 450736"/>
              <a:gd name="connsiteX45" fmla="*/ 405663 w 504825"/>
              <a:gd name="connsiteY45" fmla="*/ 0 h 450736"/>
              <a:gd name="connsiteX46" fmla="*/ 412424 w 504825"/>
              <a:gd name="connsiteY46" fmla="*/ 2817 h 450736"/>
              <a:gd name="connsiteX47" fmla="*/ 502290 w 504825"/>
              <a:gd name="connsiteY47" fmla="*/ 92683 h 450736"/>
              <a:gd name="connsiteX48" fmla="*/ 504825 w 504825"/>
              <a:gd name="connsiteY48" fmla="*/ 99162 h 450736"/>
              <a:gd name="connsiteX49" fmla="*/ 502290 w 504825"/>
              <a:gd name="connsiteY49" fmla="*/ 105641 h 450736"/>
              <a:gd name="connsiteX50" fmla="*/ 412142 w 504825"/>
              <a:gd name="connsiteY50" fmla="*/ 195788 h 450736"/>
              <a:gd name="connsiteX51" fmla="*/ 405663 w 504825"/>
              <a:gd name="connsiteY51" fmla="*/ 198324 h 450736"/>
              <a:gd name="connsiteX52" fmla="*/ 399324 w 504825"/>
              <a:gd name="connsiteY52" fmla="*/ 195647 h 450736"/>
              <a:gd name="connsiteX53" fmla="*/ 396648 w 504825"/>
              <a:gd name="connsiteY53" fmla="*/ 189309 h 450736"/>
              <a:gd name="connsiteX54" fmla="*/ 396648 w 504825"/>
              <a:gd name="connsiteY54" fmla="*/ 135221 h 450736"/>
              <a:gd name="connsiteX55" fmla="*/ 324530 w 504825"/>
              <a:gd name="connsiteY55" fmla="*/ 135221 h 450736"/>
              <a:gd name="connsiteX56" fmla="*/ 300022 w 504825"/>
              <a:gd name="connsiteY56" fmla="*/ 139446 h 450736"/>
              <a:gd name="connsiteX57" fmla="*/ 280583 w 504825"/>
              <a:gd name="connsiteY57" fmla="*/ 152123 h 450736"/>
              <a:gd name="connsiteX58" fmla="*/ 266216 w 504825"/>
              <a:gd name="connsiteY58" fmla="*/ 169449 h 450736"/>
              <a:gd name="connsiteX59" fmla="*/ 253539 w 504825"/>
              <a:gd name="connsiteY59" fmla="*/ 191281 h 450736"/>
              <a:gd name="connsiteX60" fmla="*/ 231566 w 504825"/>
              <a:gd name="connsiteY60" fmla="*/ 239454 h 450736"/>
              <a:gd name="connsiteX61" fmla="*/ 217621 w 504825"/>
              <a:gd name="connsiteY61" fmla="*/ 270723 h 450736"/>
              <a:gd name="connsiteX62" fmla="*/ 202409 w 504825"/>
              <a:gd name="connsiteY62" fmla="*/ 300303 h 450736"/>
              <a:gd name="connsiteX63" fmla="*/ 184379 w 504825"/>
              <a:gd name="connsiteY63" fmla="*/ 328474 h 450736"/>
              <a:gd name="connsiteX64" fmla="*/ 163533 w 504825"/>
              <a:gd name="connsiteY64" fmla="*/ 351856 h 450736"/>
              <a:gd name="connsiteX65" fmla="*/ 138179 w 504825"/>
              <a:gd name="connsiteY65" fmla="*/ 371153 h 450736"/>
              <a:gd name="connsiteX66" fmla="*/ 108177 w 504825"/>
              <a:gd name="connsiteY66" fmla="*/ 382985 h 450736"/>
              <a:gd name="connsiteX67" fmla="*/ 72118 w 504825"/>
              <a:gd name="connsiteY67" fmla="*/ 387633 h 450736"/>
              <a:gd name="connsiteX68" fmla="*/ 9015 w 504825"/>
              <a:gd name="connsiteY68" fmla="*/ 387633 h 450736"/>
              <a:gd name="connsiteX69" fmla="*/ 2535 w 504825"/>
              <a:gd name="connsiteY69" fmla="*/ 385098 h 450736"/>
              <a:gd name="connsiteX70" fmla="*/ 0 w 504825"/>
              <a:gd name="connsiteY70" fmla="*/ 378619 h 450736"/>
              <a:gd name="connsiteX71" fmla="*/ 0 w 504825"/>
              <a:gd name="connsiteY71" fmla="*/ 324530 h 450736"/>
              <a:gd name="connsiteX72" fmla="*/ 2535 w 504825"/>
              <a:gd name="connsiteY72" fmla="*/ 318051 h 450736"/>
              <a:gd name="connsiteX73" fmla="*/ 9015 w 504825"/>
              <a:gd name="connsiteY73" fmla="*/ 315515 h 450736"/>
              <a:gd name="connsiteX74" fmla="*/ 72118 w 504825"/>
              <a:gd name="connsiteY74" fmla="*/ 315515 h 450736"/>
              <a:gd name="connsiteX75" fmla="*/ 96627 w 504825"/>
              <a:gd name="connsiteY75" fmla="*/ 311290 h 450736"/>
              <a:gd name="connsiteX76" fmla="*/ 116064 w 504825"/>
              <a:gd name="connsiteY76" fmla="*/ 298613 h 450736"/>
              <a:gd name="connsiteX77" fmla="*/ 130432 w 504825"/>
              <a:gd name="connsiteY77" fmla="*/ 281288 h 450736"/>
              <a:gd name="connsiteX78" fmla="*/ 143109 w 504825"/>
              <a:gd name="connsiteY78" fmla="*/ 259455 h 450736"/>
              <a:gd name="connsiteX79" fmla="*/ 165082 w 504825"/>
              <a:gd name="connsiteY79" fmla="*/ 211283 h 450736"/>
              <a:gd name="connsiteX80" fmla="*/ 179027 w 504825"/>
              <a:gd name="connsiteY80" fmla="*/ 180013 h 450736"/>
              <a:gd name="connsiteX81" fmla="*/ 194239 w 504825"/>
              <a:gd name="connsiteY81" fmla="*/ 150433 h 450736"/>
              <a:gd name="connsiteX82" fmla="*/ 212269 w 504825"/>
              <a:gd name="connsiteY82" fmla="*/ 122262 h 450736"/>
              <a:gd name="connsiteX83" fmla="*/ 233115 w 504825"/>
              <a:gd name="connsiteY83" fmla="*/ 98880 h 450736"/>
              <a:gd name="connsiteX84" fmla="*/ 258469 w 504825"/>
              <a:gd name="connsiteY84" fmla="*/ 79583 h 450736"/>
              <a:gd name="connsiteX85" fmla="*/ 288471 w 504825"/>
              <a:gd name="connsiteY85" fmla="*/ 67751 h 450736"/>
              <a:gd name="connsiteX86" fmla="*/ 324530 w 504825"/>
              <a:gd name="connsiteY86" fmla="*/ 63103 h 450736"/>
              <a:gd name="connsiteX87" fmla="*/ 396648 w 504825"/>
              <a:gd name="connsiteY87" fmla="*/ 63103 h 450736"/>
              <a:gd name="connsiteX88" fmla="*/ 396648 w 504825"/>
              <a:gd name="connsiteY88" fmla="*/ 9014 h 450736"/>
              <a:gd name="connsiteX89" fmla="*/ 399184 w 504825"/>
              <a:gd name="connsiteY89" fmla="*/ 2535 h 450736"/>
              <a:gd name="connsiteX90" fmla="*/ 405663 w 504825"/>
              <a:gd name="connsiteY90" fmla="*/ 0 h 450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504825" h="450736">
                <a:moveTo>
                  <a:pt x="247622" y="247341"/>
                </a:moveTo>
                <a:cubicBezTo>
                  <a:pt x="251754" y="255793"/>
                  <a:pt x="255229" y="262601"/>
                  <a:pt x="258045" y="267765"/>
                </a:cubicBezTo>
                <a:cubicBezTo>
                  <a:pt x="260863" y="272930"/>
                  <a:pt x="264666" y="278893"/>
                  <a:pt x="269455" y="285654"/>
                </a:cubicBezTo>
                <a:cubicBezTo>
                  <a:pt x="274244" y="292415"/>
                  <a:pt x="279033" y="297721"/>
                  <a:pt x="283822" y="301571"/>
                </a:cubicBezTo>
                <a:cubicBezTo>
                  <a:pt x="288611" y="305421"/>
                  <a:pt x="294527" y="308707"/>
                  <a:pt x="301570" y="311431"/>
                </a:cubicBezTo>
                <a:cubicBezTo>
                  <a:pt x="308613" y="314154"/>
                  <a:pt x="316266" y="315515"/>
                  <a:pt x="324529" y="315515"/>
                </a:cubicBezTo>
                <a:lnTo>
                  <a:pt x="396647" y="315515"/>
                </a:lnTo>
                <a:lnTo>
                  <a:pt x="396647" y="261427"/>
                </a:lnTo>
                <a:cubicBezTo>
                  <a:pt x="396647" y="258798"/>
                  <a:pt x="397492" y="256638"/>
                  <a:pt x="399183" y="254948"/>
                </a:cubicBezTo>
                <a:cubicBezTo>
                  <a:pt x="400873" y="253257"/>
                  <a:pt x="403033" y="252412"/>
                  <a:pt x="405662" y="252412"/>
                </a:cubicBezTo>
                <a:cubicBezTo>
                  <a:pt x="407915" y="252412"/>
                  <a:pt x="410169" y="253351"/>
                  <a:pt x="412423" y="255229"/>
                </a:cubicBezTo>
                <a:lnTo>
                  <a:pt x="502289" y="345095"/>
                </a:lnTo>
                <a:cubicBezTo>
                  <a:pt x="503979" y="346785"/>
                  <a:pt x="504824" y="348945"/>
                  <a:pt x="504824" y="351574"/>
                </a:cubicBezTo>
                <a:cubicBezTo>
                  <a:pt x="504824" y="354204"/>
                  <a:pt x="503979" y="356363"/>
                  <a:pt x="502289" y="358054"/>
                </a:cubicBezTo>
                <a:lnTo>
                  <a:pt x="412141" y="448201"/>
                </a:lnTo>
                <a:cubicBezTo>
                  <a:pt x="410451" y="449891"/>
                  <a:pt x="408292" y="450736"/>
                  <a:pt x="405662" y="450736"/>
                </a:cubicBezTo>
                <a:cubicBezTo>
                  <a:pt x="403221" y="450736"/>
                  <a:pt x="401108" y="449844"/>
                  <a:pt x="399323" y="448060"/>
                </a:cubicBezTo>
                <a:cubicBezTo>
                  <a:pt x="397539" y="446276"/>
                  <a:pt x="396647" y="444163"/>
                  <a:pt x="396647" y="441722"/>
                </a:cubicBezTo>
                <a:lnTo>
                  <a:pt x="396647" y="387633"/>
                </a:lnTo>
                <a:cubicBezTo>
                  <a:pt x="390637" y="387633"/>
                  <a:pt x="382656" y="387680"/>
                  <a:pt x="372702" y="387774"/>
                </a:cubicBezTo>
                <a:cubicBezTo>
                  <a:pt x="362748" y="387868"/>
                  <a:pt x="355142" y="387962"/>
                  <a:pt x="349883" y="388056"/>
                </a:cubicBezTo>
                <a:cubicBezTo>
                  <a:pt x="344625" y="388150"/>
                  <a:pt x="337770" y="388056"/>
                  <a:pt x="329318" y="387774"/>
                </a:cubicBezTo>
                <a:cubicBezTo>
                  <a:pt x="320867" y="387492"/>
                  <a:pt x="314200" y="387023"/>
                  <a:pt x="309317" y="386366"/>
                </a:cubicBezTo>
                <a:cubicBezTo>
                  <a:pt x="304434" y="385708"/>
                  <a:pt x="298424" y="384722"/>
                  <a:pt x="291288" y="383408"/>
                </a:cubicBezTo>
                <a:cubicBezTo>
                  <a:pt x="284151" y="382093"/>
                  <a:pt x="278235" y="380356"/>
                  <a:pt x="273540" y="378196"/>
                </a:cubicBezTo>
                <a:cubicBezTo>
                  <a:pt x="268845" y="376036"/>
                  <a:pt x="263398" y="373360"/>
                  <a:pt x="257201" y="370167"/>
                </a:cubicBezTo>
                <a:cubicBezTo>
                  <a:pt x="251003" y="366975"/>
                  <a:pt x="245463" y="363218"/>
                  <a:pt x="240580" y="358899"/>
                </a:cubicBezTo>
                <a:cubicBezTo>
                  <a:pt x="235696" y="354579"/>
                  <a:pt x="230532" y="349555"/>
                  <a:pt x="225086" y="343827"/>
                </a:cubicBezTo>
                <a:cubicBezTo>
                  <a:pt x="219639" y="338099"/>
                  <a:pt x="214381" y="331573"/>
                  <a:pt x="209310" y="324248"/>
                </a:cubicBezTo>
                <a:cubicBezTo>
                  <a:pt x="220391" y="306782"/>
                  <a:pt x="233161" y="281147"/>
                  <a:pt x="247622" y="247341"/>
                </a:cubicBezTo>
                <a:close/>
                <a:moveTo>
                  <a:pt x="9015" y="63103"/>
                </a:moveTo>
                <a:lnTo>
                  <a:pt x="72118" y="63103"/>
                </a:lnTo>
                <a:cubicBezTo>
                  <a:pt x="119069" y="63103"/>
                  <a:pt x="157570" y="84231"/>
                  <a:pt x="187619" y="126488"/>
                </a:cubicBezTo>
                <a:cubicBezTo>
                  <a:pt x="176351" y="143766"/>
                  <a:pt x="163486" y="169401"/>
                  <a:pt x="149025" y="203395"/>
                </a:cubicBezTo>
                <a:cubicBezTo>
                  <a:pt x="144893" y="194943"/>
                  <a:pt x="141419" y="188135"/>
                  <a:pt x="138601" y="182971"/>
                </a:cubicBezTo>
                <a:cubicBezTo>
                  <a:pt x="135784" y="177806"/>
                  <a:pt x="131981" y="171843"/>
                  <a:pt x="127192" y="165082"/>
                </a:cubicBezTo>
                <a:cubicBezTo>
                  <a:pt x="122403" y="158321"/>
                  <a:pt x="117614" y="153016"/>
                  <a:pt x="112825" y="149165"/>
                </a:cubicBezTo>
                <a:cubicBezTo>
                  <a:pt x="108036" y="145315"/>
                  <a:pt x="102120" y="142029"/>
                  <a:pt x="95077" y="139306"/>
                </a:cubicBezTo>
                <a:cubicBezTo>
                  <a:pt x="88035" y="136582"/>
                  <a:pt x="80382" y="135221"/>
                  <a:pt x="72118" y="135221"/>
                </a:cubicBezTo>
                <a:lnTo>
                  <a:pt x="9015" y="135221"/>
                </a:lnTo>
                <a:cubicBezTo>
                  <a:pt x="6385" y="135221"/>
                  <a:pt x="4226" y="134376"/>
                  <a:pt x="2535" y="132685"/>
                </a:cubicBezTo>
                <a:cubicBezTo>
                  <a:pt x="845" y="130995"/>
                  <a:pt x="0" y="128835"/>
                  <a:pt x="0" y="126206"/>
                </a:cubicBezTo>
                <a:lnTo>
                  <a:pt x="0" y="72118"/>
                </a:lnTo>
                <a:cubicBezTo>
                  <a:pt x="0" y="69488"/>
                  <a:pt x="845" y="67329"/>
                  <a:pt x="2535" y="65638"/>
                </a:cubicBezTo>
                <a:cubicBezTo>
                  <a:pt x="4226" y="63948"/>
                  <a:pt x="6385" y="63103"/>
                  <a:pt x="9015" y="63103"/>
                </a:cubicBezTo>
                <a:close/>
                <a:moveTo>
                  <a:pt x="405663" y="0"/>
                </a:moveTo>
                <a:cubicBezTo>
                  <a:pt x="407916" y="0"/>
                  <a:pt x="410170" y="939"/>
                  <a:pt x="412424" y="2817"/>
                </a:cubicBezTo>
                <a:lnTo>
                  <a:pt x="502290" y="92683"/>
                </a:lnTo>
                <a:cubicBezTo>
                  <a:pt x="503980" y="94373"/>
                  <a:pt x="504825" y="96532"/>
                  <a:pt x="504825" y="99162"/>
                </a:cubicBezTo>
                <a:cubicBezTo>
                  <a:pt x="504825" y="101791"/>
                  <a:pt x="503980" y="103951"/>
                  <a:pt x="502290" y="105641"/>
                </a:cubicBezTo>
                <a:lnTo>
                  <a:pt x="412142" y="195788"/>
                </a:lnTo>
                <a:cubicBezTo>
                  <a:pt x="410452" y="197479"/>
                  <a:pt x="408293" y="198324"/>
                  <a:pt x="405663" y="198324"/>
                </a:cubicBezTo>
                <a:cubicBezTo>
                  <a:pt x="403222" y="198324"/>
                  <a:pt x="401109" y="197432"/>
                  <a:pt x="399324" y="195647"/>
                </a:cubicBezTo>
                <a:cubicBezTo>
                  <a:pt x="397540" y="193863"/>
                  <a:pt x="396648" y="191751"/>
                  <a:pt x="396648" y="189309"/>
                </a:cubicBezTo>
                <a:lnTo>
                  <a:pt x="396648" y="135221"/>
                </a:lnTo>
                <a:lnTo>
                  <a:pt x="324530" y="135221"/>
                </a:lnTo>
                <a:cubicBezTo>
                  <a:pt x="315516" y="135221"/>
                  <a:pt x="307346" y="136629"/>
                  <a:pt x="300022" y="139446"/>
                </a:cubicBezTo>
                <a:cubicBezTo>
                  <a:pt x="292697" y="142264"/>
                  <a:pt x="286218" y="146489"/>
                  <a:pt x="280583" y="152123"/>
                </a:cubicBezTo>
                <a:cubicBezTo>
                  <a:pt x="274950" y="157758"/>
                  <a:pt x="270160" y="163533"/>
                  <a:pt x="266216" y="169449"/>
                </a:cubicBezTo>
                <a:cubicBezTo>
                  <a:pt x="262272" y="175364"/>
                  <a:pt x="258046" y="182642"/>
                  <a:pt x="253539" y="191281"/>
                </a:cubicBezTo>
                <a:cubicBezTo>
                  <a:pt x="247529" y="202925"/>
                  <a:pt x="240205" y="218983"/>
                  <a:pt x="231566" y="239454"/>
                </a:cubicBezTo>
                <a:cubicBezTo>
                  <a:pt x="226119" y="251849"/>
                  <a:pt x="221471" y="262272"/>
                  <a:pt x="217621" y="270723"/>
                </a:cubicBezTo>
                <a:cubicBezTo>
                  <a:pt x="213771" y="279175"/>
                  <a:pt x="208701" y="289035"/>
                  <a:pt x="202409" y="300303"/>
                </a:cubicBezTo>
                <a:cubicBezTo>
                  <a:pt x="196117" y="311572"/>
                  <a:pt x="190108" y="320962"/>
                  <a:pt x="184379" y="328474"/>
                </a:cubicBezTo>
                <a:cubicBezTo>
                  <a:pt x="178651" y="335986"/>
                  <a:pt x="171702" y="343780"/>
                  <a:pt x="163533" y="351856"/>
                </a:cubicBezTo>
                <a:cubicBezTo>
                  <a:pt x="155363" y="359932"/>
                  <a:pt x="146912" y="366364"/>
                  <a:pt x="138179" y="371153"/>
                </a:cubicBezTo>
                <a:cubicBezTo>
                  <a:pt x="129446" y="375942"/>
                  <a:pt x="119445" y="379886"/>
                  <a:pt x="108177" y="382985"/>
                </a:cubicBezTo>
                <a:cubicBezTo>
                  <a:pt x="96909" y="386084"/>
                  <a:pt x="84889" y="387633"/>
                  <a:pt x="72118" y="387633"/>
                </a:cubicBezTo>
                <a:lnTo>
                  <a:pt x="9015" y="387633"/>
                </a:lnTo>
                <a:cubicBezTo>
                  <a:pt x="6385" y="387633"/>
                  <a:pt x="4226" y="386788"/>
                  <a:pt x="2535" y="385098"/>
                </a:cubicBezTo>
                <a:cubicBezTo>
                  <a:pt x="845" y="383408"/>
                  <a:pt x="0" y="381248"/>
                  <a:pt x="0" y="378619"/>
                </a:cubicBezTo>
                <a:lnTo>
                  <a:pt x="0" y="324530"/>
                </a:lnTo>
                <a:cubicBezTo>
                  <a:pt x="0" y="321901"/>
                  <a:pt x="845" y="319741"/>
                  <a:pt x="2535" y="318051"/>
                </a:cubicBezTo>
                <a:cubicBezTo>
                  <a:pt x="4226" y="316360"/>
                  <a:pt x="6385" y="315515"/>
                  <a:pt x="9015" y="315515"/>
                </a:cubicBezTo>
                <a:lnTo>
                  <a:pt x="72118" y="315515"/>
                </a:lnTo>
                <a:cubicBezTo>
                  <a:pt x="81133" y="315515"/>
                  <a:pt x="89302" y="314107"/>
                  <a:pt x="96627" y="311290"/>
                </a:cubicBezTo>
                <a:cubicBezTo>
                  <a:pt x="103951" y="308473"/>
                  <a:pt x="110430" y="304247"/>
                  <a:pt x="116064" y="298613"/>
                </a:cubicBezTo>
                <a:cubicBezTo>
                  <a:pt x="121699" y="292978"/>
                  <a:pt x="126488" y="287204"/>
                  <a:pt x="130432" y="281288"/>
                </a:cubicBezTo>
                <a:cubicBezTo>
                  <a:pt x="134376" y="275372"/>
                  <a:pt x="138601" y="268094"/>
                  <a:pt x="143109" y="259455"/>
                </a:cubicBezTo>
                <a:cubicBezTo>
                  <a:pt x="149119" y="247811"/>
                  <a:pt x="156443" y="231753"/>
                  <a:pt x="165082" y="211283"/>
                </a:cubicBezTo>
                <a:cubicBezTo>
                  <a:pt x="170529" y="198887"/>
                  <a:pt x="175177" y="188464"/>
                  <a:pt x="179027" y="180013"/>
                </a:cubicBezTo>
                <a:cubicBezTo>
                  <a:pt x="182877" y="171561"/>
                  <a:pt x="187948" y="161702"/>
                  <a:pt x="194239" y="150433"/>
                </a:cubicBezTo>
                <a:cubicBezTo>
                  <a:pt x="200531" y="139165"/>
                  <a:pt x="206540" y="129774"/>
                  <a:pt x="212269" y="122262"/>
                </a:cubicBezTo>
                <a:cubicBezTo>
                  <a:pt x="217997" y="114750"/>
                  <a:pt x="224946" y="106956"/>
                  <a:pt x="233115" y="98880"/>
                </a:cubicBezTo>
                <a:cubicBezTo>
                  <a:pt x="241285" y="90804"/>
                  <a:pt x="249737" y="84372"/>
                  <a:pt x="258469" y="79583"/>
                </a:cubicBezTo>
                <a:cubicBezTo>
                  <a:pt x="267202" y="74794"/>
                  <a:pt x="277203" y="70850"/>
                  <a:pt x="288471" y="67751"/>
                </a:cubicBezTo>
                <a:cubicBezTo>
                  <a:pt x="299740" y="64652"/>
                  <a:pt x="311759" y="63103"/>
                  <a:pt x="324530" y="63103"/>
                </a:cubicBezTo>
                <a:lnTo>
                  <a:pt x="396648" y="63103"/>
                </a:lnTo>
                <a:lnTo>
                  <a:pt x="396648" y="9014"/>
                </a:lnTo>
                <a:cubicBezTo>
                  <a:pt x="396648" y="6385"/>
                  <a:pt x="397493" y="4225"/>
                  <a:pt x="399184" y="2535"/>
                </a:cubicBezTo>
                <a:cubicBezTo>
                  <a:pt x="400874" y="845"/>
                  <a:pt x="403034" y="0"/>
                  <a:pt x="405663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2" name="Graphic 8" descr="Users">
            <a:extLst>
              <a:ext uri="{FF2B5EF4-FFF2-40B4-BE49-F238E27FC236}">
                <a16:creationId xmlns:a16="http://schemas.microsoft.com/office/drawing/2014/main" id="{155633CC-1614-4439-8F22-4030DFD7AA6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407059" y="3815772"/>
            <a:ext cx="796214" cy="796214"/>
          </a:xfrm>
          <a:prstGeom prst="rect">
            <a:avLst/>
          </a:prstGeom>
        </p:spPr>
      </p:pic>
      <p:pic>
        <p:nvPicPr>
          <p:cNvPr id="43" name="Graphic 12" descr="Lightbulb">
            <a:extLst>
              <a:ext uri="{FF2B5EF4-FFF2-40B4-BE49-F238E27FC236}">
                <a16:creationId xmlns:a16="http://schemas.microsoft.com/office/drawing/2014/main" id="{BE7F1ED4-D6C7-4B5F-A025-9F9D63D74C0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015102" y="5181024"/>
            <a:ext cx="859321" cy="85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4066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5">
            <a:extLst>
              <a:ext uri="{FF2B5EF4-FFF2-40B4-BE49-F238E27FC236}">
                <a16:creationId xmlns:a16="http://schemas.microsoft.com/office/drawing/2014/main" id="{C023BF22-6560-4F52-B813-B200D38C2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11544" y="326461"/>
            <a:ext cx="1749171" cy="548073"/>
          </a:xfrm>
          <a:prstGeom prst="rect">
            <a:avLst/>
          </a:prstGeom>
        </p:spPr>
      </p:pic>
      <p:pic>
        <p:nvPicPr>
          <p:cNvPr id="8" name="Graphic 6">
            <a:extLst>
              <a:ext uri="{FF2B5EF4-FFF2-40B4-BE49-F238E27FC236}">
                <a16:creationId xmlns:a16="http://schemas.microsoft.com/office/drawing/2014/main" id="{AAD1BC19-4A62-406D-9FEF-A68292FD89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518800" y="209577"/>
            <a:ext cx="1575356" cy="78184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97" y="-226210"/>
            <a:ext cx="2785736" cy="1566976"/>
          </a:xfrm>
          <a:prstGeom prst="rect">
            <a:avLst/>
          </a:prstGeom>
        </p:spPr>
      </p:pic>
      <p:sp>
        <p:nvSpPr>
          <p:cNvPr id="6" name="Marcador de contenido 1"/>
          <p:cNvSpPr txBox="1">
            <a:spLocks/>
          </p:cNvSpPr>
          <p:nvPr/>
        </p:nvSpPr>
        <p:spPr>
          <a:xfrm>
            <a:off x="303186" y="1395966"/>
            <a:ext cx="5688647" cy="397442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1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9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1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800" b="1" dirty="0">
                <a:latin typeface="Arial Narrow" panose="020B0606020202030204" pitchFamily="34" charset="0"/>
              </a:rPr>
              <a:t>Curso 4: Decisiones De Inversión, Formulación</a:t>
            </a:r>
          </a:p>
          <a:p>
            <a:pPr marL="0" indent="0">
              <a:buNone/>
            </a:pPr>
            <a:r>
              <a:rPr lang="es-ES" sz="1800" b="1" dirty="0">
                <a:latin typeface="Arial Narrow" panose="020B0606020202030204" pitchFamily="34" charset="0"/>
              </a:rPr>
              <a:t>Y Evaluación De Proyectos de Hidrocarburos y Gas </a:t>
            </a:r>
            <a:endParaRPr lang="pt-BR" sz="1800" b="1" dirty="0">
              <a:latin typeface="Arial Narrow" panose="020B0606020202030204" pitchFamily="34" charset="0"/>
            </a:endParaRPr>
          </a:p>
          <a:p>
            <a:pPr fontAlgn="base"/>
            <a:r>
              <a:rPr lang="es-ES" sz="1400" dirty="0">
                <a:latin typeface="Arial Narrow" panose="020B0606020202030204" pitchFamily="34" charset="0"/>
              </a:rPr>
              <a:t>Alineamiento de conceptos: NPV, IRR, </a:t>
            </a:r>
            <a:r>
              <a:rPr lang="es-ES" sz="1400" dirty="0" err="1">
                <a:latin typeface="Arial Narrow" panose="020B0606020202030204" pitchFamily="34" charset="0"/>
              </a:rPr>
              <a:t>Payback</a:t>
            </a:r>
            <a:r>
              <a:rPr lang="es-ES" sz="1400" dirty="0">
                <a:latin typeface="Arial Narrow" panose="020B0606020202030204" pitchFamily="34" charset="0"/>
              </a:rPr>
              <a:t>,</a:t>
            </a:r>
          </a:p>
          <a:p>
            <a:pPr fontAlgn="base"/>
            <a:r>
              <a:rPr lang="es-ES" sz="1400" dirty="0">
                <a:latin typeface="Arial Narrow" panose="020B0606020202030204" pitchFamily="34" charset="0"/>
              </a:rPr>
              <a:t>Costos de Capital aplicados a proyectos</a:t>
            </a:r>
          </a:p>
          <a:p>
            <a:pPr fontAlgn="base"/>
            <a:r>
              <a:rPr lang="es-ES" sz="1400" dirty="0">
                <a:latin typeface="Arial Narrow" panose="020B0606020202030204" pitchFamily="34" charset="0"/>
              </a:rPr>
              <a:t>Alineamiento de conceptos: Contabilidad de</a:t>
            </a:r>
          </a:p>
          <a:p>
            <a:pPr fontAlgn="base"/>
            <a:r>
              <a:rPr lang="es-ES" sz="1400" dirty="0">
                <a:latin typeface="Arial Narrow" panose="020B0606020202030204" pitchFamily="34" charset="0"/>
              </a:rPr>
              <a:t>proyectos, EERR, Balance, Estados de Flujo de</a:t>
            </a:r>
          </a:p>
          <a:p>
            <a:pPr fontAlgn="base"/>
            <a:r>
              <a:rPr lang="es-ES" sz="1400" dirty="0">
                <a:latin typeface="Arial Narrow" panose="020B0606020202030204" pitchFamily="34" charset="0"/>
              </a:rPr>
              <a:t>Efectivo</a:t>
            </a:r>
          </a:p>
          <a:p>
            <a:pPr fontAlgn="base"/>
            <a:r>
              <a:rPr lang="es-ES" sz="1400" dirty="0">
                <a:latin typeface="Arial Narrow" panose="020B0606020202030204" pitchFamily="34" charset="0"/>
              </a:rPr>
              <a:t>Sesiones aplicadas al modelamiento</a:t>
            </a:r>
          </a:p>
          <a:p>
            <a:pPr fontAlgn="base"/>
            <a:r>
              <a:rPr lang="es-ES" sz="1400" dirty="0">
                <a:latin typeface="Arial Narrow" panose="020B0606020202030204" pitchFamily="34" charset="0"/>
              </a:rPr>
              <a:t>económico-financiero</a:t>
            </a:r>
          </a:p>
          <a:p>
            <a:pPr fontAlgn="base"/>
            <a:r>
              <a:rPr lang="es-ES" sz="1400" dirty="0">
                <a:latin typeface="Arial Narrow" panose="020B0606020202030204" pitchFamily="34" charset="0"/>
              </a:rPr>
              <a:t>Valorización del Proyecto: metodologías: DDF, DCF,</a:t>
            </a:r>
          </a:p>
          <a:p>
            <a:pPr fontAlgn="base"/>
            <a:r>
              <a:rPr lang="es-ES" sz="1400" dirty="0">
                <a:latin typeface="Arial Narrow" panose="020B0606020202030204" pitchFamily="34" charset="0"/>
              </a:rPr>
              <a:t>DDM, </a:t>
            </a:r>
            <a:r>
              <a:rPr lang="es-ES" sz="1400" dirty="0" err="1">
                <a:latin typeface="Arial Narrow" panose="020B0606020202030204" pitchFamily="34" charset="0"/>
              </a:rPr>
              <a:t>Comps</a:t>
            </a:r>
            <a:r>
              <a:rPr lang="es-ES" sz="1400" dirty="0">
                <a:latin typeface="Arial Narrow" panose="020B0606020202030204" pitchFamily="34" charset="0"/>
              </a:rPr>
              <a:t>.</a:t>
            </a:r>
          </a:p>
          <a:p>
            <a:pPr fontAlgn="base"/>
            <a:r>
              <a:rPr lang="es-ES" sz="1400" dirty="0">
                <a:latin typeface="Arial Narrow" panose="020B0606020202030204" pitchFamily="34" charset="0"/>
              </a:rPr>
              <a:t>Gestión del proyecto: herramientas y metodologías</a:t>
            </a:r>
          </a:p>
          <a:p>
            <a:pPr fontAlgn="base"/>
            <a:r>
              <a:rPr lang="es-ES" sz="1400" dirty="0">
                <a:latin typeface="Arial Narrow" panose="020B0606020202030204" pitchFamily="34" charset="0"/>
              </a:rPr>
              <a:t>Casos Prácticos: Análisis de casos de estudio</a:t>
            </a:r>
            <a:endParaRPr lang="es-PE" sz="1400" dirty="0">
              <a:latin typeface="Arial Narrow" panose="020B0606020202030204" pitchFamily="34" charset="0"/>
            </a:endParaRPr>
          </a:p>
        </p:txBody>
      </p:sp>
      <p:sp>
        <p:nvSpPr>
          <p:cNvPr id="10" name="Marcador de contenido 1"/>
          <p:cNvSpPr txBox="1">
            <a:spLocks/>
          </p:cNvSpPr>
          <p:nvPr/>
        </p:nvSpPr>
        <p:spPr>
          <a:xfrm>
            <a:off x="6314062" y="1395966"/>
            <a:ext cx="5877938" cy="3784289"/>
          </a:xfrm>
        </p:spPr>
        <p:txBody>
          <a:bodyPr numCol="1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1800" b="1" dirty="0" smtClean="0">
                <a:latin typeface="Arial Narrow" panose="020B0606020202030204" pitchFamily="34" charset="0"/>
              </a:rPr>
              <a:t>Curso 5: </a:t>
            </a:r>
            <a:r>
              <a:rPr lang="pt-BR" sz="1800" b="1" dirty="0" err="1" smtClean="0">
                <a:latin typeface="Arial Narrow" panose="020B0606020202030204" pitchFamily="34" charset="0"/>
              </a:rPr>
              <a:t>Decisión</a:t>
            </a:r>
            <a:r>
              <a:rPr lang="pt-BR" sz="1800" b="1" dirty="0" smtClean="0">
                <a:latin typeface="Arial Narrow" panose="020B0606020202030204" pitchFamily="34" charset="0"/>
              </a:rPr>
              <a:t> de </a:t>
            </a:r>
            <a:r>
              <a:rPr lang="pt-BR" sz="1800" b="1" dirty="0" err="1" smtClean="0">
                <a:latin typeface="Arial Narrow" panose="020B0606020202030204" pitchFamily="34" charset="0"/>
              </a:rPr>
              <a:t>Financiamiento</a:t>
            </a:r>
            <a:r>
              <a:rPr lang="pt-BR" sz="1800" b="1" dirty="0" smtClean="0">
                <a:latin typeface="Arial Narrow" panose="020B0606020202030204" pitchFamily="34" charset="0"/>
              </a:rPr>
              <a:t> </a:t>
            </a:r>
            <a:r>
              <a:rPr lang="pt-BR" sz="1800" b="1" dirty="0" err="1" smtClean="0">
                <a:latin typeface="Arial Narrow" panose="020B0606020202030204" pitchFamily="34" charset="0"/>
              </a:rPr>
              <a:t>Estructuración</a:t>
            </a:r>
            <a:r>
              <a:rPr lang="pt-BR" sz="1800" b="1" dirty="0" smtClean="0">
                <a:latin typeface="Arial Narrow" panose="020B0606020202030204" pitchFamily="34" charset="0"/>
              </a:rPr>
              <a:t>  </a:t>
            </a:r>
            <a:r>
              <a:rPr lang="pt-BR" sz="1800" b="1" dirty="0" err="1" smtClean="0">
                <a:latin typeface="Arial Narrow" panose="020B0606020202030204" pitchFamily="34" charset="0"/>
              </a:rPr>
              <a:t>Financiera</a:t>
            </a:r>
            <a:r>
              <a:rPr lang="pt-BR" sz="1800" b="1" dirty="0" smtClean="0">
                <a:latin typeface="Arial Narrow" panose="020B0606020202030204" pitchFamily="34" charset="0"/>
              </a:rPr>
              <a:t> Para Empresas de </a:t>
            </a:r>
            <a:r>
              <a:rPr lang="pt-BR" sz="1800" b="1" dirty="0" err="1" smtClean="0">
                <a:latin typeface="Arial Narrow" panose="020B0606020202030204" pitchFamily="34" charset="0"/>
              </a:rPr>
              <a:t>Hidrocarburos</a:t>
            </a:r>
            <a:r>
              <a:rPr lang="pt-BR" sz="1800" b="1" dirty="0" smtClean="0">
                <a:latin typeface="Arial Narrow" panose="020B0606020202030204" pitchFamily="34" charset="0"/>
              </a:rPr>
              <a:t> y </a:t>
            </a:r>
            <a:r>
              <a:rPr lang="pt-BR" sz="1800" b="1" dirty="0" err="1" smtClean="0">
                <a:latin typeface="Arial Narrow" panose="020B0606020202030204" pitchFamily="34" charset="0"/>
              </a:rPr>
              <a:t>Gas</a:t>
            </a:r>
            <a:r>
              <a:rPr lang="es-ES" sz="1800" b="1" dirty="0" smtClean="0">
                <a:latin typeface="Arial Narrow" panose="020B0606020202030204" pitchFamily="34" charset="0"/>
              </a:rPr>
              <a:t> </a:t>
            </a:r>
          </a:p>
          <a:p>
            <a:pPr marL="171446" indent="-171446" defTabSz="685783" fontAlgn="base">
              <a:spcBef>
                <a:spcPts val="751"/>
              </a:spcBef>
            </a:pPr>
            <a:r>
              <a:rPr lang="es-ES" sz="1400" dirty="0" smtClean="0">
                <a:latin typeface="Arial Narrow" panose="020B0606020202030204" pitchFamily="34" charset="0"/>
              </a:rPr>
              <a:t>Identificación de agentes participantes en un</a:t>
            </a:r>
          </a:p>
          <a:p>
            <a:pPr marL="171446" indent="-171446" defTabSz="685783" fontAlgn="base">
              <a:spcBef>
                <a:spcPts val="751"/>
              </a:spcBef>
            </a:pPr>
            <a:r>
              <a:rPr lang="es-ES" sz="1400" dirty="0" smtClean="0">
                <a:latin typeface="Arial Narrow" panose="020B0606020202030204" pitchFamily="34" charset="0"/>
              </a:rPr>
              <a:t>financiamiento: Definición y alcance de sus funciones</a:t>
            </a:r>
          </a:p>
          <a:p>
            <a:pPr marL="171446" indent="-171446" defTabSz="685783" fontAlgn="base">
              <a:spcBef>
                <a:spcPts val="751"/>
              </a:spcBef>
            </a:pPr>
            <a:r>
              <a:rPr lang="es-ES" sz="1400" dirty="0" smtClean="0">
                <a:latin typeface="Arial Narrow" panose="020B0606020202030204" pitchFamily="34" charset="0"/>
              </a:rPr>
              <a:t>Revisión de etapas en un </a:t>
            </a:r>
            <a:r>
              <a:rPr lang="es-ES" sz="1400" dirty="0" err="1" smtClean="0">
                <a:latin typeface="Arial Narrow" panose="020B0606020202030204" pitchFamily="34" charset="0"/>
              </a:rPr>
              <a:t>deal</a:t>
            </a:r>
            <a:r>
              <a:rPr lang="es-ES" sz="1400" dirty="0" smtClean="0">
                <a:latin typeface="Arial Narrow" panose="020B0606020202030204" pitchFamily="34" charset="0"/>
              </a:rPr>
              <a:t> financiero</a:t>
            </a:r>
          </a:p>
          <a:p>
            <a:pPr marL="171446" indent="-171446" defTabSz="685783" fontAlgn="base">
              <a:spcBef>
                <a:spcPts val="751"/>
              </a:spcBef>
            </a:pPr>
            <a:r>
              <a:rPr lang="es-ES" sz="1400" dirty="0" smtClean="0">
                <a:latin typeface="Arial Narrow" panose="020B0606020202030204" pitchFamily="34" charset="0"/>
              </a:rPr>
              <a:t>Principales fuentes de financiamiento y drivers para</a:t>
            </a:r>
          </a:p>
          <a:p>
            <a:pPr marL="171446" indent="-171446" defTabSz="685783" fontAlgn="base">
              <a:spcBef>
                <a:spcPts val="751"/>
              </a:spcBef>
            </a:pPr>
            <a:r>
              <a:rPr lang="es-ES" sz="1400" dirty="0" smtClean="0">
                <a:latin typeface="Arial Narrow" panose="020B0606020202030204" pitchFamily="34" charset="0"/>
              </a:rPr>
              <a:t>la elección de los </a:t>
            </a:r>
            <a:r>
              <a:rPr lang="es-ES" sz="1400" dirty="0" err="1" smtClean="0">
                <a:latin typeface="Arial Narrow" panose="020B0606020202030204" pitchFamily="34" charset="0"/>
              </a:rPr>
              <a:t>Lenders</a:t>
            </a:r>
            <a:endParaRPr lang="es-ES" sz="1400" dirty="0" smtClean="0">
              <a:latin typeface="Arial Narrow" panose="020B0606020202030204" pitchFamily="34" charset="0"/>
            </a:endParaRPr>
          </a:p>
          <a:p>
            <a:pPr marL="171446" indent="-171446" defTabSz="685783" fontAlgn="base">
              <a:spcBef>
                <a:spcPts val="751"/>
              </a:spcBef>
            </a:pPr>
            <a:r>
              <a:rPr lang="es-ES" sz="1400" dirty="0" smtClean="0">
                <a:latin typeface="Arial Narrow" panose="020B0606020202030204" pitchFamily="34" charset="0"/>
              </a:rPr>
              <a:t>Definición de los costos del proyecto y de su</a:t>
            </a:r>
          </a:p>
          <a:p>
            <a:pPr marL="171446" indent="-171446" defTabSz="685783" fontAlgn="base">
              <a:spcBef>
                <a:spcPts val="751"/>
              </a:spcBef>
            </a:pPr>
            <a:r>
              <a:rPr lang="es-PE" sz="1400" dirty="0" smtClean="0">
                <a:latin typeface="Arial Narrow" panose="020B0606020202030204" pitchFamily="34" charset="0"/>
              </a:rPr>
              <a:t>financiamiento</a:t>
            </a:r>
          </a:p>
          <a:p>
            <a:pPr marL="171446" indent="-171446" defTabSz="685783" fontAlgn="base">
              <a:spcBef>
                <a:spcPts val="751"/>
              </a:spcBef>
            </a:pPr>
            <a:r>
              <a:rPr lang="es-ES" sz="1400" dirty="0" smtClean="0">
                <a:latin typeface="Arial Narrow" panose="020B0606020202030204" pitchFamily="34" charset="0"/>
              </a:rPr>
              <a:t>Identificación, análisis y mitigación de riesgos</a:t>
            </a:r>
          </a:p>
          <a:p>
            <a:pPr marL="171446" indent="-171446" defTabSz="685783" fontAlgn="base">
              <a:spcBef>
                <a:spcPts val="751"/>
              </a:spcBef>
            </a:pPr>
            <a:r>
              <a:rPr lang="es-ES" sz="1400" dirty="0" smtClean="0">
                <a:latin typeface="Arial Narrow" panose="020B0606020202030204" pitchFamily="34" charset="0"/>
              </a:rPr>
              <a:t>Inputs para el modelo financiero</a:t>
            </a:r>
          </a:p>
          <a:p>
            <a:pPr marL="171446" indent="-171446" defTabSz="685783" fontAlgn="base">
              <a:spcBef>
                <a:spcPts val="751"/>
              </a:spcBef>
            </a:pPr>
            <a:r>
              <a:rPr lang="es-ES" sz="1400" dirty="0" smtClean="0">
                <a:latin typeface="Arial Narrow" panose="020B0606020202030204" pitchFamily="34" charset="0"/>
              </a:rPr>
              <a:t>Definición de </a:t>
            </a:r>
            <a:r>
              <a:rPr lang="es-ES" sz="1400" dirty="0" err="1" smtClean="0">
                <a:latin typeface="Arial Narrow" panose="020B0606020202030204" pitchFamily="34" charset="0"/>
              </a:rPr>
              <a:t>convenants</a:t>
            </a:r>
            <a:r>
              <a:rPr lang="es-ES" sz="1400" dirty="0" smtClean="0">
                <a:latin typeface="Arial Narrow" panose="020B0606020202030204" pitchFamily="34" charset="0"/>
              </a:rPr>
              <a:t> y ejecución del cierre</a:t>
            </a:r>
          </a:p>
          <a:p>
            <a:pPr marL="171446" indent="-171446" defTabSz="685783" fontAlgn="base">
              <a:spcBef>
                <a:spcPts val="751"/>
              </a:spcBef>
            </a:pPr>
            <a:r>
              <a:rPr lang="es-PE" sz="1400" dirty="0" smtClean="0">
                <a:latin typeface="Arial Narrow" panose="020B0606020202030204" pitchFamily="34" charset="0"/>
              </a:rPr>
              <a:t>financiero</a:t>
            </a:r>
            <a:endParaRPr lang="es-ES" sz="1400" dirty="0">
              <a:latin typeface="Arial Narrow" panose="020B0606020202030204" pitchFamily="34" charset="0"/>
            </a:endParaRPr>
          </a:p>
        </p:txBody>
      </p:sp>
      <p:cxnSp>
        <p:nvCxnSpPr>
          <p:cNvPr id="11" name="Conector recto 10"/>
          <p:cNvCxnSpPr/>
          <p:nvPr/>
        </p:nvCxnSpPr>
        <p:spPr>
          <a:xfrm>
            <a:off x="5991833" y="1042220"/>
            <a:ext cx="0" cy="586658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64950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5">
            <a:extLst>
              <a:ext uri="{FF2B5EF4-FFF2-40B4-BE49-F238E27FC236}">
                <a16:creationId xmlns:a16="http://schemas.microsoft.com/office/drawing/2014/main" id="{C023BF22-6560-4F52-B813-B200D38C2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11544" y="326461"/>
            <a:ext cx="1749171" cy="548073"/>
          </a:xfrm>
          <a:prstGeom prst="rect">
            <a:avLst/>
          </a:prstGeom>
        </p:spPr>
      </p:pic>
      <p:pic>
        <p:nvPicPr>
          <p:cNvPr id="8" name="Graphic 6">
            <a:extLst>
              <a:ext uri="{FF2B5EF4-FFF2-40B4-BE49-F238E27FC236}">
                <a16:creationId xmlns:a16="http://schemas.microsoft.com/office/drawing/2014/main" id="{AAD1BC19-4A62-406D-9FEF-A68292FD89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518800" y="209577"/>
            <a:ext cx="1575356" cy="78184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97" y="-226210"/>
            <a:ext cx="2785736" cy="1566976"/>
          </a:xfrm>
          <a:prstGeom prst="rect">
            <a:avLst/>
          </a:prstGeom>
        </p:spPr>
      </p:pic>
      <p:sp>
        <p:nvSpPr>
          <p:cNvPr id="10" name="Shape 179"/>
          <p:cNvSpPr txBox="1"/>
          <p:nvPr/>
        </p:nvSpPr>
        <p:spPr>
          <a:xfrm>
            <a:off x="2047283" y="3051495"/>
            <a:ext cx="8135668" cy="10155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s-ES" sz="2800" b="1" dirty="0">
                <a:solidFill>
                  <a:srgbClr val="2680AA"/>
                </a:solidFill>
                <a:latin typeface="Arial Narrow" panose="020B0606020202030204" pitchFamily="34" charset="0"/>
                <a:cs typeface="Dubai Medium" panose="020B0603030403030204" pitchFamily="34" charset="-78"/>
              </a:rPr>
              <a:t>Diploma de Especialización en </a:t>
            </a:r>
            <a:r>
              <a:rPr lang="es-ES" sz="2800" b="1" dirty="0" smtClean="0">
                <a:solidFill>
                  <a:srgbClr val="2680AA"/>
                </a:solidFill>
                <a:latin typeface="Arial Narrow" panose="020B0606020202030204" pitchFamily="34" charset="0"/>
                <a:cs typeface="Dubai Medium" panose="020B0603030403030204" pitchFamily="34" charset="-78"/>
              </a:rPr>
              <a:t>GNL/GNC </a:t>
            </a:r>
            <a:endParaRPr lang="es-ES" sz="2800" b="1" dirty="0">
              <a:solidFill>
                <a:srgbClr val="2680AA"/>
              </a:solidFill>
              <a:latin typeface="Arial Narrow" panose="020B0606020202030204" pitchFamily="34" charset="0"/>
              <a:cs typeface="Dubai Medium" panose="020B06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935731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5">
            <a:extLst>
              <a:ext uri="{FF2B5EF4-FFF2-40B4-BE49-F238E27FC236}">
                <a16:creationId xmlns:a16="http://schemas.microsoft.com/office/drawing/2014/main" id="{C023BF22-6560-4F52-B813-B200D38C2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11544" y="326461"/>
            <a:ext cx="1749171" cy="548073"/>
          </a:xfrm>
          <a:prstGeom prst="rect">
            <a:avLst/>
          </a:prstGeom>
        </p:spPr>
      </p:pic>
      <p:pic>
        <p:nvPicPr>
          <p:cNvPr id="8" name="Graphic 6">
            <a:extLst>
              <a:ext uri="{FF2B5EF4-FFF2-40B4-BE49-F238E27FC236}">
                <a16:creationId xmlns:a16="http://schemas.microsoft.com/office/drawing/2014/main" id="{AAD1BC19-4A62-406D-9FEF-A68292FD89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518800" y="209577"/>
            <a:ext cx="1575356" cy="78184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97" y="-226210"/>
            <a:ext cx="2785736" cy="1566976"/>
          </a:xfrm>
          <a:prstGeom prst="rect">
            <a:avLst/>
          </a:prstGeom>
        </p:spPr>
      </p:pic>
      <p:sp>
        <p:nvSpPr>
          <p:cNvPr id="5" name="Marcador de contenido 1"/>
          <p:cNvSpPr txBox="1">
            <a:spLocks/>
          </p:cNvSpPr>
          <p:nvPr/>
        </p:nvSpPr>
        <p:spPr>
          <a:xfrm>
            <a:off x="144798" y="1206519"/>
            <a:ext cx="5347061" cy="2368582"/>
          </a:xfrm>
        </p:spPr>
        <p:txBody>
          <a:bodyPr numCol="1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1800" b="1" dirty="0" smtClean="0">
                <a:latin typeface="Arial Narrow" panose="020B0606020202030204" pitchFamily="34" charset="0"/>
              </a:rPr>
              <a:t>Curso 1: Mercados del Gas Natural </a:t>
            </a:r>
          </a:p>
          <a:p>
            <a:r>
              <a:rPr lang="es-ES" sz="1400" dirty="0" smtClean="0">
                <a:latin typeface="Arial Narrow" panose="020B0606020202030204" pitchFamily="34" charset="0"/>
              </a:rPr>
              <a:t>Balance de energía, energías primarias, oferta y demanda, escenarios de proyección del gas natural</a:t>
            </a:r>
          </a:p>
          <a:p>
            <a:r>
              <a:rPr lang="es-ES" sz="1400" dirty="0" smtClean="0">
                <a:latin typeface="Arial Narrow" panose="020B0606020202030204" pitchFamily="34" charset="0"/>
              </a:rPr>
              <a:t>Tendencias en gas natural y competidores en energía</a:t>
            </a:r>
          </a:p>
          <a:p>
            <a:r>
              <a:rPr lang="es-ES" sz="1400" dirty="0" smtClean="0">
                <a:latin typeface="Arial Narrow" panose="020B0606020202030204" pitchFamily="34" charset="0"/>
              </a:rPr>
              <a:t>Introducción a la economía del negocio del gas natural </a:t>
            </a:r>
          </a:p>
          <a:p>
            <a:r>
              <a:rPr lang="es-ES" sz="1400" dirty="0" smtClean="0">
                <a:latin typeface="Arial Narrow" panose="020B0606020202030204" pitchFamily="34" charset="0"/>
              </a:rPr>
              <a:t>Precios y oportunidades de negocios</a:t>
            </a:r>
          </a:p>
          <a:p>
            <a:r>
              <a:rPr lang="es-ES" sz="1400" dirty="0" smtClean="0">
                <a:latin typeface="Arial Narrow" panose="020B0606020202030204" pitchFamily="34" charset="0"/>
              </a:rPr>
              <a:t>Los mercados de gas en nuestro continente: desarrollo y perspectivas.</a:t>
            </a:r>
          </a:p>
          <a:p>
            <a:endParaRPr lang="es-ES" sz="1400" dirty="0" smtClean="0">
              <a:latin typeface="Arial Narrow" panose="020B0606020202030204" pitchFamily="34" charset="0"/>
            </a:endParaRPr>
          </a:p>
          <a:p>
            <a:endParaRPr lang="es-ES" sz="1800" dirty="0">
              <a:latin typeface="Arial Narrow" panose="020B0606020202030204" pitchFamily="34" charset="0"/>
            </a:endParaRPr>
          </a:p>
        </p:txBody>
      </p:sp>
      <p:sp>
        <p:nvSpPr>
          <p:cNvPr id="6" name="Marcador de contenido 1"/>
          <p:cNvSpPr txBox="1">
            <a:spLocks/>
          </p:cNvSpPr>
          <p:nvPr/>
        </p:nvSpPr>
        <p:spPr>
          <a:xfrm>
            <a:off x="5946656" y="3961765"/>
            <a:ext cx="5641203" cy="27237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1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9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1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es-PE" sz="1800" dirty="0">
              <a:latin typeface="Arial Narrow" panose="020B0606020202030204" pitchFamily="34" charset="0"/>
              <a:cs typeface="Dubai Medium" panose="020B0603030403030204" pitchFamily="34" charset="-78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E5A29BD3-B61B-4A97-8B55-F6016772C39A}"/>
              </a:ext>
            </a:extLst>
          </p:cNvPr>
          <p:cNvSpPr/>
          <p:nvPr/>
        </p:nvSpPr>
        <p:spPr>
          <a:xfrm>
            <a:off x="5991832" y="1170758"/>
            <a:ext cx="6016102" cy="29464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latin typeface="Arial Narrow" panose="020B0606020202030204" pitchFamily="34" charset="0"/>
              </a:rPr>
              <a:t>Curso 2: Plantas de Licuación/Comercialización GNL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ES" sz="1400" dirty="0">
                <a:latin typeface="Arial Narrow" panose="020B0606020202030204" pitchFamily="34" charset="0"/>
              </a:rPr>
              <a:t>Cadena de valor del gas natural cono GNL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ES" sz="1400" dirty="0">
                <a:latin typeface="Arial Narrow" panose="020B0606020202030204" pitchFamily="34" charset="0"/>
              </a:rPr>
              <a:t>Caracterización del GNL a nivel mundial y a nivel regional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ES" sz="1400" dirty="0">
                <a:latin typeface="Arial Narrow" panose="020B0606020202030204" pitchFamily="34" charset="0"/>
              </a:rPr>
              <a:t>Diseño de plantas de licuefacción: Manejo de una Planta de licuefacción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ES" sz="1400" dirty="0">
                <a:latin typeface="Arial Narrow" panose="020B0606020202030204" pitchFamily="34" charset="0"/>
              </a:rPr>
              <a:t>Marco normativo para el uso del GNL dentro de una planta de licuefacción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ES" sz="1400" dirty="0">
                <a:latin typeface="Arial Narrow" panose="020B0606020202030204" pitchFamily="34" charset="0"/>
              </a:rPr>
              <a:t>Economía del negocio del en la licuefacción y distribución del </a:t>
            </a:r>
            <a:r>
              <a:rPr lang="es-ES" sz="1400" dirty="0" smtClean="0">
                <a:latin typeface="Arial Narrow" panose="020B0606020202030204" pitchFamily="34" charset="0"/>
              </a:rPr>
              <a:t>GNL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ES" sz="1400" dirty="0" smtClean="0">
                <a:latin typeface="Arial Narrow" panose="020B0606020202030204" pitchFamily="34" charset="0"/>
              </a:rPr>
              <a:t>El GNL a pequeña escala</a:t>
            </a:r>
            <a:endParaRPr lang="es-ES" sz="1400" dirty="0">
              <a:latin typeface="Arial Narrow" panose="020B0606020202030204" pitchFamily="34" charset="0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ES" sz="1400" dirty="0">
                <a:latin typeface="Arial Narrow" panose="020B0606020202030204" pitchFamily="34" charset="0"/>
              </a:rPr>
              <a:t>Casos de estudio aplicados a la comercialización de </a:t>
            </a:r>
            <a:r>
              <a:rPr lang="es-ES" sz="1400" dirty="0" smtClean="0">
                <a:latin typeface="Arial Narrow" panose="020B0606020202030204" pitchFamily="34" charset="0"/>
              </a:rPr>
              <a:t>GNL</a:t>
            </a:r>
            <a:endParaRPr lang="es-ES" sz="1400" dirty="0">
              <a:latin typeface="Arial Narrow" panose="020B0606020202030204" pitchFamily="34" charset="0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s-MX" sz="1400" dirty="0">
              <a:latin typeface="Arial Narrow" panose="020B0606020202030204" pitchFamily="34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47115576-D342-441D-8456-20DAE37199C8}"/>
              </a:ext>
            </a:extLst>
          </p:cNvPr>
          <p:cNvSpPr/>
          <p:nvPr/>
        </p:nvSpPr>
        <p:spPr>
          <a:xfrm>
            <a:off x="176680" y="3975510"/>
            <a:ext cx="5531463" cy="2257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latin typeface="Arial Narrow" panose="020B0606020202030204" pitchFamily="34" charset="0"/>
              </a:rPr>
              <a:t>Curso 3: Tecnologías GNL/GNC – Transporte de GNL/GNC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ES" sz="1400" dirty="0" smtClean="0">
                <a:latin typeface="Arial Narrow" panose="020B0606020202030204" pitchFamily="34" charset="0"/>
              </a:rPr>
              <a:t>Modalidades de transporte de GNL/GNC</a:t>
            </a:r>
            <a:endParaRPr lang="es-ES" sz="1400" dirty="0">
              <a:latin typeface="Arial Narrow" panose="020B0606020202030204" pitchFamily="34" charset="0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ES" sz="1400" dirty="0" smtClean="0">
                <a:latin typeface="Arial Narrow" panose="020B0606020202030204" pitchFamily="34" charset="0"/>
              </a:rPr>
              <a:t>Diseño de tanques para el transporte GNL/GNC</a:t>
            </a:r>
            <a:endParaRPr lang="es-ES" sz="1400" dirty="0">
              <a:latin typeface="Arial Narrow" panose="020B0606020202030204" pitchFamily="34" charset="0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ES" sz="1400" dirty="0">
                <a:latin typeface="Arial Narrow" panose="020B0606020202030204" pitchFamily="34" charset="0"/>
              </a:rPr>
              <a:t>Normativa </a:t>
            </a:r>
            <a:r>
              <a:rPr lang="es-ES" sz="1400" dirty="0" smtClean="0">
                <a:latin typeface="Arial Narrow" panose="020B0606020202030204" pitchFamily="34" charset="0"/>
              </a:rPr>
              <a:t>para el </a:t>
            </a:r>
            <a:r>
              <a:rPr lang="es-ES" sz="1400" dirty="0" err="1" smtClean="0">
                <a:latin typeface="Arial Narrow" panose="020B0606020202030204" pitchFamily="34" charset="0"/>
              </a:rPr>
              <a:t>trasnporte</a:t>
            </a:r>
            <a:r>
              <a:rPr lang="es-ES" sz="1400" dirty="0" smtClean="0">
                <a:latin typeface="Arial Narrow" panose="020B0606020202030204" pitchFamily="34" charset="0"/>
              </a:rPr>
              <a:t> de GNL/GNC (</a:t>
            </a:r>
            <a:r>
              <a:rPr lang="es-ES" sz="1400" dirty="0">
                <a:latin typeface="Arial Narrow" panose="020B0606020202030204" pitchFamily="34" charset="0"/>
              </a:rPr>
              <a:t>terrestre, aéreo o marítimo)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ES" sz="1400" dirty="0" smtClean="0">
                <a:latin typeface="Arial Narrow" panose="020B0606020202030204" pitchFamily="34" charset="0"/>
              </a:rPr>
              <a:t>Tecnologías </a:t>
            </a:r>
            <a:r>
              <a:rPr lang="es-ES" sz="1400" dirty="0">
                <a:latin typeface="Arial Narrow" panose="020B0606020202030204" pitchFamily="34" charset="0"/>
              </a:rPr>
              <a:t>de GNL/GNC para el transporte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ES" sz="1400" dirty="0">
                <a:latin typeface="Arial Narrow" panose="020B0606020202030204" pitchFamily="34" charset="0"/>
              </a:rPr>
              <a:t>Desarrollo de estudios de mercado para </a:t>
            </a:r>
            <a:r>
              <a:rPr lang="es-ES" sz="1400" dirty="0" smtClean="0">
                <a:latin typeface="Arial Narrow" panose="020B0606020202030204" pitchFamily="34" charset="0"/>
              </a:rPr>
              <a:t>uso </a:t>
            </a:r>
            <a:r>
              <a:rPr lang="es-ES" sz="1400" dirty="0">
                <a:latin typeface="Arial Narrow" panose="020B0606020202030204" pitchFamily="34" charset="0"/>
              </a:rPr>
              <a:t>en GNL/GNC</a:t>
            </a:r>
            <a:endParaRPr lang="es-ES" dirty="0">
              <a:latin typeface="Arial Narrow" panose="020B0606020202030204" pitchFamily="34" charset="0"/>
            </a:endParaRPr>
          </a:p>
          <a:p>
            <a:endParaRPr lang="es-MX" dirty="0">
              <a:latin typeface="Arial Narrow" panose="020B0606020202030204" pitchFamily="34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7C77853D-40B7-42E3-A4FC-2211A71094AC}"/>
              </a:ext>
            </a:extLst>
          </p:cNvPr>
          <p:cNvSpPr/>
          <p:nvPr/>
        </p:nvSpPr>
        <p:spPr>
          <a:xfrm>
            <a:off x="5991833" y="4032609"/>
            <a:ext cx="5815154" cy="2496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latin typeface="Arial Narrow" panose="020B0606020202030204" pitchFamily="34" charset="0"/>
              </a:rPr>
              <a:t>Curso 4: Usos del GNL en el transporte vehicular e industria</a:t>
            </a:r>
            <a:endParaRPr lang="es-ES" sz="1400" b="1" dirty="0">
              <a:latin typeface="Arial Narrow" panose="020B0606020202030204" pitchFamily="34" charset="0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ES" sz="1400" dirty="0">
                <a:latin typeface="Arial Narrow" panose="020B0606020202030204" pitchFamily="34" charset="0"/>
              </a:rPr>
              <a:t>Normativa ambiental en el uso de GNL en transporte vehicular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ES" sz="1400" dirty="0" smtClean="0">
                <a:latin typeface="Arial Narrow" panose="020B0606020202030204" pitchFamily="34" charset="0"/>
              </a:rPr>
              <a:t>Plantas satélites de regasificación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ES" sz="1400" dirty="0" smtClean="0">
                <a:latin typeface="Arial Narrow" panose="020B0606020202030204" pitchFamily="34" charset="0"/>
              </a:rPr>
              <a:t>El </a:t>
            </a:r>
            <a:r>
              <a:rPr lang="es-ES" sz="1400" dirty="0">
                <a:latin typeface="Arial Narrow" panose="020B0606020202030204" pitchFamily="34" charset="0"/>
              </a:rPr>
              <a:t>GNL en el transporte de carretera, alternativas al GNC y a los vehículos </a:t>
            </a:r>
            <a:r>
              <a:rPr lang="es-ES" sz="1400" dirty="0" smtClean="0">
                <a:latin typeface="Arial Narrow" panose="020B0606020202030204" pitchFamily="34" charset="0"/>
              </a:rPr>
              <a:t>eléctricos (transporte liviano y pesado de carga y pasajeros)</a:t>
            </a:r>
            <a:endParaRPr lang="es-ES" sz="1400" dirty="0">
              <a:latin typeface="Arial Narrow" panose="020B0606020202030204" pitchFamily="34" charset="0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ES" sz="1400" dirty="0">
                <a:latin typeface="Arial Narrow" panose="020B0606020202030204" pitchFamily="34" charset="0"/>
              </a:rPr>
              <a:t>Plantas generadoras de energía con GNL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ES" sz="1400" dirty="0">
                <a:latin typeface="Arial Narrow" panose="020B0606020202030204" pitchFamily="34" charset="0"/>
              </a:rPr>
              <a:t>Casos de cogeneración con GNL, introducción al desarrollo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ES" sz="1400" dirty="0">
                <a:latin typeface="Arial Narrow" panose="020B0606020202030204" pitchFamily="34" charset="0"/>
              </a:rPr>
              <a:t>Introducción al desarrollo de estudios de plantas industriales con </a:t>
            </a:r>
            <a:r>
              <a:rPr lang="es-ES" sz="1400" dirty="0" smtClean="0">
                <a:latin typeface="Arial Narrow" panose="020B0606020202030204" pitchFamily="34" charset="0"/>
              </a:rPr>
              <a:t>GNL</a:t>
            </a:r>
            <a:endParaRPr lang="es-ES" sz="1400" dirty="0">
              <a:latin typeface="Arial Narrow" panose="020B0606020202030204" pitchFamily="34" charset="0"/>
            </a:endParaRPr>
          </a:p>
        </p:txBody>
      </p:sp>
      <p:cxnSp>
        <p:nvCxnSpPr>
          <p:cNvPr id="13" name="Conector recto 12"/>
          <p:cNvCxnSpPr/>
          <p:nvPr/>
        </p:nvCxnSpPr>
        <p:spPr>
          <a:xfrm>
            <a:off x="5708143" y="1061219"/>
            <a:ext cx="0" cy="586658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>
          <a:xfrm flipH="1">
            <a:off x="1" y="3797300"/>
            <a:ext cx="12191999" cy="254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02291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5">
            <a:extLst>
              <a:ext uri="{FF2B5EF4-FFF2-40B4-BE49-F238E27FC236}">
                <a16:creationId xmlns:a16="http://schemas.microsoft.com/office/drawing/2014/main" id="{C023BF22-6560-4F52-B813-B200D38C2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11544" y="326461"/>
            <a:ext cx="1749171" cy="548073"/>
          </a:xfrm>
          <a:prstGeom prst="rect">
            <a:avLst/>
          </a:prstGeom>
        </p:spPr>
      </p:pic>
      <p:pic>
        <p:nvPicPr>
          <p:cNvPr id="8" name="Graphic 6">
            <a:extLst>
              <a:ext uri="{FF2B5EF4-FFF2-40B4-BE49-F238E27FC236}">
                <a16:creationId xmlns:a16="http://schemas.microsoft.com/office/drawing/2014/main" id="{AAD1BC19-4A62-406D-9FEF-A68292FD89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518800" y="209577"/>
            <a:ext cx="1575356" cy="78184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97" y="-226210"/>
            <a:ext cx="2785736" cy="1566976"/>
          </a:xfrm>
          <a:prstGeom prst="rect">
            <a:avLst/>
          </a:prstGeom>
        </p:spPr>
      </p:pic>
      <p:sp>
        <p:nvSpPr>
          <p:cNvPr id="5" name="Marcador de contenido 1"/>
          <p:cNvSpPr txBox="1">
            <a:spLocks/>
          </p:cNvSpPr>
          <p:nvPr/>
        </p:nvSpPr>
        <p:spPr>
          <a:xfrm>
            <a:off x="326226" y="1340766"/>
            <a:ext cx="5028987" cy="2849764"/>
          </a:xfrm>
        </p:spPr>
        <p:txBody>
          <a:bodyPr numCol="1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1800" b="1" smtClean="0">
                <a:latin typeface="Arial Narrow" panose="020B0606020202030204" pitchFamily="34" charset="0"/>
              </a:rPr>
              <a:t>Curso 5: Marco Legal GN y GNL/GNC</a:t>
            </a:r>
          </a:p>
          <a:p>
            <a:r>
              <a:rPr lang="es-ES" sz="1400" smtClean="0">
                <a:latin typeface="Arial Narrow" panose="020B0606020202030204" pitchFamily="34" charset="0"/>
              </a:rPr>
              <a:t>Introducción al mercado de GN y GNC/GNL</a:t>
            </a:r>
          </a:p>
          <a:p>
            <a:r>
              <a:rPr lang="es-ES" sz="1400" smtClean="0">
                <a:latin typeface="Arial Narrow" panose="020B0606020202030204" pitchFamily="34" charset="0"/>
              </a:rPr>
              <a:t>Marcos normativos que rigen los mercados de GN y GNL/GNC</a:t>
            </a:r>
          </a:p>
          <a:p>
            <a:r>
              <a:rPr lang="es-ES" sz="1400" smtClean="0">
                <a:latin typeface="Arial Narrow" panose="020B0606020202030204" pitchFamily="34" charset="0"/>
              </a:rPr>
              <a:t>Manejo de contratos (principales riesgos) en el GN y GNL/GNC</a:t>
            </a:r>
          </a:p>
          <a:p>
            <a:r>
              <a:rPr lang="es-ES" sz="1400" smtClean="0">
                <a:latin typeface="Arial Narrow" panose="020B0606020202030204" pitchFamily="34" charset="0"/>
              </a:rPr>
              <a:t>Elaboración de esquemas de contratos de GN en yacimientos de gas </a:t>
            </a:r>
          </a:p>
          <a:p>
            <a:r>
              <a:rPr lang="es-ES" sz="1400" smtClean="0">
                <a:latin typeface="Arial Narrow" panose="020B0606020202030204" pitchFamily="34" charset="0"/>
              </a:rPr>
              <a:t>Aplicación de marcos normativos para la industria en el uso de GN y GNL/GNC </a:t>
            </a:r>
            <a:endParaRPr lang="es-ES" sz="1400" dirty="0">
              <a:latin typeface="Arial Narrow" panose="020B0606020202030204" pitchFamily="34" charset="0"/>
            </a:endParaRPr>
          </a:p>
        </p:txBody>
      </p:sp>
      <p:sp>
        <p:nvSpPr>
          <p:cNvPr id="6" name="Marcador de contenido 1"/>
          <p:cNvSpPr txBox="1">
            <a:spLocks/>
          </p:cNvSpPr>
          <p:nvPr/>
        </p:nvSpPr>
        <p:spPr>
          <a:xfrm>
            <a:off x="6228578" y="1771373"/>
            <a:ext cx="5641203" cy="5010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1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9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1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es-PE" sz="1800" dirty="0">
              <a:latin typeface="Arial Narrow" panose="020B0606020202030204" pitchFamily="34" charset="0"/>
              <a:cs typeface="Dubai Medium" panose="020B0603030403030204" pitchFamily="34" charset="-78"/>
            </a:endParaRPr>
          </a:p>
        </p:txBody>
      </p:sp>
      <p:sp>
        <p:nvSpPr>
          <p:cNvPr id="10" name="Marcador de contenido 1"/>
          <p:cNvSpPr txBox="1">
            <a:spLocks/>
          </p:cNvSpPr>
          <p:nvPr/>
        </p:nvSpPr>
        <p:spPr>
          <a:xfrm>
            <a:off x="6124075" y="1771373"/>
            <a:ext cx="5641203" cy="5010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1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9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1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es-PE" sz="1800" dirty="0">
              <a:latin typeface="Arial Narrow" panose="020B0606020202030204" pitchFamily="34" charset="0"/>
              <a:cs typeface="Dubai Medium" panose="020B0603030403030204" pitchFamily="34" charset="-78"/>
            </a:endParaRPr>
          </a:p>
        </p:txBody>
      </p:sp>
      <p:sp>
        <p:nvSpPr>
          <p:cNvPr id="11" name="Marcador de contenido 1">
            <a:extLst>
              <a:ext uri="{FF2B5EF4-FFF2-40B4-BE49-F238E27FC236}">
                <a16:creationId xmlns:a16="http://schemas.microsoft.com/office/drawing/2014/main" id="{0172FEDB-F01E-4654-89AE-C66BE019C972}"/>
              </a:ext>
            </a:extLst>
          </p:cNvPr>
          <p:cNvSpPr txBox="1">
            <a:spLocks/>
          </p:cNvSpPr>
          <p:nvPr/>
        </p:nvSpPr>
        <p:spPr>
          <a:xfrm>
            <a:off x="326449" y="3975510"/>
            <a:ext cx="6192351" cy="244488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1800" b="1" dirty="0">
                <a:latin typeface="Arial Narrow" panose="020B0606020202030204" pitchFamily="34" charset="0"/>
              </a:rPr>
              <a:t>Curso 7: Transición Energética</a:t>
            </a:r>
          </a:p>
          <a:p>
            <a:r>
              <a:rPr lang="es-ES" sz="1400" dirty="0">
                <a:latin typeface="Arial Narrow" panose="020B0606020202030204" pitchFamily="34" charset="0"/>
              </a:rPr>
              <a:t>Tendencias de la energía a nivel mundial</a:t>
            </a:r>
          </a:p>
          <a:p>
            <a:r>
              <a:rPr lang="es-ES" sz="1400" dirty="0">
                <a:latin typeface="Arial Narrow" panose="020B0606020202030204" pitchFamily="34" charset="0"/>
              </a:rPr>
              <a:t>La transición energética a nivel global y local</a:t>
            </a:r>
          </a:p>
          <a:p>
            <a:r>
              <a:rPr lang="es-ES" sz="1400" dirty="0">
                <a:latin typeface="Arial Narrow" panose="020B0606020202030204" pitchFamily="34" charset="0"/>
              </a:rPr>
              <a:t>La edad dorada del gas natural: Energético de transición</a:t>
            </a:r>
          </a:p>
          <a:p>
            <a:r>
              <a:rPr lang="es-ES" sz="1400" dirty="0">
                <a:latin typeface="Arial Narrow" panose="020B0606020202030204" pitchFamily="34" charset="0"/>
              </a:rPr>
              <a:t>Políticas de sostenibilidad asociadas con el gas natural</a:t>
            </a:r>
          </a:p>
          <a:p>
            <a:r>
              <a:rPr lang="es-ES" sz="1400" dirty="0">
                <a:latin typeface="Arial Narrow" panose="020B0606020202030204" pitchFamily="34" charset="0"/>
              </a:rPr>
              <a:t>Planificación energética con gas natural</a:t>
            </a:r>
          </a:p>
          <a:p>
            <a:r>
              <a:rPr lang="es-ES" sz="1400" dirty="0" smtClean="0">
                <a:latin typeface="Arial Narrow" panose="020B0606020202030204" pitchFamily="34" charset="0"/>
              </a:rPr>
              <a:t>Tendencias en el desarrollo del gas natural</a:t>
            </a:r>
            <a:endParaRPr lang="es-ES" sz="1400" dirty="0">
              <a:latin typeface="Arial Narrow" panose="020B0606020202030204" pitchFamily="34" charset="0"/>
            </a:endParaRPr>
          </a:p>
          <a:p>
            <a:endParaRPr lang="es-ES" sz="1400" dirty="0">
              <a:latin typeface="Arial Narrow" panose="020B0606020202030204" pitchFamily="34" charset="0"/>
            </a:endParaRPr>
          </a:p>
          <a:p>
            <a:endParaRPr lang="es-ES" sz="1400" dirty="0">
              <a:latin typeface="Arial Narrow" panose="020B0606020202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PE" sz="1400" dirty="0">
              <a:latin typeface="Arial Narrow" panose="020B0606020202030204" pitchFamily="34" charset="0"/>
            </a:endParaRPr>
          </a:p>
        </p:txBody>
      </p:sp>
      <p:sp>
        <p:nvSpPr>
          <p:cNvPr id="12" name="Marcador de contenido 1">
            <a:extLst>
              <a:ext uri="{FF2B5EF4-FFF2-40B4-BE49-F238E27FC236}">
                <a16:creationId xmlns:a16="http://schemas.microsoft.com/office/drawing/2014/main" id="{1A12366E-44C9-4668-8381-7AD689D91BCB}"/>
              </a:ext>
            </a:extLst>
          </p:cNvPr>
          <p:cNvSpPr txBox="1">
            <a:spLocks/>
          </p:cNvSpPr>
          <p:nvPr/>
        </p:nvSpPr>
        <p:spPr>
          <a:xfrm>
            <a:off x="6267508" y="2370134"/>
            <a:ext cx="6514568" cy="2849765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1800" b="1" dirty="0">
                <a:latin typeface="Arial Narrow" panose="020B0606020202030204" pitchFamily="34" charset="0"/>
              </a:rPr>
              <a:t>Curso 6: Regulación GN/GNL/GNC</a:t>
            </a:r>
          </a:p>
          <a:p>
            <a:r>
              <a:rPr lang="es-ES" sz="1400" dirty="0">
                <a:latin typeface="Arial Narrow" panose="020B0606020202030204" pitchFamily="34" charset="0"/>
              </a:rPr>
              <a:t>Introducción a la regulación del GN</a:t>
            </a:r>
          </a:p>
          <a:p>
            <a:r>
              <a:rPr lang="es-ES" sz="1400" dirty="0" smtClean="0">
                <a:latin typeface="Arial Narrow" panose="020B0606020202030204" pitchFamily="34" charset="0"/>
              </a:rPr>
              <a:t>Consideraciones </a:t>
            </a:r>
            <a:r>
              <a:rPr lang="es-ES" sz="1400" dirty="0">
                <a:latin typeface="Arial Narrow" panose="020B0606020202030204" pitchFamily="34" charset="0"/>
              </a:rPr>
              <a:t>en la elaboración de reglamentos para el GNL/GN</a:t>
            </a:r>
          </a:p>
          <a:p>
            <a:r>
              <a:rPr lang="es-ES" sz="1400" dirty="0">
                <a:latin typeface="Arial Narrow" panose="020B0606020202030204" pitchFamily="34" charset="0"/>
              </a:rPr>
              <a:t>Metodología para la regulación, casos aplicados</a:t>
            </a:r>
          </a:p>
          <a:p>
            <a:r>
              <a:rPr lang="es-ES" sz="1400" dirty="0">
                <a:latin typeface="Arial Narrow" panose="020B0606020202030204" pitchFamily="34" charset="0"/>
              </a:rPr>
              <a:t>Impacto regulatorio de los mercados de GN/GNL/GNC</a:t>
            </a:r>
          </a:p>
          <a:p>
            <a:r>
              <a:rPr lang="es-ES" sz="1400" dirty="0">
                <a:latin typeface="Arial Narrow" panose="020B0606020202030204" pitchFamily="34" charset="0"/>
              </a:rPr>
              <a:t>Desarrollo de cambios normativos para el fomento de mercados del GN/GNL/GNC</a:t>
            </a:r>
          </a:p>
          <a:p>
            <a:r>
              <a:rPr lang="es-ES" sz="1400" dirty="0">
                <a:latin typeface="Arial Narrow" panose="020B0606020202030204" pitchFamily="34" charset="0"/>
              </a:rPr>
              <a:t>Manejo de incentivos y subsidios como mecanismos de promoción </a:t>
            </a:r>
            <a:endParaRPr lang="es-ES" sz="1400" dirty="0" smtClean="0">
              <a:latin typeface="Arial Narrow" panose="020B0606020202030204" pitchFamily="34" charset="0"/>
            </a:endParaRPr>
          </a:p>
          <a:p>
            <a:r>
              <a:rPr lang="es-ES" sz="1400" dirty="0" smtClean="0">
                <a:latin typeface="Arial Narrow" panose="020B0606020202030204" pitchFamily="34" charset="0"/>
              </a:rPr>
              <a:t>Supervisión y fiscalización de la industria de GN.</a:t>
            </a:r>
            <a:endParaRPr lang="es-ES" sz="1400" dirty="0">
              <a:latin typeface="Arial Narrow" panose="020B0606020202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1800" b="1" dirty="0">
              <a:latin typeface="Arial Narrow" panose="020B0606020202030204" pitchFamily="34" charset="0"/>
            </a:endParaRPr>
          </a:p>
        </p:txBody>
      </p:sp>
      <p:cxnSp>
        <p:nvCxnSpPr>
          <p:cNvPr id="13" name="Conector recto 12"/>
          <p:cNvCxnSpPr/>
          <p:nvPr/>
        </p:nvCxnSpPr>
        <p:spPr>
          <a:xfrm>
            <a:off x="5991833" y="1042220"/>
            <a:ext cx="0" cy="586658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>
          <a:xfrm flipH="1">
            <a:off x="-6200166" y="3729694"/>
            <a:ext cx="12191999" cy="254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90456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5">
            <a:extLst>
              <a:ext uri="{FF2B5EF4-FFF2-40B4-BE49-F238E27FC236}">
                <a16:creationId xmlns:a16="http://schemas.microsoft.com/office/drawing/2014/main" id="{C023BF22-6560-4F52-B813-B200D38C2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11544" y="326461"/>
            <a:ext cx="1749171" cy="548073"/>
          </a:xfrm>
          <a:prstGeom prst="rect">
            <a:avLst/>
          </a:prstGeom>
        </p:spPr>
      </p:pic>
      <p:pic>
        <p:nvPicPr>
          <p:cNvPr id="8" name="Graphic 6">
            <a:extLst>
              <a:ext uri="{FF2B5EF4-FFF2-40B4-BE49-F238E27FC236}">
                <a16:creationId xmlns:a16="http://schemas.microsoft.com/office/drawing/2014/main" id="{AAD1BC19-4A62-406D-9FEF-A68292FD89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518800" y="209577"/>
            <a:ext cx="1575356" cy="78184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97" y="-226210"/>
            <a:ext cx="2785736" cy="1566976"/>
          </a:xfrm>
          <a:prstGeom prst="rect">
            <a:avLst/>
          </a:prstGeom>
        </p:spPr>
      </p:pic>
      <p:sp>
        <p:nvSpPr>
          <p:cNvPr id="10" name="Shape 179"/>
          <p:cNvSpPr txBox="1"/>
          <p:nvPr/>
        </p:nvSpPr>
        <p:spPr>
          <a:xfrm>
            <a:off x="2047283" y="3051495"/>
            <a:ext cx="8135668" cy="10155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s-ES" sz="2800" b="1" dirty="0">
                <a:solidFill>
                  <a:srgbClr val="2680AA"/>
                </a:solidFill>
                <a:latin typeface="Arial Narrow" panose="020B0606020202030204" pitchFamily="34" charset="0"/>
                <a:cs typeface="Dubai Medium" panose="020B0603030403030204" pitchFamily="34" charset="-78"/>
              </a:rPr>
              <a:t>Diploma de Especialización en Regulación </a:t>
            </a:r>
            <a:r>
              <a:rPr lang="es-ES" sz="2800" b="1" dirty="0" smtClean="0">
                <a:solidFill>
                  <a:srgbClr val="2680AA"/>
                </a:solidFill>
                <a:latin typeface="Arial Narrow" panose="020B0606020202030204" pitchFamily="34" charset="0"/>
                <a:cs typeface="Dubai Medium" panose="020B0603030403030204" pitchFamily="34" charset="-78"/>
              </a:rPr>
              <a:t>del </a:t>
            </a:r>
            <a:r>
              <a:rPr lang="es-ES" sz="2800" b="1" dirty="0">
                <a:solidFill>
                  <a:srgbClr val="2680AA"/>
                </a:solidFill>
                <a:latin typeface="Arial Narrow" panose="020B0606020202030204" pitchFamily="34" charset="0"/>
                <a:cs typeface="Dubai Medium" panose="020B0603030403030204" pitchFamily="34" charset="-78"/>
              </a:rPr>
              <a:t>Gas Natural</a:t>
            </a:r>
          </a:p>
        </p:txBody>
      </p:sp>
    </p:spTree>
    <p:extLst>
      <p:ext uri="{BB962C8B-B14F-4D97-AF65-F5344CB8AC3E}">
        <p14:creationId xmlns:p14="http://schemas.microsoft.com/office/powerpoint/2010/main" val="9707066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5">
            <a:extLst>
              <a:ext uri="{FF2B5EF4-FFF2-40B4-BE49-F238E27FC236}">
                <a16:creationId xmlns:a16="http://schemas.microsoft.com/office/drawing/2014/main" id="{C023BF22-6560-4F52-B813-B200D38C2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11544" y="326461"/>
            <a:ext cx="1749171" cy="548073"/>
          </a:xfrm>
          <a:prstGeom prst="rect">
            <a:avLst/>
          </a:prstGeom>
        </p:spPr>
      </p:pic>
      <p:pic>
        <p:nvPicPr>
          <p:cNvPr id="8" name="Graphic 6">
            <a:extLst>
              <a:ext uri="{FF2B5EF4-FFF2-40B4-BE49-F238E27FC236}">
                <a16:creationId xmlns:a16="http://schemas.microsoft.com/office/drawing/2014/main" id="{AAD1BC19-4A62-406D-9FEF-A68292FD89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518800" y="209577"/>
            <a:ext cx="1575356" cy="78184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97" y="-226210"/>
            <a:ext cx="2785736" cy="1566976"/>
          </a:xfrm>
          <a:prstGeom prst="rect">
            <a:avLst/>
          </a:prstGeom>
        </p:spPr>
      </p:pic>
      <p:sp>
        <p:nvSpPr>
          <p:cNvPr id="5" name="Marcador de contenido 1"/>
          <p:cNvSpPr txBox="1">
            <a:spLocks/>
          </p:cNvSpPr>
          <p:nvPr/>
        </p:nvSpPr>
        <p:spPr>
          <a:xfrm>
            <a:off x="176036" y="1203453"/>
            <a:ext cx="5290541" cy="2667908"/>
          </a:xfrm>
        </p:spPr>
        <p:txBody>
          <a:bodyPr numCol="1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1800" b="1" dirty="0" smtClean="0">
                <a:latin typeface="Arial Narrow" panose="020B0606020202030204" pitchFamily="34" charset="0"/>
              </a:rPr>
              <a:t>Curso 1: Mercados del Gas Natural </a:t>
            </a:r>
          </a:p>
          <a:p>
            <a:r>
              <a:rPr lang="es-ES" sz="1400" dirty="0" smtClean="0">
                <a:latin typeface="Arial Narrow" panose="020B0606020202030204" pitchFamily="34" charset="0"/>
              </a:rPr>
              <a:t>Conceptos básicos, balance de energía, energías primarias, oferta y demanda, escenarios de proyección del gas natural</a:t>
            </a:r>
          </a:p>
          <a:p>
            <a:r>
              <a:rPr lang="es-ES" sz="1400" dirty="0" smtClean="0">
                <a:latin typeface="Arial Narrow" panose="020B0606020202030204" pitchFamily="34" charset="0"/>
              </a:rPr>
              <a:t>Tendencias en gas natural y competidores en energía</a:t>
            </a:r>
          </a:p>
          <a:p>
            <a:r>
              <a:rPr lang="es-ES" sz="1400" dirty="0" smtClean="0">
                <a:latin typeface="Arial Narrow" panose="020B0606020202030204" pitchFamily="34" charset="0"/>
              </a:rPr>
              <a:t>Introducción a la economía del negocio del gas natural </a:t>
            </a:r>
          </a:p>
          <a:p>
            <a:r>
              <a:rPr lang="es-ES" sz="1400" dirty="0" smtClean="0">
                <a:latin typeface="Arial Narrow" panose="020B0606020202030204" pitchFamily="34" charset="0"/>
              </a:rPr>
              <a:t>Mercados de gas natural: Introducción al GNL/GNC</a:t>
            </a:r>
          </a:p>
          <a:p>
            <a:r>
              <a:rPr lang="es-ES" sz="1400" dirty="0" smtClean="0">
                <a:latin typeface="Arial Narrow" panose="020B0606020202030204" pitchFamily="34" charset="0"/>
              </a:rPr>
              <a:t>El mercado del GN: Cadena de valor y dinámica del mercado</a:t>
            </a:r>
          </a:p>
          <a:p>
            <a:r>
              <a:rPr lang="es-ES" sz="1400" dirty="0" smtClean="0">
                <a:latin typeface="Arial Narrow" panose="020B0606020202030204" pitchFamily="34" charset="0"/>
              </a:rPr>
              <a:t>GN: Introducción para el uso en industrias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ES" sz="1600" b="1" dirty="0">
              <a:latin typeface="Arial Narrow" panose="020B0606020202030204" pitchFamily="34" charset="0"/>
            </a:endParaRPr>
          </a:p>
        </p:txBody>
      </p:sp>
      <p:sp>
        <p:nvSpPr>
          <p:cNvPr id="6" name="Marcador de contenido 1"/>
          <p:cNvSpPr txBox="1">
            <a:spLocks/>
          </p:cNvSpPr>
          <p:nvPr/>
        </p:nvSpPr>
        <p:spPr>
          <a:xfrm>
            <a:off x="6214931" y="1669576"/>
            <a:ext cx="5641203" cy="5010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1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9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1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es-PE" sz="1800" dirty="0">
              <a:latin typeface="Arial Narrow" panose="020B0606020202030204" pitchFamily="34" charset="0"/>
              <a:cs typeface="Dubai Medium" panose="020B0603030403030204" pitchFamily="34" charset="-78"/>
            </a:endParaRPr>
          </a:p>
        </p:txBody>
      </p:sp>
      <p:sp>
        <p:nvSpPr>
          <p:cNvPr id="10" name="Marcador de contenido 1"/>
          <p:cNvSpPr txBox="1">
            <a:spLocks/>
          </p:cNvSpPr>
          <p:nvPr/>
        </p:nvSpPr>
        <p:spPr>
          <a:xfrm>
            <a:off x="6110428" y="1669576"/>
            <a:ext cx="5641203" cy="5010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1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9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1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es-PE" sz="1800" dirty="0">
              <a:latin typeface="Arial Narrow" panose="020B0606020202030204" pitchFamily="34" charset="0"/>
              <a:cs typeface="Dubai Medium" panose="020B0603030403030204" pitchFamily="34" charset="-78"/>
            </a:endParaRPr>
          </a:p>
        </p:txBody>
      </p:sp>
      <p:sp>
        <p:nvSpPr>
          <p:cNvPr id="11" name="Marcador de contenido 1">
            <a:extLst>
              <a:ext uri="{FF2B5EF4-FFF2-40B4-BE49-F238E27FC236}">
                <a16:creationId xmlns:a16="http://schemas.microsoft.com/office/drawing/2014/main" id="{0ECFBA80-1759-4055-AA73-51CE782CBBAA}"/>
              </a:ext>
            </a:extLst>
          </p:cNvPr>
          <p:cNvSpPr txBox="1">
            <a:spLocks/>
          </p:cNvSpPr>
          <p:nvPr/>
        </p:nvSpPr>
        <p:spPr>
          <a:xfrm>
            <a:off x="185183" y="3929391"/>
            <a:ext cx="5400949" cy="289162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1800" b="1" dirty="0">
                <a:latin typeface="Arial Narrow" panose="020B0606020202030204" pitchFamily="34" charset="0"/>
              </a:rPr>
              <a:t>Curso 3: Transporte de gas natural/GNL/GNC: Regulación/Precios</a:t>
            </a:r>
          </a:p>
          <a:p>
            <a:r>
              <a:rPr lang="es-ES" sz="1400" dirty="0">
                <a:latin typeface="Arial Narrow" panose="020B0606020202030204" pitchFamily="34" charset="0"/>
              </a:rPr>
              <a:t>Introducción a la cadena del GNL/GNL </a:t>
            </a:r>
          </a:p>
          <a:p>
            <a:r>
              <a:rPr lang="es-ES" sz="1400" dirty="0">
                <a:latin typeface="Arial Narrow" panose="020B0606020202030204" pitchFamily="34" charset="0"/>
              </a:rPr>
              <a:t>Economía del negocio del GNL/GNC</a:t>
            </a:r>
          </a:p>
          <a:p>
            <a:r>
              <a:rPr lang="es-ES" sz="1400" dirty="0">
                <a:latin typeface="Arial Narrow" panose="020B0606020202030204" pitchFamily="34" charset="0"/>
              </a:rPr>
              <a:t>Estructuración tarifaria de GNL/ GNC, casos aplicados</a:t>
            </a:r>
          </a:p>
          <a:p>
            <a:r>
              <a:rPr lang="es-ES" sz="1400" dirty="0">
                <a:latin typeface="Arial Narrow" panose="020B0606020202030204" pitchFamily="34" charset="0"/>
              </a:rPr>
              <a:t>Tecnologías recientes al uso de GNL/GNC en transporte</a:t>
            </a:r>
          </a:p>
          <a:p>
            <a:r>
              <a:rPr lang="es-ES" sz="1400" dirty="0">
                <a:latin typeface="Arial Narrow" panose="020B0606020202030204" pitchFamily="34" charset="0"/>
              </a:rPr>
              <a:t>Competitividad frente a otros sustitutos, el papel del diésel y los vehículos eléctricos</a:t>
            </a:r>
          </a:p>
          <a:p>
            <a:r>
              <a:rPr lang="es-ES" sz="1400" dirty="0">
                <a:latin typeface="Arial Narrow" panose="020B0606020202030204" pitchFamily="34" charset="0"/>
              </a:rPr>
              <a:t>Caso de transporte : Usos en vehículos de carga pesada y minería</a:t>
            </a:r>
            <a:endParaRPr lang="es-ES" sz="1800" dirty="0">
              <a:latin typeface="Arial Narrow" panose="020B0606020202030204" pitchFamily="34" charset="0"/>
            </a:endParaRPr>
          </a:p>
        </p:txBody>
      </p:sp>
      <p:sp>
        <p:nvSpPr>
          <p:cNvPr id="12" name="Marcador de contenido 1">
            <a:extLst>
              <a:ext uri="{FF2B5EF4-FFF2-40B4-BE49-F238E27FC236}">
                <a16:creationId xmlns:a16="http://schemas.microsoft.com/office/drawing/2014/main" id="{55F97B23-0650-4E6B-A034-BDAAECA0B61D}"/>
              </a:ext>
            </a:extLst>
          </p:cNvPr>
          <p:cNvSpPr txBox="1">
            <a:spLocks/>
          </p:cNvSpPr>
          <p:nvPr/>
        </p:nvSpPr>
        <p:spPr>
          <a:xfrm>
            <a:off x="5681194" y="1156049"/>
            <a:ext cx="6070437" cy="266790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1800" b="1" dirty="0">
                <a:latin typeface="Arial Narrow" panose="020B0606020202030204" pitchFamily="34" charset="0"/>
              </a:rPr>
              <a:t>Curso 2: Exploración y explotación de gas natural: Precios y Contratos</a:t>
            </a:r>
          </a:p>
          <a:p>
            <a:pPr algn="just"/>
            <a:r>
              <a:rPr lang="es-ES" sz="1400" dirty="0">
                <a:latin typeface="Arial Narrow" panose="020B0606020202030204" pitchFamily="34" charset="0"/>
              </a:rPr>
              <a:t>Descripción de yacimientos con potencia de exploración y explotación de hidrocarburos</a:t>
            </a:r>
          </a:p>
          <a:p>
            <a:pPr algn="just"/>
            <a:r>
              <a:rPr lang="es-ES" sz="1400" dirty="0">
                <a:latin typeface="Arial Narrow" panose="020B0606020202030204" pitchFamily="34" charset="0"/>
              </a:rPr>
              <a:t>Sistema de contratación y licencias </a:t>
            </a:r>
          </a:p>
          <a:p>
            <a:pPr algn="just"/>
            <a:r>
              <a:rPr lang="es-ES" sz="1400" dirty="0">
                <a:latin typeface="Arial Narrow" panose="020B0606020202030204" pitchFamily="34" charset="0"/>
              </a:rPr>
              <a:t>Régimen de los contratos: Regalías, impuestos y canon</a:t>
            </a:r>
          </a:p>
          <a:p>
            <a:pPr algn="just"/>
            <a:r>
              <a:rPr lang="es-ES" sz="1400" dirty="0">
                <a:latin typeface="Arial Narrow" panose="020B0606020202030204" pitchFamily="34" charset="0"/>
              </a:rPr>
              <a:t>Rentabilidad, riesgo, tecnología, sociedad y medio ambiente en el negocio del gas natural</a:t>
            </a:r>
          </a:p>
          <a:p>
            <a:pPr algn="just"/>
            <a:r>
              <a:rPr lang="es-ES" sz="1400" dirty="0">
                <a:latin typeface="Arial Narrow" panose="020B0606020202030204" pitchFamily="34" charset="0"/>
              </a:rPr>
              <a:t>Oportunidades de negocio en la explotación y exploración de mercados de gas natural  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es-ES" sz="1800" b="1" dirty="0">
              <a:latin typeface="Arial Narrow" panose="020B0606020202030204" pitchFamily="34" charset="0"/>
            </a:endParaRPr>
          </a:p>
        </p:txBody>
      </p:sp>
      <p:sp>
        <p:nvSpPr>
          <p:cNvPr id="13" name="Marcador de contenido 1">
            <a:extLst>
              <a:ext uri="{FF2B5EF4-FFF2-40B4-BE49-F238E27FC236}">
                <a16:creationId xmlns:a16="http://schemas.microsoft.com/office/drawing/2014/main" id="{446DC304-DF5C-4948-9041-A0B39221E084}"/>
              </a:ext>
            </a:extLst>
          </p:cNvPr>
          <p:cNvSpPr txBox="1">
            <a:spLocks/>
          </p:cNvSpPr>
          <p:nvPr/>
        </p:nvSpPr>
        <p:spPr>
          <a:xfrm>
            <a:off x="5800749" y="3823956"/>
            <a:ext cx="5363118" cy="274195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1800" b="1" dirty="0">
                <a:latin typeface="Arial Narrow" panose="020B0606020202030204" pitchFamily="34" charset="0"/>
              </a:rPr>
              <a:t>Curso 4: Distribución y Comercialización de GN</a:t>
            </a:r>
            <a:endParaRPr lang="es-ES" sz="1400" b="1" dirty="0">
              <a:latin typeface="Arial Narrow" panose="020B0606020202030204" pitchFamily="34" charset="0"/>
            </a:endParaRPr>
          </a:p>
          <a:p>
            <a:pPr>
              <a:lnSpc>
                <a:spcPct val="100000"/>
              </a:lnSpc>
            </a:pPr>
            <a:r>
              <a:rPr lang="es-ES" sz="1400" dirty="0">
                <a:latin typeface="Arial Narrow" panose="020B0606020202030204" pitchFamily="34" charset="0"/>
              </a:rPr>
              <a:t>Conceptos básicos del gas natural y su importancia en la matriz energética</a:t>
            </a:r>
            <a:endParaRPr lang="es-ES" sz="1800" b="1" dirty="0">
              <a:latin typeface="Arial Narrow" panose="020B0606020202030204" pitchFamily="34" charset="0"/>
            </a:endParaRPr>
          </a:p>
          <a:p>
            <a:pPr>
              <a:lnSpc>
                <a:spcPct val="100000"/>
              </a:lnSpc>
            </a:pPr>
            <a:r>
              <a:rPr lang="es-ES" sz="1400" dirty="0">
                <a:latin typeface="Arial Narrow" panose="020B0606020202030204" pitchFamily="34" charset="0"/>
              </a:rPr>
              <a:t>Cadena de valor del gas natural: Uso en la industria, generación y sector residencial.</a:t>
            </a:r>
          </a:p>
          <a:p>
            <a:r>
              <a:rPr lang="es-ES" sz="1400" dirty="0">
                <a:latin typeface="Arial Narrow" panose="020B0606020202030204" pitchFamily="34" charset="0"/>
              </a:rPr>
              <a:t>Manejo de precios y márgenes de comercialización. Mercados competitivos y monopolios.</a:t>
            </a:r>
          </a:p>
          <a:p>
            <a:r>
              <a:rPr lang="es-ES" sz="1400" dirty="0">
                <a:latin typeface="Arial Narrow" panose="020B0606020202030204" pitchFamily="34" charset="0"/>
              </a:rPr>
              <a:t>Incentivos y mecanismos de subsidios </a:t>
            </a:r>
            <a:endParaRPr lang="es-ES" sz="1400" dirty="0" smtClean="0">
              <a:latin typeface="Arial Narrow" panose="020B0606020202030204" pitchFamily="34" charset="0"/>
            </a:endParaRPr>
          </a:p>
          <a:p>
            <a:r>
              <a:rPr lang="es-ES" sz="1400" dirty="0" smtClean="0">
                <a:latin typeface="Arial Narrow" panose="020B0606020202030204" pitchFamily="34" charset="0"/>
              </a:rPr>
              <a:t>Caso </a:t>
            </a:r>
            <a:r>
              <a:rPr lang="es-ES" sz="1400" dirty="0">
                <a:latin typeface="Arial Narrow" panose="020B0606020202030204" pitchFamily="34" charset="0"/>
              </a:rPr>
              <a:t>de redes de distribución de gas natural, administración de </a:t>
            </a:r>
            <a:r>
              <a:rPr lang="es-ES" sz="1400" dirty="0" smtClean="0">
                <a:latin typeface="Arial Narrow" panose="020B0606020202030204" pitchFamily="34" charset="0"/>
              </a:rPr>
              <a:t>la     cadena </a:t>
            </a:r>
            <a:r>
              <a:rPr lang="es-ES" sz="1400" dirty="0">
                <a:latin typeface="Arial Narrow" panose="020B0606020202030204" pitchFamily="34" charset="0"/>
              </a:rPr>
              <a:t>de servicio y  comercialización.</a:t>
            </a:r>
          </a:p>
        </p:txBody>
      </p:sp>
      <p:cxnSp>
        <p:nvCxnSpPr>
          <p:cNvPr id="14" name="Conector recto 13"/>
          <p:cNvCxnSpPr/>
          <p:nvPr/>
        </p:nvCxnSpPr>
        <p:spPr>
          <a:xfrm>
            <a:off x="5466577" y="1080320"/>
            <a:ext cx="0" cy="586658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Conector recto 14"/>
          <p:cNvCxnSpPr/>
          <p:nvPr/>
        </p:nvCxnSpPr>
        <p:spPr>
          <a:xfrm flipH="1">
            <a:off x="1" y="3797300"/>
            <a:ext cx="12191999" cy="254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05807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5">
            <a:extLst>
              <a:ext uri="{FF2B5EF4-FFF2-40B4-BE49-F238E27FC236}">
                <a16:creationId xmlns:a16="http://schemas.microsoft.com/office/drawing/2014/main" id="{C023BF22-6560-4F52-B813-B200D38C2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11544" y="326461"/>
            <a:ext cx="1749171" cy="548073"/>
          </a:xfrm>
          <a:prstGeom prst="rect">
            <a:avLst/>
          </a:prstGeom>
        </p:spPr>
      </p:pic>
      <p:pic>
        <p:nvPicPr>
          <p:cNvPr id="8" name="Graphic 6">
            <a:extLst>
              <a:ext uri="{FF2B5EF4-FFF2-40B4-BE49-F238E27FC236}">
                <a16:creationId xmlns:a16="http://schemas.microsoft.com/office/drawing/2014/main" id="{AAD1BC19-4A62-406D-9FEF-A68292FD89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518800" y="209577"/>
            <a:ext cx="1575356" cy="78184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97" y="-226210"/>
            <a:ext cx="2785736" cy="1566976"/>
          </a:xfrm>
          <a:prstGeom prst="rect">
            <a:avLst/>
          </a:prstGeom>
        </p:spPr>
      </p:pic>
      <p:sp>
        <p:nvSpPr>
          <p:cNvPr id="5" name="Marcador de contenido 1"/>
          <p:cNvSpPr txBox="1">
            <a:spLocks/>
          </p:cNvSpPr>
          <p:nvPr/>
        </p:nvSpPr>
        <p:spPr>
          <a:xfrm>
            <a:off x="350381" y="1366166"/>
            <a:ext cx="5186905" cy="2904222"/>
          </a:xfrm>
        </p:spPr>
        <p:txBody>
          <a:bodyPr numCol="1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1800" b="1" dirty="0" smtClean="0">
                <a:latin typeface="Arial Narrow" panose="020B0606020202030204" pitchFamily="34" charset="0"/>
              </a:rPr>
              <a:t>Curso 5: Marco Legal</a:t>
            </a:r>
          </a:p>
          <a:p>
            <a:r>
              <a:rPr lang="es-ES" sz="1400" dirty="0" smtClean="0">
                <a:latin typeface="Arial Narrow" panose="020B0606020202030204" pitchFamily="34" charset="0"/>
              </a:rPr>
              <a:t>Reglamentación: Estructuración normativa del marco en el GN</a:t>
            </a:r>
          </a:p>
          <a:p>
            <a:r>
              <a:rPr lang="es-ES" sz="1400" dirty="0" smtClean="0">
                <a:latin typeface="Arial Narrow" panose="020B0606020202030204" pitchFamily="34" charset="0"/>
              </a:rPr>
              <a:t>Consideración de mercado para la elaboración de marcos normativos</a:t>
            </a:r>
          </a:p>
          <a:p>
            <a:r>
              <a:rPr lang="es-ES" sz="1400" dirty="0" smtClean="0">
                <a:latin typeface="Arial Narrow" panose="020B0606020202030204" pitchFamily="34" charset="0"/>
              </a:rPr>
              <a:t>Riesgos y evaluaciones futuras, considerando la competitividad de la energía como negocio</a:t>
            </a:r>
          </a:p>
          <a:p>
            <a:r>
              <a:rPr lang="es-ES" sz="1400" dirty="0" smtClean="0">
                <a:latin typeface="Arial Narrow" panose="020B0606020202030204" pitchFamily="34" charset="0"/>
              </a:rPr>
              <a:t>Aspectos claves de la distribución de concesiones de GN</a:t>
            </a:r>
          </a:p>
          <a:p>
            <a:r>
              <a:rPr lang="es-ES" sz="1400" dirty="0" smtClean="0">
                <a:latin typeface="Arial Narrow" panose="020B0606020202030204" pitchFamily="34" charset="0"/>
              </a:rPr>
              <a:t>Manejo de conflictos y consulta previa, aspectos de inclusión.</a:t>
            </a:r>
            <a:endParaRPr lang="es-ES" sz="1400" dirty="0">
              <a:latin typeface="Arial Narrow" panose="020B0606020202030204" pitchFamily="34" charset="0"/>
            </a:endParaRPr>
          </a:p>
        </p:txBody>
      </p:sp>
      <p:sp>
        <p:nvSpPr>
          <p:cNvPr id="6" name="Marcador de contenido 1"/>
          <p:cNvSpPr txBox="1">
            <a:spLocks/>
          </p:cNvSpPr>
          <p:nvPr/>
        </p:nvSpPr>
        <p:spPr>
          <a:xfrm>
            <a:off x="6228579" y="1057365"/>
            <a:ext cx="5641203" cy="5010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1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9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1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es-PE" sz="1800" dirty="0">
              <a:latin typeface="Arial Narrow" panose="020B0606020202030204" pitchFamily="34" charset="0"/>
              <a:cs typeface="Dubai Medium" panose="020B0603030403030204" pitchFamily="34" charset="-78"/>
            </a:endParaRPr>
          </a:p>
        </p:txBody>
      </p:sp>
      <p:sp>
        <p:nvSpPr>
          <p:cNvPr id="10" name="Marcador de contenido 1"/>
          <p:cNvSpPr txBox="1">
            <a:spLocks/>
          </p:cNvSpPr>
          <p:nvPr/>
        </p:nvSpPr>
        <p:spPr>
          <a:xfrm>
            <a:off x="6124076" y="1057365"/>
            <a:ext cx="5641203" cy="5010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1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9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1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es-PE" sz="1800" dirty="0">
              <a:latin typeface="Arial Narrow" panose="020B0606020202030204" pitchFamily="34" charset="0"/>
              <a:cs typeface="Dubai Medium" panose="020B0603030403030204" pitchFamily="34" charset="-78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071FF852-A0EF-4818-8276-CE6534F7920B}"/>
              </a:ext>
            </a:extLst>
          </p:cNvPr>
          <p:cNvSpPr/>
          <p:nvPr/>
        </p:nvSpPr>
        <p:spPr>
          <a:xfrm>
            <a:off x="6096000" y="1178578"/>
            <a:ext cx="6096000" cy="270843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b="1" dirty="0">
                <a:latin typeface="Arial Narrow" panose="020B0606020202030204" pitchFamily="34" charset="0"/>
              </a:rPr>
              <a:t>Curso 6: Supervisión Infraestructura y Seguridad  GN</a:t>
            </a:r>
            <a:endParaRPr lang="es-ES" sz="1400" dirty="0">
              <a:latin typeface="Arial Narrow" panose="020B0606020202030204" pitchFamily="34" charset="0"/>
            </a:endParaRP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ES" sz="1400" dirty="0">
                <a:latin typeface="Arial Narrow" panose="020B0606020202030204" pitchFamily="34" charset="0"/>
              </a:rPr>
              <a:t>Regulación del gas natural aplicada a supervisión de infraestructura</a:t>
            </a: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ES" sz="1400" dirty="0">
                <a:latin typeface="Arial Narrow" panose="020B0606020202030204" pitchFamily="34" charset="0"/>
              </a:rPr>
              <a:t>Metodología de supervisión de gas natural</a:t>
            </a: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ES" sz="1400" dirty="0">
                <a:latin typeface="Arial Narrow" panose="020B0606020202030204" pitchFamily="34" charset="0"/>
              </a:rPr>
              <a:t>Tecnologías de supervisión de ductos en GN</a:t>
            </a: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ES" sz="1400" dirty="0">
                <a:latin typeface="Arial Narrow" panose="020B0606020202030204" pitchFamily="34" charset="0"/>
              </a:rPr>
              <a:t>Gestión de riesgos y geotecnia aplicada al GN</a:t>
            </a: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ES" sz="1400" dirty="0">
                <a:latin typeface="Arial Narrow" panose="020B0606020202030204" pitchFamily="34" charset="0"/>
              </a:rPr>
              <a:t>Seguridad energética, la importancia del gas natural en la matriz energética</a:t>
            </a: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ES" sz="1400" dirty="0">
                <a:latin typeface="Arial Narrow" panose="020B0606020202030204" pitchFamily="34" charset="0"/>
              </a:rPr>
              <a:t>Estrategias de comunicación y manejo de conflictos en la seguridad de ductos</a:t>
            </a:r>
          </a:p>
          <a:p>
            <a:endParaRPr lang="es-ES" b="1" dirty="0">
              <a:latin typeface="Arial Narrow" panose="020B0606020202030204" pitchFamily="34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B77F4E13-157F-4B4C-A5A8-ED29ADE9323C}"/>
              </a:ext>
            </a:extLst>
          </p:cNvPr>
          <p:cNvSpPr/>
          <p:nvPr/>
        </p:nvSpPr>
        <p:spPr>
          <a:xfrm>
            <a:off x="375425" y="3822700"/>
            <a:ext cx="6346575" cy="3052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latin typeface="Arial Narrow" panose="020B0606020202030204" pitchFamily="34" charset="0"/>
              </a:rPr>
              <a:t>Curso 7: Supervisión Ambiental GN</a:t>
            </a:r>
          </a:p>
          <a:p>
            <a:endParaRPr lang="es-ES" sz="100" b="1" dirty="0">
              <a:latin typeface="Arial Narrow" panose="020B0606020202030204" pitchFamily="34" charset="0"/>
            </a:endParaRP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ES" sz="1400" dirty="0">
                <a:latin typeface="Arial Narrow" panose="020B0606020202030204" pitchFamily="34" charset="0"/>
              </a:rPr>
              <a:t>Estudios de impacto ambiental</a:t>
            </a: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ES" sz="1400" dirty="0">
                <a:latin typeface="Arial Narrow" panose="020B0606020202030204" pitchFamily="34" charset="0"/>
              </a:rPr>
              <a:t>Reglamentación</a:t>
            </a: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ES" sz="1400" dirty="0">
                <a:latin typeface="Arial Narrow" panose="020B0606020202030204" pitchFamily="34" charset="0"/>
              </a:rPr>
              <a:t>Operaciones de gas natural y su impacto al medio ambiente</a:t>
            </a: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ES" sz="1400" dirty="0" smtClean="0">
                <a:latin typeface="Arial Narrow" panose="020B0606020202030204" pitchFamily="34" charset="0"/>
              </a:rPr>
              <a:t>Desarrollo normativo</a:t>
            </a:r>
            <a:endParaRPr lang="es-ES" sz="1400" dirty="0">
              <a:latin typeface="Arial Narrow" panose="020B0606020202030204" pitchFamily="34" charset="0"/>
            </a:endParaRP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ES" sz="1400" dirty="0">
                <a:latin typeface="Arial Narrow" panose="020B0606020202030204" pitchFamily="34" charset="0"/>
              </a:rPr>
              <a:t>Procesos de información a la población</a:t>
            </a: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ES" sz="1400" dirty="0">
                <a:latin typeface="Arial Narrow" panose="020B0606020202030204" pitchFamily="34" charset="0"/>
              </a:rPr>
              <a:t>Análisis, Evaluación y Negociación en los conflictos socio-ambientales</a:t>
            </a: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ES" sz="1400" dirty="0">
                <a:latin typeface="Arial Narrow" panose="020B0606020202030204" pitchFamily="34" charset="0"/>
              </a:rPr>
              <a:t>Supervisión ambiental en GN: Procedimientos, resultados, indicadores y evaluación de la supervisión, </a:t>
            </a:r>
            <a:r>
              <a:rPr lang="es-ES" sz="1400" i="1" dirty="0">
                <a:latin typeface="Arial Narrow" panose="020B0606020202030204" pitchFamily="34" charset="0"/>
              </a:rPr>
              <a:t>enforcement</a:t>
            </a:r>
            <a:r>
              <a:rPr lang="es-ES" sz="1400" dirty="0">
                <a:latin typeface="Arial Narrow" panose="020B0606020202030204" pitchFamily="34" charset="0"/>
              </a:rPr>
              <a:t>.</a:t>
            </a:r>
          </a:p>
        </p:txBody>
      </p:sp>
      <p:cxnSp>
        <p:nvCxnSpPr>
          <p:cNvPr id="13" name="Conector recto 12"/>
          <p:cNvCxnSpPr/>
          <p:nvPr/>
        </p:nvCxnSpPr>
        <p:spPr>
          <a:xfrm>
            <a:off x="5991833" y="1054920"/>
            <a:ext cx="0" cy="275508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>
          <a:xfrm flipH="1">
            <a:off x="1" y="3797300"/>
            <a:ext cx="12192000" cy="254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98460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5">
            <a:extLst>
              <a:ext uri="{FF2B5EF4-FFF2-40B4-BE49-F238E27FC236}">
                <a16:creationId xmlns:a16="http://schemas.microsoft.com/office/drawing/2014/main" id="{C023BF22-6560-4F52-B813-B200D38C2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11544" y="326461"/>
            <a:ext cx="1749171" cy="548073"/>
          </a:xfrm>
          <a:prstGeom prst="rect">
            <a:avLst/>
          </a:prstGeom>
        </p:spPr>
      </p:pic>
      <p:pic>
        <p:nvPicPr>
          <p:cNvPr id="8" name="Graphic 6">
            <a:extLst>
              <a:ext uri="{FF2B5EF4-FFF2-40B4-BE49-F238E27FC236}">
                <a16:creationId xmlns:a16="http://schemas.microsoft.com/office/drawing/2014/main" id="{AAD1BC19-4A62-406D-9FEF-A68292FD89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518800" y="209577"/>
            <a:ext cx="1575356" cy="78184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97" y="-226210"/>
            <a:ext cx="2785736" cy="1566976"/>
          </a:xfrm>
          <a:prstGeom prst="rect">
            <a:avLst/>
          </a:prstGeom>
        </p:spPr>
      </p:pic>
      <p:sp>
        <p:nvSpPr>
          <p:cNvPr id="10" name="Shape 179"/>
          <p:cNvSpPr txBox="1"/>
          <p:nvPr/>
        </p:nvSpPr>
        <p:spPr>
          <a:xfrm>
            <a:off x="2047283" y="3051495"/>
            <a:ext cx="8135668" cy="10155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s-ES" sz="2800" b="1" dirty="0">
                <a:solidFill>
                  <a:srgbClr val="2680AA"/>
                </a:solidFill>
                <a:latin typeface="Arial Narrow" panose="020B0606020202030204" pitchFamily="34" charset="0"/>
                <a:cs typeface="Dubai Medium" panose="020B0603030403030204" pitchFamily="34" charset="-78"/>
              </a:rPr>
              <a:t>Diploma de Especialización en Transición Energética en Hidrocarburos</a:t>
            </a:r>
          </a:p>
        </p:txBody>
      </p:sp>
    </p:spTree>
    <p:extLst>
      <p:ext uri="{BB962C8B-B14F-4D97-AF65-F5344CB8AC3E}">
        <p14:creationId xmlns:p14="http://schemas.microsoft.com/office/powerpoint/2010/main" val="26318141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5">
            <a:extLst>
              <a:ext uri="{FF2B5EF4-FFF2-40B4-BE49-F238E27FC236}">
                <a16:creationId xmlns:a16="http://schemas.microsoft.com/office/drawing/2014/main" id="{C023BF22-6560-4F52-B813-B200D38C2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11544" y="326461"/>
            <a:ext cx="1749171" cy="548073"/>
          </a:xfrm>
          <a:prstGeom prst="rect">
            <a:avLst/>
          </a:prstGeom>
        </p:spPr>
      </p:pic>
      <p:pic>
        <p:nvPicPr>
          <p:cNvPr id="8" name="Graphic 6">
            <a:extLst>
              <a:ext uri="{FF2B5EF4-FFF2-40B4-BE49-F238E27FC236}">
                <a16:creationId xmlns:a16="http://schemas.microsoft.com/office/drawing/2014/main" id="{AAD1BC19-4A62-406D-9FEF-A68292FD89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518800" y="209577"/>
            <a:ext cx="1575356" cy="78184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97" y="-226210"/>
            <a:ext cx="2785736" cy="1566976"/>
          </a:xfrm>
          <a:prstGeom prst="rect">
            <a:avLst/>
          </a:prstGeom>
        </p:spPr>
      </p:pic>
      <p:sp>
        <p:nvSpPr>
          <p:cNvPr id="5" name="Marcador de contenido 1"/>
          <p:cNvSpPr txBox="1">
            <a:spLocks/>
          </p:cNvSpPr>
          <p:nvPr/>
        </p:nvSpPr>
        <p:spPr>
          <a:xfrm>
            <a:off x="119872" y="4138395"/>
            <a:ext cx="6063262" cy="2829557"/>
          </a:xfrm>
        </p:spPr>
        <p:txBody>
          <a:bodyPr numCol="1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1800" b="1" dirty="0" smtClean="0">
                <a:latin typeface="Arial Narrow" panose="020B0606020202030204" pitchFamily="34" charset="0"/>
              </a:rPr>
              <a:t>Curso 3: Tendencias en el uso del petróleo/gas natural</a:t>
            </a:r>
            <a:endParaRPr lang="es-ES" sz="1400" b="1" dirty="0" smtClean="0">
              <a:latin typeface="Arial Narrow" panose="020B0606020202030204" pitchFamily="34" charset="0"/>
            </a:endParaRPr>
          </a:p>
          <a:p>
            <a:r>
              <a:rPr lang="es-ES" sz="1400" dirty="0" smtClean="0">
                <a:latin typeface="Arial Narrow" panose="020B0606020202030204" pitchFamily="34" charset="0"/>
              </a:rPr>
              <a:t>Desarrollo del GN (GNC/GNL) como competidor del petróleo</a:t>
            </a:r>
          </a:p>
          <a:p>
            <a:r>
              <a:rPr lang="es-ES" sz="1400" dirty="0" smtClean="0">
                <a:latin typeface="Arial Narrow" panose="020B0606020202030204" pitchFamily="34" charset="0"/>
              </a:rPr>
              <a:t>Tecnologías futuras de </a:t>
            </a:r>
            <a:r>
              <a:rPr lang="es-ES" sz="1400" dirty="0" err="1" smtClean="0">
                <a:latin typeface="Arial Narrow" panose="020B0606020202030204" pitchFamily="34" charset="0"/>
              </a:rPr>
              <a:t>Oil</a:t>
            </a:r>
            <a:r>
              <a:rPr lang="es-ES" sz="1400" dirty="0" smtClean="0">
                <a:latin typeface="Arial Narrow" panose="020B0606020202030204" pitchFamily="34" charset="0"/>
              </a:rPr>
              <a:t> &amp; Gas en los próximos años</a:t>
            </a:r>
          </a:p>
          <a:p>
            <a:r>
              <a:rPr lang="es-ES" sz="1400" dirty="0" smtClean="0">
                <a:latin typeface="Arial Narrow" panose="020B0606020202030204" pitchFamily="34" charset="0"/>
              </a:rPr>
              <a:t>Uso de GNL para transporte de energía a nivel mundial y local</a:t>
            </a:r>
          </a:p>
          <a:p>
            <a:r>
              <a:rPr lang="es-ES" sz="1400" dirty="0" smtClean="0">
                <a:latin typeface="Arial Narrow" panose="020B0606020202030204" pitchFamily="34" charset="0"/>
              </a:rPr>
              <a:t>Desarrollo de cuencas y yacimientos, mecanismos para su desarrollo futuro</a:t>
            </a:r>
          </a:p>
          <a:p>
            <a:r>
              <a:rPr lang="es-ES" sz="1400" dirty="0" smtClean="0">
                <a:latin typeface="Arial Narrow" panose="020B0606020202030204" pitchFamily="34" charset="0"/>
              </a:rPr>
              <a:t>Sostenibilidad de los hidrocarburos en el mercado peruano, manejo de precios </a:t>
            </a:r>
          </a:p>
          <a:p>
            <a:r>
              <a:rPr lang="es-ES" sz="1400" dirty="0" smtClean="0">
                <a:latin typeface="Arial Narrow" panose="020B0606020202030204" pitchFamily="34" charset="0"/>
              </a:rPr>
              <a:t>Desarrollo de mercados de petróleo/gas natural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ES" sz="1800" b="1" dirty="0">
              <a:latin typeface="Arial Narrow" panose="020B0606020202030204" pitchFamily="34" charset="0"/>
            </a:endParaRPr>
          </a:p>
        </p:txBody>
      </p:sp>
      <p:sp>
        <p:nvSpPr>
          <p:cNvPr id="6" name="Marcador de contenido 1"/>
          <p:cNvSpPr txBox="1">
            <a:spLocks/>
          </p:cNvSpPr>
          <p:nvPr/>
        </p:nvSpPr>
        <p:spPr>
          <a:xfrm>
            <a:off x="6119397" y="1731614"/>
            <a:ext cx="5641203" cy="5010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1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9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1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es-PE" sz="1800" dirty="0">
              <a:latin typeface="Arial Narrow" panose="020B0606020202030204" pitchFamily="34" charset="0"/>
              <a:cs typeface="Dubai Medium" panose="020B0603030403030204" pitchFamily="34" charset="-78"/>
            </a:endParaRPr>
          </a:p>
        </p:txBody>
      </p:sp>
      <p:sp>
        <p:nvSpPr>
          <p:cNvPr id="10" name="Marcador de contenido 1"/>
          <p:cNvSpPr txBox="1">
            <a:spLocks/>
          </p:cNvSpPr>
          <p:nvPr/>
        </p:nvSpPr>
        <p:spPr>
          <a:xfrm>
            <a:off x="6014894" y="1731614"/>
            <a:ext cx="5641203" cy="5010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1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9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1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es-PE" sz="1800" dirty="0">
              <a:latin typeface="Arial Narrow" panose="020B0606020202030204" pitchFamily="34" charset="0"/>
              <a:cs typeface="Dubai Medium" panose="020B0603030403030204" pitchFamily="34" charset="-78"/>
            </a:endParaRPr>
          </a:p>
        </p:txBody>
      </p:sp>
      <p:sp>
        <p:nvSpPr>
          <p:cNvPr id="11" name="Marcador de contenido 1">
            <a:extLst>
              <a:ext uri="{FF2B5EF4-FFF2-40B4-BE49-F238E27FC236}">
                <a16:creationId xmlns:a16="http://schemas.microsoft.com/office/drawing/2014/main" id="{DC792BA8-4F31-48CF-B962-A7D3ED2FADF2}"/>
              </a:ext>
            </a:extLst>
          </p:cNvPr>
          <p:cNvSpPr txBox="1">
            <a:spLocks/>
          </p:cNvSpPr>
          <p:nvPr/>
        </p:nvSpPr>
        <p:spPr>
          <a:xfrm>
            <a:off x="142278" y="1420709"/>
            <a:ext cx="5768113" cy="2433123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1800" b="1" dirty="0">
                <a:latin typeface="Arial Narrow" panose="020B0606020202030204" pitchFamily="34" charset="0"/>
              </a:rPr>
              <a:t>Curso 1: Mercados de Hidrocarburos</a:t>
            </a:r>
            <a:endParaRPr lang="es-ES" sz="1400" b="1" dirty="0">
              <a:latin typeface="Arial Narrow" panose="020B0606020202030204" pitchFamily="34" charset="0"/>
            </a:endParaRPr>
          </a:p>
          <a:p>
            <a:r>
              <a:rPr lang="es-ES" sz="1400" dirty="0" smtClean="0">
                <a:latin typeface="Arial Narrow" panose="020B0606020202030204" pitchFamily="34" charset="0"/>
              </a:rPr>
              <a:t>Balance energético global y tendencias</a:t>
            </a:r>
          </a:p>
          <a:p>
            <a:r>
              <a:rPr lang="es-ES" sz="1400" dirty="0" smtClean="0">
                <a:latin typeface="Arial Narrow" panose="020B0606020202030204" pitchFamily="34" charset="0"/>
              </a:rPr>
              <a:t>Hidrocarburos </a:t>
            </a:r>
            <a:r>
              <a:rPr lang="es-ES" sz="1400" dirty="0">
                <a:latin typeface="Arial Narrow" panose="020B0606020202030204" pitchFamily="34" charset="0"/>
              </a:rPr>
              <a:t>en el mercado mundial y local.</a:t>
            </a:r>
          </a:p>
          <a:p>
            <a:pPr fontAlgn="base"/>
            <a:r>
              <a:rPr lang="es-ES" sz="1400" dirty="0">
                <a:latin typeface="Arial Narrow" panose="020B0606020202030204" pitchFamily="34" charset="0"/>
              </a:rPr>
              <a:t>La transición energética y los Hidrocarburos.</a:t>
            </a:r>
          </a:p>
          <a:p>
            <a:pPr fontAlgn="base"/>
            <a:r>
              <a:rPr lang="es-ES" sz="1400" dirty="0">
                <a:latin typeface="Arial Narrow" panose="020B0606020202030204" pitchFamily="34" charset="0"/>
              </a:rPr>
              <a:t>Regulación de Hidrocarburos </a:t>
            </a:r>
          </a:p>
          <a:p>
            <a:pPr fontAlgn="base"/>
            <a:r>
              <a:rPr lang="es-ES" sz="1400" dirty="0">
                <a:latin typeface="Arial Narrow" panose="020B0606020202030204" pitchFamily="34" charset="0"/>
              </a:rPr>
              <a:t>Retos para incentivar la Industria de Oil &amp; Gas </a:t>
            </a:r>
            <a:endParaRPr lang="es-PE" sz="2400" dirty="0">
              <a:latin typeface="Arial Narrow" panose="020B0606020202030204" pitchFamily="34" charset="0"/>
              <a:cs typeface="Dubai Medium" panose="020B0603030403030204" pitchFamily="34" charset="-7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1800" b="1" dirty="0">
                <a:latin typeface="Arial Narrow" panose="020B0606020202030204" pitchFamily="34" charset="0"/>
              </a:rPr>
              <a:t> </a:t>
            </a:r>
          </a:p>
        </p:txBody>
      </p:sp>
      <p:sp>
        <p:nvSpPr>
          <p:cNvPr id="12" name="Marcador de contenido 1">
            <a:extLst>
              <a:ext uri="{FF2B5EF4-FFF2-40B4-BE49-F238E27FC236}">
                <a16:creationId xmlns:a16="http://schemas.microsoft.com/office/drawing/2014/main" id="{987C28BF-7ECA-4D5D-BFBF-E95A04384A80}"/>
              </a:ext>
            </a:extLst>
          </p:cNvPr>
          <p:cNvSpPr txBox="1">
            <a:spLocks/>
          </p:cNvSpPr>
          <p:nvPr/>
        </p:nvSpPr>
        <p:spPr>
          <a:xfrm>
            <a:off x="5750443" y="1307275"/>
            <a:ext cx="5641202" cy="254655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1800" b="1" dirty="0">
                <a:latin typeface="Arial Narrow" panose="020B0606020202030204" pitchFamily="34" charset="0"/>
              </a:rPr>
              <a:t>Curso 2: Conceptos de Transición Energética</a:t>
            </a:r>
          </a:p>
          <a:p>
            <a:r>
              <a:rPr lang="es-ES" sz="1400" dirty="0">
                <a:latin typeface="Arial Narrow" panose="020B0606020202030204" pitchFamily="34" charset="0"/>
              </a:rPr>
              <a:t>Tendencias en el mercado de hidrocarburos</a:t>
            </a:r>
          </a:p>
          <a:p>
            <a:r>
              <a:rPr lang="es-ES" sz="1400" dirty="0">
                <a:latin typeface="Arial Narrow" panose="020B0606020202030204" pitchFamily="34" charset="0"/>
              </a:rPr>
              <a:t>Introducción a la transición energética: Perspectivas de los Hidrocarburos </a:t>
            </a:r>
          </a:p>
          <a:p>
            <a:r>
              <a:rPr lang="es-ES" sz="1400" dirty="0">
                <a:latin typeface="Arial Narrow" panose="020B0606020202030204" pitchFamily="34" charset="0"/>
              </a:rPr>
              <a:t>Sostenibilidad ambiental y energética en hidrocarburos</a:t>
            </a:r>
          </a:p>
          <a:p>
            <a:r>
              <a:rPr lang="es-ES" sz="1400" dirty="0">
                <a:latin typeface="Arial Narrow" panose="020B0606020202030204" pitchFamily="34" charset="0"/>
              </a:rPr>
              <a:t>Política energética de la energía en hidrocarburos </a:t>
            </a:r>
          </a:p>
          <a:p>
            <a:r>
              <a:rPr lang="es-ES" sz="1400" dirty="0">
                <a:latin typeface="Arial Narrow" panose="020B0606020202030204" pitchFamily="34" charset="0"/>
              </a:rPr>
              <a:t>Casos de política </a:t>
            </a:r>
            <a:r>
              <a:rPr lang="es-ES" sz="1400" dirty="0" smtClean="0">
                <a:latin typeface="Arial Narrow" panose="020B0606020202030204" pitchFamily="34" charset="0"/>
              </a:rPr>
              <a:t>energética</a:t>
            </a:r>
            <a:endParaRPr lang="es-ES" sz="1400" dirty="0">
              <a:latin typeface="Arial Narrow" panose="020B0606020202030204" pitchFamily="34" charset="0"/>
            </a:endParaRPr>
          </a:p>
          <a:p>
            <a:r>
              <a:rPr lang="es-ES" sz="1400" dirty="0">
                <a:latin typeface="Arial Narrow" panose="020B0606020202030204" pitchFamily="34" charset="0"/>
              </a:rPr>
              <a:t>Planeamiento de transición energética en Hidrocarburos </a:t>
            </a:r>
            <a:endParaRPr lang="es-ES" sz="1800" dirty="0">
              <a:latin typeface="Arial Narrow" panose="020B0606020202030204" pitchFamily="34" charset="0"/>
            </a:endParaRPr>
          </a:p>
        </p:txBody>
      </p:sp>
      <p:sp>
        <p:nvSpPr>
          <p:cNvPr id="13" name="Marcador de contenido 1">
            <a:extLst>
              <a:ext uri="{FF2B5EF4-FFF2-40B4-BE49-F238E27FC236}">
                <a16:creationId xmlns:a16="http://schemas.microsoft.com/office/drawing/2014/main" id="{A585F800-4DB1-4540-8CC9-E9BCE4A7BA78}"/>
              </a:ext>
            </a:extLst>
          </p:cNvPr>
          <p:cNvSpPr txBox="1">
            <a:spLocks/>
          </p:cNvSpPr>
          <p:nvPr/>
        </p:nvSpPr>
        <p:spPr>
          <a:xfrm>
            <a:off x="5728035" y="4138395"/>
            <a:ext cx="5426074" cy="27182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1800" b="1" dirty="0">
                <a:latin typeface="Arial Narrow" panose="020B0606020202030204" pitchFamily="34" charset="0"/>
              </a:rPr>
              <a:t>Curso 4: Competitividad/Eficiencia energética en el transporte pesado/vehicular</a:t>
            </a:r>
          </a:p>
          <a:p>
            <a:r>
              <a:rPr lang="es-ES" sz="1400" dirty="0">
                <a:latin typeface="Arial Narrow" panose="020B0606020202030204" pitchFamily="34" charset="0"/>
              </a:rPr>
              <a:t>Tecnología de aplicación en el transporte pesado de vehículos</a:t>
            </a:r>
          </a:p>
          <a:p>
            <a:r>
              <a:rPr lang="es-ES" sz="1400" dirty="0">
                <a:latin typeface="Arial Narrow" panose="020B0606020202030204" pitchFamily="34" charset="0"/>
              </a:rPr>
              <a:t>Competitividad del gas natural y los derivados del petróleo en transporte vehicular y de carga pesada</a:t>
            </a:r>
          </a:p>
          <a:p>
            <a:r>
              <a:rPr lang="es-ES" sz="1400" dirty="0">
                <a:latin typeface="Arial Narrow" panose="020B0606020202030204" pitchFamily="34" charset="0"/>
              </a:rPr>
              <a:t>Economía y desarrollo de incentivos para la masificación en el transporte</a:t>
            </a:r>
          </a:p>
          <a:p>
            <a:r>
              <a:rPr lang="es-ES" sz="1400" dirty="0">
                <a:latin typeface="Arial Narrow" panose="020B0606020202030204" pitchFamily="34" charset="0"/>
              </a:rPr>
              <a:t>Tendencias de combustibles alternativos para el transporte </a:t>
            </a:r>
          </a:p>
          <a:p>
            <a:r>
              <a:rPr lang="es-ES" sz="1400" dirty="0">
                <a:latin typeface="Arial Narrow" panose="020B0606020202030204" pitchFamily="34" charset="0"/>
              </a:rPr>
              <a:t>Eficiencia energética aplicada a transporte de energía</a:t>
            </a:r>
          </a:p>
          <a:p>
            <a:endParaRPr lang="es-ES" sz="1600" dirty="0">
              <a:latin typeface="Arial Narrow" panose="020B0606020202030204" pitchFamily="34" charset="0"/>
            </a:endParaRPr>
          </a:p>
        </p:txBody>
      </p:sp>
      <p:cxnSp>
        <p:nvCxnSpPr>
          <p:cNvPr id="14" name="Conector recto 13"/>
          <p:cNvCxnSpPr/>
          <p:nvPr/>
        </p:nvCxnSpPr>
        <p:spPr>
          <a:xfrm>
            <a:off x="5623532" y="1054920"/>
            <a:ext cx="0" cy="586658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Conector recto 14"/>
          <p:cNvCxnSpPr/>
          <p:nvPr/>
        </p:nvCxnSpPr>
        <p:spPr>
          <a:xfrm flipH="1">
            <a:off x="0" y="3820341"/>
            <a:ext cx="12191999" cy="254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55965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5">
            <a:extLst>
              <a:ext uri="{FF2B5EF4-FFF2-40B4-BE49-F238E27FC236}">
                <a16:creationId xmlns:a16="http://schemas.microsoft.com/office/drawing/2014/main" id="{C023BF22-6560-4F52-B813-B200D38C2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11544" y="326461"/>
            <a:ext cx="1749171" cy="548073"/>
          </a:xfrm>
          <a:prstGeom prst="rect">
            <a:avLst/>
          </a:prstGeom>
        </p:spPr>
      </p:pic>
      <p:pic>
        <p:nvPicPr>
          <p:cNvPr id="8" name="Graphic 6">
            <a:extLst>
              <a:ext uri="{FF2B5EF4-FFF2-40B4-BE49-F238E27FC236}">
                <a16:creationId xmlns:a16="http://schemas.microsoft.com/office/drawing/2014/main" id="{AAD1BC19-4A62-406D-9FEF-A68292FD89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518800" y="209577"/>
            <a:ext cx="1575356" cy="78184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97" y="-226210"/>
            <a:ext cx="2785736" cy="1566976"/>
          </a:xfrm>
          <a:prstGeom prst="rect">
            <a:avLst/>
          </a:prstGeom>
        </p:spPr>
      </p:pic>
      <p:sp>
        <p:nvSpPr>
          <p:cNvPr id="5" name="Marcador de contenido 1"/>
          <p:cNvSpPr txBox="1">
            <a:spLocks/>
          </p:cNvSpPr>
          <p:nvPr/>
        </p:nvSpPr>
        <p:spPr>
          <a:xfrm>
            <a:off x="328418" y="2128166"/>
            <a:ext cx="5409509" cy="2747384"/>
          </a:xfrm>
        </p:spPr>
        <p:txBody>
          <a:bodyPr numCol="1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s-ES" sz="1800" b="1" dirty="0" smtClean="0">
                <a:latin typeface="Arial Narrow" panose="020B0606020202030204" pitchFamily="34" charset="0"/>
              </a:rPr>
              <a:t>Curso 5: Competitividad/Eficiencia energética en la cocción de alimentos</a:t>
            </a:r>
          </a:p>
          <a:p>
            <a:pPr algn="just"/>
            <a:r>
              <a:rPr lang="es-ES" sz="1400" dirty="0" smtClean="0">
                <a:latin typeface="Arial Narrow" panose="020B0606020202030204" pitchFamily="34" charset="0"/>
              </a:rPr>
              <a:t>Hidrocarburos como servicios públicos</a:t>
            </a:r>
          </a:p>
          <a:p>
            <a:pPr algn="just"/>
            <a:r>
              <a:rPr lang="es-ES" sz="1400" dirty="0" smtClean="0">
                <a:latin typeface="Arial Narrow" panose="020B0606020202030204" pitchFamily="34" charset="0"/>
              </a:rPr>
              <a:t>Propuestas normativas e incentivos para la cocción alternativa </a:t>
            </a:r>
          </a:p>
          <a:p>
            <a:pPr algn="just"/>
            <a:r>
              <a:rPr lang="es-ES" sz="1400" dirty="0" smtClean="0">
                <a:latin typeface="Arial Narrow" panose="020B0606020202030204" pitchFamily="34" charset="0"/>
              </a:rPr>
              <a:t>Economía del GLP/ Cocinas de Inducción, alternativas a la cocción limpia en un contexto de transición energética</a:t>
            </a:r>
          </a:p>
          <a:p>
            <a:pPr algn="just"/>
            <a:r>
              <a:rPr lang="es-ES" sz="1400" dirty="0" smtClean="0">
                <a:latin typeface="Arial Narrow" panose="020B0606020202030204" pitchFamily="34" charset="0"/>
              </a:rPr>
              <a:t>Eficiencia energética, manejo de subsidios, administración de los casos de promoción de servicios públicos</a:t>
            </a:r>
          </a:p>
          <a:p>
            <a:pPr algn="just"/>
            <a:r>
              <a:rPr lang="es-ES" sz="1400" dirty="0" smtClean="0">
                <a:latin typeface="Arial Narrow" panose="020B0606020202030204" pitchFamily="34" charset="0"/>
              </a:rPr>
              <a:t>Acceso a la energía, una visión global y local del mercado, tecnologías sostenibles </a:t>
            </a:r>
            <a:endParaRPr lang="es-ES" sz="1400" dirty="0">
              <a:latin typeface="Arial Narrow" panose="020B0606020202030204" pitchFamily="34" charset="0"/>
            </a:endParaRPr>
          </a:p>
        </p:txBody>
      </p:sp>
      <p:sp>
        <p:nvSpPr>
          <p:cNvPr id="6" name="Marcador de contenido 1"/>
          <p:cNvSpPr txBox="1">
            <a:spLocks/>
          </p:cNvSpPr>
          <p:nvPr/>
        </p:nvSpPr>
        <p:spPr>
          <a:xfrm>
            <a:off x="6176008" y="1583075"/>
            <a:ext cx="5641203" cy="5010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1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9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1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es-PE" sz="1800" dirty="0">
              <a:latin typeface="Arial Narrow" panose="020B0606020202030204" pitchFamily="34" charset="0"/>
              <a:cs typeface="Dubai Medium" panose="020B0603030403030204" pitchFamily="34" charset="-78"/>
            </a:endParaRPr>
          </a:p>
        </p:txBody>
      </p:sp>
      <p:sp>
        <p:nvSpPr>
          <p:cNvPr id="10" name="Marcador de contenido 1"/>
          <p:cNvSpPr txBox="1">
            <a:spLocks/>
          </p:cNvSpPr>
          <p:nvPr/>
        </p:nvSpPr>
        <p:spPr>
          <a:xfrm>
            <a:off x="6071505" y="1583075"/>
            <a:ext cx="5641203" cy="5010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1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9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1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es-PE" sz="1800" dirty="0">
              <a:latin typeface="Arial Narrow" panose="020B0606020202030204" pitchFamily="34" charset="0"/>
              <a:cs typeface="Dubai Medium" panose="020B0603030403030204" pitchFamily="34" charset="-78"/>
            </a:endParaRPr>
          </a:p>
        </p:txBody>
      </p:sp>
      <p:sp>
        <p:nvSpPr>
          <p:cNvPr id="11" name="Marcador de contenido 1">
            <a:extLst>
              <a:ext uri="{FF2B5EF4-FFF2-40B4-BE49-F238E27FC236}">
                <a16:creationId xmlns:a16="http://schemas.microsoft.com/office/drawing/2014/main" id="{C345B6ED-6657-4EF0-8E62-9B2C53BAFE6C}"/>
              </a:ext>
            </a:extLst>
          </p:cNvPr>
          <p:cNvSpPr txBox="1">
            <a:spLocks/>
          </p:cNvSpPr>
          <p:nvPr/>
        </p:nvSpPr>
        <p:spPr>
          <a:xfrm>
            <a:off x="6390322" y="1127128"/>
            <a:ext cx="4774494" cy="288464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1800" b="1" dirty="0">
                <a:latin typeface="Arial Narrow" panose="020B0606020202030204" pitchFamily="34" charset="0"/>
              </a:rPr>
              <a:t>Curso 6: Digitalización en el mercado de hidrocarburos</a:t>
            </a:r>
          </a:p>
          <a:p>
            <a:r>
              <a:rPr lang="es-ES" sz="1400" dirty="0">
                <a:latin typeface="Arial Narrow" panose="020B0606020202030204" pitchFamily="34" charset="0"/>
              </a:rPr>
              <a:t>Introducción a la digitalización en el sector hidrocarburos</a:t>
            </a:r>
          </a:p>
          <a:p>
            <a:r>
              <a:rPr lang="es-ES" sz="1400" dirty="0">
                <a:latin typeface="Arial Narrow" panose="020B0606020202030204" pitchFamily="34" charset="0"/>
              </a:rPr>
              <a:t>Manejo de TIC en el sector hidrocarburos</a:t>
            </a:r>
          </a:p>
          <a:p>
            <a:r>
              <a:rPr lang="es-ES" sz="1400" dirty="0">
                <a:latin typeface="Arial Narrow" panose="020B0606020202030204" pitchFamily="34" charset="0"/>
              </a:rPr>
              <a:t>Sistemas de automatización en el sector petrolero</a:t>
            </a:r>
          </a:p>
          <a:p>
            <a:r>
              <a:rPr lang="es-ES" sz="1400" dirty="0">
                <a:latin typeface="Arial Narrow" panose="020B0606020202030204" pitchFamily="34" charset="0"/>
              </a:rPr>
              <a:t>Sistemas de automatización en gas natural</a:t>
            </a:r>
          </a:p>
          <a:p>
            <a:r>
              <a:rPr lang="es-ES" sz="1400" dirty="0">
                <a:latin typeface="Arial Narrow" panose="020B0606020202030204" pitchFamily="34" charset="0"/>
              </a:rPr>
              <a:t>Introducción al desarrollo de aplicaciones en hidrocarburos</a:t>
            </a:r>
          </a:p>
          <a:p>
            <a:r>
              <a:rPr lang="es-ES" sz="1400" dirty="0">
                <a:latin typeface="Arial Narrow" panose="020B0606020202030204" pitchFamily="34" charset="0"/>
              </a:rPr>
              <a:t>Logística y manejo de inventarios de hidrocarburos con TIC </a:t>
            </a:r>
          </a:p>
          <a:p>
            <a:endParaRPr lang="es-ES" sz="1100" dirty="0">
              <a:latin typeface="Arial Narrow" panose="020B0606020202030204" pitchFamily="34" charset="0"/>
            </a:endParaRPr>
          </a:p>
        </p:txBody>
      </p:sp>
      <p:sp>
        <p:nvSpPr>
          <p:cNvPr id="12" name="Marcador de contenido 1">
            <a:extLst>
              <a:ext uri="{FF2B5EF4-FFF2-40B4-BE49-F238E27FC236}">
                <a16:creationId xmlns:a16="http://schemas.microsoft.com/office/drawing/2014/main" id="{4A8D4A76-3376-4446-A26A-7B907FB3A31C}"/>
              </a:ext>
            </a:extLst>
          </p:cNvPr>
          <p:cNvSpPr txBox="1">
            <a:spLocks/>
          </p:cNvSpPr>
          <p:nvPr/>
        </p:nvSpPr>
        <p:spPr>
          <a:xfrm>
            <a:off x="6390322" y="4247257"/>
            <a:ext cx="4774494" cy="229954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1800" b="1" dirty="0">
                <a:latin typeface="Arial Narrow" panose="020B0606020202030204" pitchFamily="34" charset="0"/>
              </a:rPr>
              <a:t>Curso 7: Política energética.</a:t>
            </a:r>
          </a:p>
          <a:p>
            <a:r>
              <a:rPr lang="es-ES" sz="1400" dirty="0">
                <a:latin typeface="Arial Narrow" panose="020B0606020202030204" pitchFamily="34" charset="0"/>
              </a:rPr>
              <a:t>Políticas energéticas a nivel nacional e internacional</a:t>
            </a:r>
          </a:p>
          <a:p>
            <a:r>
              <a:rPr lang="es-ES" sz="1400" dirty="0">
                <a:latin typeface="Arial Narrow" panose="020B0606020202030204" pitchFamily="34" charset="0"/>
              </a:rPr>
              <a:t>Modelos de políticas energéticas en America Latina</a:t>
            </a:r>
          </a:p>
          <a:p>
            <a:r>
              <a:rPr lang="es-ES" sz="1400" dirty="0">
                <a:latin typeface="Arial Narrow" panose="020B0606020202030204" pitchFamily="34" charset="0"/>
              </a:rPr>
              <a:t>Indicadores de política energética, desarrollo </a:t>
            </a:r>
          </a:p>
          <a:p>
            <a:r>
              <a:rPr lang="es-ES" sz="1400" dirty="0">
                <a:latin typeface="Arial Narrow" panose="020B0606020202030204" pitchFamily="34" charset="0"/>
              </a:rPr>
              <a:t>Política </a:t>
            </a:r>
            <a:r>
              <a:rPr lang="es-ES" sz="1400" dirty="0" smtClean="0">
                <a:latin typeface="Arial Narrow" panose="020B0606020202030204" pitchFamily="34" charset="0"/>
              </a:rPr>
              <a:t>energética: casos de estudio en 3 países.</a:t>
            </a:r>
            <a:endParaRPr lang="es-ES" sz="1400" dirty="0">
              <a:latin typeface="Arial Narrow" panose="020B0606020202030204" pitchFamily="34" charset="0"/>
            </a:endParaRPr>
          </a:p>
          <a:p>
            <a:r>
              <a:rPr lang="es-ES" sz="1400" dirty="0">
                <a:latin typeface="Arial Narrow" panose="020B0606020202030204" pitchFamily="34" charset="0"/>
              </a:rPr>
              <a:t>Elaboración de un modelo de política energética</a:t>
            </a:r>
          </a:p>
          <a:p>
            <a:endParaRPr lang="es-ES" sz="1400" dirty="0">
              <a:latin typeface="Arial Narrow" panose="020B0606020202030204" pitchFamily="34" charset="0"/>
            </a:endParaRPr>
          </a:p>
          <a:p>
            <a:endParaRPr lang="es-ES" sz="1400" dirty="0">
              <a:latin typeface="Arial Narrow" panose="020B0606020202030204" pitchFamily="34" charset="0"/>
            </a:endParaRPr>
          </a:p>
          <a:p>
            <a:endParaRPr lang="es-ES" sz="1400" dirty="0">
              <a:latin typeface="Arial Narrow" panose="020B0606020202030204" pitchFamily="34" charset="0"/>
            </a:endParaRPr>
          </a:p>
          <a:p>
            <a:endParaRPr lang="es-ES" sz="1200" dirty="0">
              <a:latin typeface="Arial Narrow" panose="020B0606020202030204" pitchFamily="34" charset="0"/>
            </a:endParaRPr>
          </a:p>
        </p:txBody>
      </p:sp>
      <p:cxnSp>
        <p:nvCxnSpPr>
          <p:cNvPr id="13" name="Conector recto 12"/>
          <p:cNvCxnSpPr/>
          <p:nvPr/>
        </p:nvCxnSpPr>
        <p:spPr>
          <a:xfrm>
            <a:off x="5991833" y="1042220"/>
            <a:ext cx="0" cy="586658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>
          <a:xfrm flipH="1">
            <a:off x="5991833" y="4022278"/>
            <a:ext cx="12191999" cy="254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01745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5">
            <a:extLst>
              <a:ext uri="{FF2B5EF4-FFF2-40B4-BE49-F238E27FC236}">
                <a16:creationId xmlns:a16="http://schemas.microsoft.com/office/drawing/2014/main" id="{C023BF22-6560-4F52-B813-B200D38C2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11544" y="326461"/>
            <a:ext cx="1749171" cy="548073"/>
          </a:xfrm>
          <a:prstGeom prst="rect">
            <a:avLst/>
          </a:prstGeom>
        </p:spPr>
      </p:pic>
      <p:pic>
        <p:nvPicPr>
          <p:cNvPr id="8" name="Graphic 6">
            <a:extLst>
              <a:ext uri="{FF2B5EF4-FFF2-40B4-BE49-F238E27FC236}">
                <a16:creationId xmlns:a16="http://schemas.microsoft.com/office/drawing/2014/main" id="{AAD1BC19-4A62-406D-9FEF-A68292FD89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518800" y="209577"/>
            <a:ext cx="1575356" cy="78184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97" y="-226210"/>
            <a:ext cx="2785736" cy="1566976"/>
          </a:xfrm>
          <a:prstGeom prst="rect">
            <a:avLst/>
          </a:prstGeom>
        </p:spPr>
      </p:pic>
      <p:sp>
        <p:nvSpPr>
          <p:cNvPr id="10" name="Shape 179"/>
          <p:cNvSpPr txBox="1"/>
          <p:nvPr/>
        </p:nvSpPr>
        <p:spPr>
          <a:xfrm>
            <a:off x="1923999" y="2983255"/>
            <a:ext cx="8135668" cy="10155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s-ES" sz="2800" b="1" dirty="0" smtClean="0">
                <a:solidFill>
                  <a:srgbClr val="2680AA"/>
                </a:solidFill>
                <a:latin typeface="Arial Narrow" panose="020B0606020202030204" pitchFamily="34" charset="0"/>
                <a:cs typeface="Dubai Medium" panose="020B0603030403030204" pitchFamily="34" charset="-78"/>
              </a:rPr>
              <a:t>Programas Dictados en 2019</a:t>
            </a:r>
            <a:endParaRPr lang="es-ES" sz="2800" b="1" dirty="0">
              <a:solidFill>
                <a:srgbClr val="2680AA"/>
              </a:solidFill>
              <a:latin typeface="Arial Narrow" panose="020B0606020202030204" pitchFamily="34" charset="0"/>
              <a:cs typeface="Dubai Medium" panose="020B06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045229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5">
            <a:extLst>
              <a:ext uri="{FF2B5EF4-FFF2-40B4-BE49-F238E27FC236}">
                <a16:creationId xmlns:a16="http://schemas.microsoft.com/office/drawing/2014/main" id="{C023BF22-6560-4F52-B813-B200D38C2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11544" y="326461"/>
            <a:ext cx="1749171" cy="548073"/>
          </a:xfrm>
          <a:prstGeom prst="rect">
            <a:avLst/>
          </a:prstGeom>
        </p:spPr>
      </p:pic>
      <p:pic>
        <p:nvPicPr>
          <p:cNvPr id="8" name="Graphic 6">
            <a:extLst>
              <a:ext uri="{FF2B5EF4-FFF2-40B4-BE49-F238E27FC236}">
                <a16:creationId xmlns:a16="http://schemas.microsoft.com/office/drawing/2014/main" id="{AAD1BC19-4A62-406D-9FEF-A68292FD89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518800" y="209577"/>
            <a:ext cx="1575356" cy="78184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97" y="-226210"/>
            <a:ext cx="2785736" cy="1566976"/>
          </a:xfrm>
          <a:prstGeom prst="rect">
            <a:avLst/>
          </a:prstGeom>
        </p:spPr>
      </p:pic>
      <p:sp>
        <p:nvSpPr>
          <p:cNvPr id="10" name="Shape 179"/>
          <p:cNvSpPr txBox="1"/>
          <p:nvPr/>
        </p:nvSpPr>
        <p:spPr>
          <a:xfrm>
            <a:off x="2047283" y="3051495"/>
            <a:ext cx="8135668" cy="10155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s-ES" sz="2800" b="1" dirty="0">
                <a:solidFill>
                  <a:srgbClr val="2680AA"/>
                </a:solidFill>
                <a:latin typeface="Arial Narrow" panose="020B0606020202030204" pitchFamily="34" charset="0"/>
                <a:cs typeface="Dubai Medium" panose="020B0603030403030204" pitchFamily="34" charset="-78"/>
              </a:rPr>
              <a:t>Diploma de Especialización en Supervisión de Hidrocarburos</a:t>
            </a:r>
          </a:p>
        </p:txBody>
      </p:sp>
    </p:spTree>
    <p:extLst>
      <p:ext uri="{BB962C8B-B14F-4D97-AF65-F5344CB8AC3E}">
        <p14:creationId xmlns:p14="http://schemas.microsoft.com/office/powerpoint/2010/main" val="34152352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5">
            <a:extLst>
              <a:ext uri="{FF2B5EF4-FFF2-40B4-BE49-F238E27FC236}">
                <a16:creationId xmlns:a16="http://schemas.microsoft.com/office/drawing/2014/main" id="{C023BF22-6560-4F52-B813-B200D38C2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11544" y="326461"/>
            <a:ext cx="1749171" cy="548073"/>
          </a:xfrm>
          <a:prstGeom prst="rect">
            <a:avLst/>
          </a:prstGeom>
        </p:spPr>
      </p:pic>
      <p:pic>
        <p:nvPicPr>
          <p:cNvPr id="8" name="Graphic 6">
            <a:extLst>
              <a:ext uri="{FF2B5EF4-FFF2-40B4-BE49-F238E27FC236}">
                <a16:creationId xmlns:a16="http://schemas.microsoft.com/office/drawing/2014/main" id="{AAD1BC19-4A62-406D-9FEF-A68292FD89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518800" y="209577"/>
            <a:ext cx="1575356" cy="78184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97" y="-226210"/>
            <a:ext cx="2785736" cy="1566976"/>
          </a:xfrm>
          <a:prstGeom prst="rect">
            <a:avLst/>
          </a:prstGeom>
        </p:spPr>
      </p:pic>
      <p:sp>
        <p:nvSpPr>
          <p:cNvPr id="5" name="Marcador de contenido 1"/>
          <p:cNvSpPr txBox="1">
            <a:spLocks/>
          </p:cNvSpPr>
          <p:nvPr/>
        </p:nvSpPr>
        <p:spPr>
          <a:xfrm>
            <a:off x="140118" y="1295452"/>
            <a:ext cx="5251983" cy="2718214"/>
          </a:xfrm>
        </p:spPr>
        <p:txBody>
          <a:bodyPr numCol="1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1800" b="1" smtClean="0">
                <a:latin typeface="Arial Narrow" panose="020B0606020202030204" pitchFamily="34" charset="0"/>
              </a:rPr>
              <a:t>Curso 1: Mercados de hidrocarburos</a:t>
            </a:r>
          </a:p>
          <a:p>
            <a:pPr algn="just"/>
            <a:r>
              <a:rPr lang="es-ES" sz="1400" smtClean="0">
                <a:latin typeface="Arial Narrow" panose="020B0606020202030204" pitchFamily="34" charset="0"/>
              </a:rPr>
              <a:t>Hidrocarburos en el mercado mundial y local.</a:t>
            </a:r>
          </a:p>
          <a:p>
            <a:pPr algn="just" fontAlgn="base"/>
            <a:r>
              <a:rPr lang="es-ES" sz="1400" smtClean="0">
                <a:latin typeface="Arial Narrow" panose="020B0606020202030204" pitchFamily="34" charset="0"/>
              </a:rPr>
              <a:t>La transición energética y los Hidrocarburos.</a:t>
            </a:r>
          </a:p>
          <a:p>
            <a:pPr algn="just" fontAlgn="base"/>
            <a:r>
              <a:rPr lang="es-ES" sz="1400" smtClean="0">
                <a:latin typeface="Arial Narrow" panose="020B0606020202030204" pitchFamily="34" charset="0"/>
              </a:rPr>
              <a:t>Regulación de Hidrocarburos en el Perú.</a:t>
            </a:r>
          </a:p>
          <a:p>
            <a:pPr algn="just" fontAlgn="base"/>
            <a:r>
              <a:rPr lang="es-ES" sz="1400" smtClean="0">
                <a:latin typeface="Arial Narrow" panose="020B0606020202030204" pitchFamily="34" charset="0"/>
              </a:rPr>
              <a:t>Retos para incentivar la Industria de Oil &amp; Gas </a:t>
            </a:r>
          </a:p>
          <a:p>
            <a:pPr algn="just" fontAlgn="base"/>
            <a:r>
              <a:rPr lang="es-ES" sz="1400" smtClean="0">
                <a:latin typeface="Arial Narrow" panose="020B0606020202030204" pitchFamily="34" charset="0"/>
              </a:rPr>
              <a:t>Supervisión y Fiscalización de la Industria de los Hidrocarburos.</a:t>
            </a:r>
          </a:p>
          <a:p>
            <a:pPr algn="just" fontAlgn="base"/>
            <a:r>
              <a:rPr lang="es-ES" sz="1400" smtClean="0">
                <a:latin typeface="Arial Narrow" panose="020B0606020202030204" pitchFamily="34" charset="0"/>
              </a:rPr>
              <a:t>Perspectiva los hidrocarburos para el mercado latinoamericano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1800" b="1" smtClean="0">
                <a:latin typeface="Arial Narrow" panose="020B0606020202030204" pitchFamily="34" charset="0"/>
              </a:rPr>
              <a:t> </a:t>
            </a:r>
            <a:endParaRPr lang="es-ES" sz="1800" b="1" dirty="0">
              <a:latin typeface="Arial Narrow" panose="020B0606020202030204" pitchFamily="34" charset="0"/>
            </a:endParaRPr>
          </a:p>
        </p:txBody>
      </p:sp>
      <p:sp>
        <p:nvSpPr>
          <p:cNvPr id="6" name="Marcador de contenido 1"/>
          <p:cNvSpPr txBox="1">
            <a:spLocks/>
          </p:cNvSpPr>
          <p:nvPr/>
        </p:nvSpPr>
        <p:spPr>
          <a:xfrm>
            <a:off x="5941976" y="1562332"/>
            <a:ext cx="5641203" cy="5010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1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9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1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es-PE" sz="1800" dirty="0">
              <a:latin typeface="Arial Narrow" panose="020B0606020202030204" pitchFamily="34" charset="0"/>
              <a:cs typeface="Dubai Medium" panose="020B0603030403030204" pitchFamily="34" charset="-78"/>
            </a:endParaRPr>
          </a:p>
        </p:txBody>
      </p:sp>
      <p:sp>
        <p:nvSpPr>
          <p:cNvPr id="10" name="Marcador de contenido 1">
            <a:extLst>
              <a:ext uri="{FF2B5EF4-FFF2-40B4-BE49-F238E27FC236}">
                <a16:creationId xmlns:a16="http://schemas.microsoft.com/office/drawing/2014/main" id="{612D37B0-D706-40ED-B80B-A8BB0C3E7253}"/>
              </a:ext>
            </a:extLst>
          </p:cNvPr>
          <p:cNvSpPr txBox="1">
            <a:spLocks/>
          </p:cNvSpPr>
          <p:nvPr/>
        </p:nvSpPr>
        <p:spPr>
          <a:xfrm>
            <a:off x="5515255" y="1161138"/>
            <a:ext cx="6067924" cy="247888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1800" b="1" dirty="0">
                <a:latin typeface="Arial Narrow" panose="020B0606020202030204" pitchFamily="34" charset="0"/>
              </a:rPr>
              <a:t>Curso 2: Conceptos/metodologías de supervisión/gestión de riesgos en hidrocarburos</a:t>
            </a:r>
          </a:p>
          <a:p>
            <a:pPr algn="just">
              <a:buClr>
                <a:schemeClr val="tx1"/>
              </a:buClr>
              <a:defRPr/>
            </a:pPr>
            <a:r>
              <a:rPr lang="es-ES" sz="1400" dirty="0">
                <a:latin typeface="Arial Narrow" panose="020B0606020202030204" pitchFamily="34" charset="0"/>
              </a:rPr>
              <a:t>Normatividad en la supervisión de hidrocarburos</a:t>
            </a:r>
          </a:p>
          <a:p>
            <a:pPr algn="just">
              <a:buClr>
                <a:schemeClr val="tx1"/>
              </a:buClr>
              <a:defRPr/>
            </a:pPr>
            <a:r>
              <a:rPr lang="es-ES" sz="1400" dirty="0">
                <a:latin typeface="Arial Narrow" panose="020B0606020202030204" pitchFamily="34" charset="0"/>
              </a:rPr>
              <a:t>Metodología de supervisión para la gestión de hidrocarburos</a:t>
            </a:r>
          </a:p>
          <a:p>
            <a:pPr algn="just">
              <a:buClr>
                <a:schemeClr val="tx1"/>
              </a:buClr>
              <a:defRPr/>
            </a:pPr>
            <a:r>
              <a:rPr lang="es-ES" sz="1400" dirty="0">
                <a:latin typeface="Arial Narrow" panose="020B0606020202030204" pitchFamily="34" charset="0"/>
              </a:rPr>
              <a:t>Tipos de supervisión y metodologías de gestión de riesgos</a:t>
            </a:r>
          </a:p>
          <a:p>
            <a:pPr algn="just">
              <a:buClr>
                <a:schemeClr val="tx1"/>
              </a:buClr>
              <a:defRPr/>
            </a:pPr>
            <a:r>
              <a:rPr lang="es-ES" sz="1400" dirty="0">
                <a:latin typeface="Arial Narrow" panose="020B0606020202030204" pitchFamily="34" charset="0"/>
              </a:rPr>
              <a:t>Desarrollo de supervisión preoperativa, operativa y especiales.</a:t>
            </a:r>
          </a:p>
          <a:p>
            <a:r>
              <a:rPr lang="es-ES" sz="1400" dirty="0">
                <a:latin typeface="Arial Narrow" panose="020B0606020202030204" pitchFamily="34" charset="0"/>
              </a:rPr>
              <a:t>Sistemas de Información Geográfica (GIS) en hidrocarburos</a:t>
            </a:r>
          </a:p>
          <a:p>
            <a:r>
              <a:rPr lang="es-ES" sz="1400" dirty="0">
                <a:latin typeface="Arial Narrow" panose="020B0606020202030204" pitchFamily="34" charset="0"/>
              </a:rPr>
              <a:t>Casos de supervisión y gestión de infraestructura esencial</a:t>
            </a:r>
          </a:p>
        </p:txBody>
      </p:sp>
      <p:sp>
        <p:nvSpPr>
          <p:cNvPr id="11" name="Marcador de contenido 1">
            <a:extLst>
              <a:ext uri="{FF2B5EF4-FFF2-40B4-BE49-F238E27FC236}">
                <a16:creationId xmlns:a16="http://schemas.microsoft.com/office/drawing/2014/main" id="{0F438C5F-B609-4E43-A232-3B9F2D75D80E}"/>
              </a:ext>
            </a:extLst>
          </p:cNvPr>
          <p:cNvSpPr txBox="1">
            <a:spLocks/>
          </p:cNvSpPr>
          <p:nvPr/>
        </p:nvSpPr>
        <p:spPr>
          <a:xfrm>
            <a:off x="140118" y="4001411"/>
            <a:ext cx="5035857" cy="258978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1800" b="1" dirty="0">
                <a:latin typeface="Arial Narrow" panose="020B0606020202030204" pitchFamily="34" charset="0"/>
              </a:rPr>
              <a:t>Curso 3: Supervisión del Upstream</a:t>
            </a:r>
          </a:p>
          <a:p>
            <a:r>
              <a:rPr lang="es-ES" sz="1400" dirty="0">
                <a:latin typeface="Arial Narrow" panose="020B0606020202030204" pitchFamily="34" charset="0"/>
              </a:rPr>
              <a:t>Análisis del mercado: contexto económico y geopolítico</a:t>
            </a:r>
          </a:p>
          <a:p>
            <a:r>
              <a:rPr lang="es-ES" sz="1400" dirty="0">
                <a:latin typeface="Arial Narrow" panose="020B0606020202030204" pitchFamily="34" charset="0"/>
              </a:rPr>
              <a:t>Logística, inversiones y modelos de desarrollo de upstream</a:t>
            </a:r>
          </a:p>
          <a:p>
            <a:r>
              <a:rPr lang="es-ES" sz="1400" dirty="0">
                <a:latin typeface="Arial Narrow" panose="020B0606020202030204" pitchFamily="34" charset="0"/>
              </a:rPr>
              <a:t>Introducción a la gestión de la supervisión del upstream</a:t>
            </a:r>
          </a:p>
          <a:p>
            <a:r>
              <a:rPr lang="es-ES" sz="1400" dirty="0">
                <a:latin typeface="Arial Narrow" panose="020B0606020202030204" pitchFamily="34" charset="0"/>
              </a:rPr>
              <a:t>Supervisión de plantas: refinerías y plantas de licuefacción</a:t>
            </a:r>
          </a:p>
          <a:p>
            <a:r>
              <a:rPr lang="es-ES" sz="1400" dirty="0">
                <a:latin typeface="Arial Narrow" panose="020B0606020202030204" pitchFamily="34" charset="0"/>
              </a:rPr>
              <a:t>Desarrollo de supervisiones en petróleo y gas, la experiencia peruana</a:t>
            </a:r>
          </a:p>
          <a:p>
            <a:r>
              <a:rPr lang="es-ES" sz="1400" dirty="0">
                <a:latin typeface="Arial Narrow" panose="020B0606020202030204" pitchFamily="34" charset="0"/>
              </a:rPr>
              <a:t>Casos prácticos de la supervisión, ejemplos</a:t>
            </a:r>
            <a:r>
              <a:rPr lang="es-ES" sz="1400" dirty="0" smtClean="0">
                <a:latin typeface="Arial Narrow" panose="020B0606020202030204" pitchFamily="34" charset="0"/>
              </a:rPr>
              <a:t>.</a:t>
            </a:r>
            <a:endParaRPr lang="es-ES" sz="1400" dirty="0">
              <a:latin typeface="Arial Narrow" panose="020B0606020202030204" pitchFamily="34" charset="0"/>
            </a:endParaRPr>
          </a:p>
          <a:p>
            <a:endParaRPr lang="es-ES" sz="1400" dirty="0">
              <a:latin typeface="Arial Narrow" panose="020B0606020202030204" pitchFamily="34" charset="0"/>
            </a:endParaRPr>
          </a:p>
        </p:txBody>
      </p:sp>
      <p:sp>
        <p:nvSpPr>
          <p:cNvPr id="12" name="Marcador de contenido 1">
            <a:extLst>
              <a:ext uri="{FF2B5EF4-FFF2-40B4-BE49-F238E27FC236}">
                <a16:creationId xmlns:a16="http://schemas.microsoft.com/office/drawing/2014/main" id="{6530EB11-3F25-4519-A84D-2039AF6FC342}"/>
              </a:ext>
            </a:extLst>
          </p:cNvPr>
          <p:cNvSpPr txBox="1">
            <a:spLocks/>
          </p:cNvSpPr>
          <p:nvPr/>
        </p:nvSpPr>
        <p:spPr>
          <a:xfrm>
            <a:off x="5515255" y="3890877"/>
            <a:ext cx="5662390" cy="290317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1800" b="1" dirty="0">
                <a:latin typeface="Arial Narrow" panose="020B0606020202030204" pitchFamily="34" charset="0"/>
              </a:rPr>
              <a:t>Curso 4: Supervisión del transporte hidrocarburos: Gestión de integridad de ductos</a:t>
            </a:r>
          </a:p>
          <a:p>
            <a:r>
              <a:rPr lang="es-ES" sz="1400" dirty="0">
                <a:latin typeface="Arial Narrow" panose="020B0606020202030204" pitchFamily="34" charset="0"/>
              </a:rPr>
              <a:t>Normativa, procedimientos, especificaciones y gestión de riesgos de ductos</a:t>
            </a:r>
          </a:p>
          <a:p>
            <a:r>
              <a:rPr lang="es-ES" sz="1400" dirty="0">
                <a:latin typeface="Arial Narrow" panose="020B0606020202030204" pitchFamily="34" charset="0"/>
              </a:rPr>
              <a:t>Supervisión de la integridad de ductos I</a:t>
            </a:r>
          </a:p>
          <a:p>
            <a:r>
              <a:rPr lang="es-ES" sz="1400" dirty="0">
                <a:latin typeface="Arial Narrow" panose="020B0606020202030204" pitchFamily="34" charset="0"/>
              </a:rPr>
              <a:t>Supervisión de la integridad de ductos II</a:t>
            </a:r>
          </a:p>
          <a:p>
            <a:r>
              <a:rPr lang="es-ES" sz="1400" dirty="0">
                <a:latin typeface="Arial Narrow" panose="020B0606020202030204" pitchFamily="34" charset="0"/>
              </a:rPr>
              <a:t>Casos de supervisión de ductos</a:t>
            </a:r>
          </a:p>
          <a:p>
            <a:r>
              <a:rPr lang="es-ES" sz="1400" dirty="0">
                <a:latin typeface="Arial Narrow" panose="020B0606020202030204" pitchFamily="34" charset="0"/>
              </a:rPr>
              <a:t>Elaboración de informes tipo de supervisión de ductos</a:t>
            </a:r>
            <a:endParaRPr lang="es-ES" sz="1800" b="1" dirty="0">
              <a:latin typeface="Arial Narrow" panose="020B0606020202030204" pitchFamily="34" charset="0"/>
            </a:endParaRPr>
          </a:p>
          <a:p>
            <a:r>
              <a:rPr lang="es-ES" sz="1400" dirty="0">
                <a:latin typeface="Arial Narrow" panose="020B0606020202030204" pitchFamily="34" charset="0"/>
              </a:rPr>
              <a:t>Introducción a la Seguridad energética: Control y gestión de ductos de gas natural &amp; oil como parte de la matriz de energía</a:t>
            </a:r>
            <a:endParaRPr lang="es-ES" sz="1100" dirty="0">
              <a:latin typeface="Arial Narrow" panose="020B0606020202030204" pitchFamily="34" charset="0"/>
            </a:endParaRPr>
          </a:p>
        </p:txBody>
      </p:sp>
      <p:cxnSp>
        <p:nvCxnSpPr>
          <p:cNvPr id="13" name="Conector recto 12"/>
          <p:cNvCxnSpPr/>
          <p:nvPr/>
        </p:nvCxnSpPr>
        <p:spPr>
          <a:xfrm>
            <a:off x="5077433" y="1080376"/>
            <a:ext cx="0" cy="586658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>
          <a:xfrm flipH="1">
            <a:off x="1" y="3695815"/>
            <a:ext cx="12191999" cy="254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51438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5">
            <a:extLst>
              <a:ext uri="{FF2B5EF4-FFF2-40B4-BE49-F238E27FC236}">
                <a16:creationId xmlns:a16="http://schemas.microsoft.com/office/drawing/2014/main" id="{C023BF22-6560-4F52-B813-B200D38C2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11544" y="326461"/>
            <a:ext cx="1749171" cy="548073"/>
          </a:xfrm>
          <a:prstGeom prst="rect">
            <a:avLst/>
          </a:prstGeom>
        </p:spPr>
      </p:pic>
      <p:pic>
        <p:nvPicPr>
          <p:cNvPr id="8" name="Graphic 6">
            <a:extLst>
              <a:ext uri="{FF2B5EF4-FFF2-40B4-BE49-F238E27FC236}">
                <a16:creationId xmlns:a16="http://schemas.microsoft.com/office/drawing/2014/main" id="{AAD1BC19-4A62-406D-9FEF-A68292FD89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518800" y="209577"/>
            <a:ext cx="1575356" cy="78184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97" y="-226210"/>
            <a:ext cx="2785736" cy="1566976"/>
          </a:xfrm>
          <a:prstGeom prst="rect">
            <a:avLst/>
          </a:prstGeom>
        </p:spPr>
      </p:pic>
      <p:sp>
        <p:nvSpPr>
          <p:cNvPr id="13" name="Marcador de contenido 1"/>
          <p:cNvSpPr txBox="1">
            <a:spLocks/>
          </p:cNvSpPr>
          <p:nvPr/>
        </p:nvSpPr>
        <p:spPr>
          <a:xfrm>
            <a:off x="190820" y="1226518"/>
            <a:ext cx="5808866" cy="2844255"/>
          </a:xfrm>
        </p:spPr>
        <p:txBody>
          <a:bodyPr numCol="1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1800" b="1" dirty="0" smtClean="0">
                <a:latin typeface="Arial Narrow" panose="020B0606020202030204" pitchFamily="34" charset="0"/>
              </a:rPr>
              <a:t>Curso 5: Supervisión de distribución y comercialización de hidrocarburos</a:t>
            </a:r>
            <a:endParaRPr lang="es-ES" sz="1400" dirty="0" smtClean="0">
              <a:latin typeface="Arial Narrow" panose="020B0606020202030204" pitchFamily="34" charset="0"/>
            </a:endParaRPr>
          </a:p>
          <a:p>
            <a:r>
              <a:rPr lang="es-ES" sz="1400" dirty="0" smtClean="0">
                <a:latin typeface="Arial Narrow" panose="020B0606020202030204" pitchFamily="34" charset="0"/>
              </a:rPr>
              <a:t>Normativa de distribución y comercialización de hidrocarburos</a:t>
            </a:r>
          </a:p>
          <a:p>
            <a:r>
              <a:rPr lang="es-ES" sz="1400" dirty="0" smtClean="0">
                <a:latin typeface="Arial Narrow" panose="020B0606020202030204" pitchFamily="34" charset="0"/>
              </a:rPr>
              <a:t>Cadena de valor de distribución y comercialización de hidrocarburos</a:t>
            </a:r>
          </a:p>
          <a:p>
            <a:r>
              <a:rPr lang="es-ES" sz="1400" dirty="0" smtClean="0">
                <a:latin typeface="Arial Narrow" panose="020B0606020202030204" pitchFamily="34" charset="0"/>
              </a:rPr>
              <a:t>Supervisión de gas natural I: Redes externas e internas , transporte de GNC/GNL</a:t>
            </a:r>
          </a:p>
          <a:p>
            <a:r>
              <a:rPr lang="es-ES" sz="1400" dirty="0" smtClean="0">
                <a:latin typeface="Arial Narrow" panose="020B0606020202030204" pitchFamily="34" charset="0"/>
              </a:rPr>
              <a:t>Supervisión de gas natural II: Plantas satélites de regasificación, Estación de comprensión </a:t>
            </a:r>
          </a:p>
          <a:p>
            <a:r>
              <a:rPr lang="es-ES" sz="1400" dirty="0" smtClean="0">
                <a:latin typeface="Arial Narrow" panose="020B0606020202030204" pitchFamily="34" charset="0"/>
              </a:rPr>
              <a:t>Supervisión de hidrocarburos I:  EE. SS, Plantas de abastecimiento</a:t>
            </a:r>
          </a:p>
          <a:p>
            <a:pPr algn="just"/>
            <a:r>
              <a:rPr lang="es-ES" sz="1400" dirty="0" smtClean="0">
                <a:latin typeface="Arial Narrow" panose="020B0606020202030204" pitchFamily="34" charset="0"/>
              </a:rPr>
              <a:t>Supervisión de hidrocarburos II : Plantas envasadores, Distribución de GLP</a:t>
            </a:r>
            <a:endParaRPr lang="es-ES" sz="1400" dirty="0">
              <a:latin typeface="Arial Narrow" panose="020B0606020202030204" pitchFamily="34" charset="0"/>
            </a:endParaRPr>
          </a:p>
        </p:txBody>
      </p:sp>
      <p:sp>
        <p:nvSpPr>
          <p:cNvPr id="14" name="Marcador de contenido 1"/>
          <p:cNvSpPr txBox="1">
            <a:spLocks/>
          </p:cNvSpPr>
          <p:nvPr/>
        </p:nvSpPr>
        <p:spPr>
          <a:xfrm>
            <a:off x="6160340" y="1630571"/>
            <a:ext cx="5641203" cy="5010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1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9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1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es-PE" sz="1800" dirty="0">
              <a:latin typeface="Arial Narrow" panose="020B0606020202030204" pitchFamily="34" charset="0"/>
              <a:cs typeface="Dubai Medium" panose="020B0603030403030204" pitchFamily="34" charset="-78"/>
            </a:endParaRPr>
          </a:p>
        </p:txBody>
      </p:sp>
      <p:sp>
        <p:nvSpPr>
          <p:cNvPr id="15" name="Marcador de contenido 1"/>
          <p:cNvSpPr txBox="1">
            <a:spLocks/>
          </p:cNvSpPr>
          <p:nvPr/>
        </p:nvSpPr>
        <p:spPr>
          <a:xfrm>
            <a:off x="6055837" y="1630571"/>
            <a:ext cx="5641203" cy="5010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1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9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1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es-PE" sz="1800" dirty="0">
              <a:latin typeface="Arial Narrow" panose="020B0606020202030204" pitchFamily="34" charset="0"/>
              <a:cs typeface="Dubai Medium" panose="020B0603030403030204" pitchFamily="34" charset="-78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8F2120ED-1959-4B25-98F6-E9E3067811E2}"/>
              </a:ext>
            </a:extLst>
          </p:cNvPr>
          <p:cNvSpPr/>
          <p:nvPr/>
        </p:nvSpPr>
        <p:spPr>
          <a:xfrm>
            <a:off x="6160340" y="1226518"/>
            <a:ext cx="6096000" cy="23021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b="1" dirty="0">
                <a:latin typeface="Arial Narrow" panose="020B0606020202030204" pitchFamily="34" charset="0"/>
              </a:rPr>
              <a:t>Curso 6: Supervisión ambiental en hidrocarburos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ES" sz="1400" dirty="0">
                <a:latin typeface="Arial Narrow" panose="020B0606020202030204" pitchFamily="34" charset="0"/>
              </a:rPr>
              <a:t>Sostenibilidad ambiental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ES" sz="1400" dirty="0">
                <a:latin typeface="Arial Narrow" panose="020B0606020202030204" pitchFamily="34" charset="0"/>
              </a:rPr>
              <a:t>Legislación ambiental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ES" sz="1400" dirty="0">
                <a:latin typeface="Arial Narrow" panose="020B0606020202030204" pitchFamily="34" charset="0"/>
              </a:rPr>
              <a:t>Supervisión ambiental en el Upstream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ES" sz="1400" dirty="0">
                <a:latin typeface="Arial Narrow" panose="020B0606020202030204" pitchFamily="34" charset="0"/>
              </a:rPr>
              <a:t>Supervisión ambiental en el Downstream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ES" sz="1400" dirty="0">
                <a:latin typeface="Arial Narrow" panose="020B0606020202030204" pitchFamily="34" charset="0"/>
              </a:rPr>
              <a:t>Evaluación de la calidad ambiental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ES" sz="1400" dirty="0">
                <a:latin typeface="Arial Narrow" panose="020B0606020202030204" pitchFamily="34" charset="0"/>
              </a:rPr>
              <a:t>Fiscalización ambiental en hidrocarburos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EE5542BC-A779-4124-982B-5422367141EE}"/>
              </a:ext>
            </a:extLst>
          </p:cNvPr>
          <p:cNvSpPr/>
          <p:nvPr/>
        </p:nvSpPr>
        <p:spPr>
          <a:xfrm>
            <a:off x="190820" y="4191854"/>
            <a:ext cx="5185073" cy="22016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s-ES" b="1" dirty="0">
                <a:latin typeface="Arial Narrow" panose="020B0606020202030204" pitchFamily="34" charset="0"/>
              </a:rPr>
              <a:t>Curso 7: Precios de Paridad/ Benchmarking Internacional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ES" sz="1400" dirty="0">
                <a:latin typeface="Arial Narrow" panose="020B0606020202030204" pitchFamily="34" charset="0"/>
              </a:rPr>
              <a:t>Entorno Económico Internacional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ES" sz="1400" dirty="0">
                <a:latin typeface="Arial Narrow" panose="020B0606020202030204" pitchFamily="34" charset="0"/>
              </a:rPr>
              <a:t>Mercados con liquidez, inventarios y de precios de referencia 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ES" sz="1400" dirty="0">
                <a:latin typeface="Arial Narrow" panose="020B0606020202030204" pitchFamily="34" charset="0"/>
              </a:rPr>
              <a:t>Precios Internacionales del Petróleo y ULSD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ES" sz="1400" dirty="0">
                <a:latin typeface="Arial Narrow" panose="020B0606020202030204" pitchFamily="34" charset="0"/>
              </a:rPr>
              <a:t>Precios de Paridad Importación y Exportación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ES" sz="1400" dirty="0">
                <a:latin typeface="Arial Narrow" panose="020B0606020202030204" pitchFamily="34" charset="0"/>
              </a:rPr>
              <a:t>Precios de Paridad: El caso peruano y chileno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7AE89919-4BC2-41B2-A458-6EDC7F549ABA}"/>
              </a:ext>
            </a:extLst>
          </p:cNvPr>
          <p:cNvSpPr/>
          <p:nvPr/>
        </p:nvSpPr>
        <p:spPr>
          <a:xfrm>
            <a:off x="6156440" y="4147054"/>
            <a:ext cx="5592851" cy="27730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latin typeface="Arial Narrow" panose="020B0606020202030204" pitchFamily="34" charset="0"/>
              </a:rPr>
              <a:t>Curso 8: Gestión de inventarios de hidrocarburos (CORES)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ES" sz="1400" dirty="0">
                <a:latin typeface="Arial Narrow" panose="020B0606020202030204" pitchFamily="34" charset="0"/>
              </a:rPr>
              <a:t>Introducción a la gestión de inventarios de hidrocarburos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ES" sz="1400" dirty="0">
                <a:latin typeface="Arial Narrow" panose="020B0606020202030204" pitchFamily="34" charset="0"/>
              </a:rPr>
              <a:t>Tecnologías en la logística de inventarios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ES" sz="1400" dirty="0">
                <a:latin typeface="Arial Narrow" panose="020B0606020202030204" pitchFamily="34" charset="0"/>
              </a:rPr>
              <a:t>Manejo, distribución y comercialización de hidrocarburos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ES" sz="1400" dirty="0">
                <a:latin typeface="Arial Narrow" panose="020B0606020202030204" pitchFamily="34" charset="0"/>
              </a:rPr>
              <a:t>Financiamiento e incentivos en la gestión de inventarios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ES" sz="1400" dirty="0">
                <a:latin typeface="Arial Narrow" panose="020B0606020202030204" pitchFamily="34" charset="0"/>
              </a:rPr>
              <a:t>Sostenibilidad y responsabilidad empresarial en la gestión </a:t>
            </a:r>
            <a:r>
              <a:rPr lang="es-ES" sz="1400" dirty="0" smtClean="0">
                <a:latin typeface="Arial Narrow" panose="020B0606020202030204" pitchFamily="34" charset="0"/>
              </a:rPr>
              <a:t>de                                        </a:t>
            </a:r>
            <a:r>
              <a:rPr lang="es-ES" sz="1400" dirty="0">
                <a:latin typeface="Arial Narrow" panose="020B0606020202030204" pitchFamily="34" charset="0"/>
              </a:rPr>
              <a:t>inventarios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ES" sz="1400" dirty="0">
                <a:latin typeface="Arial Narrow" panose="020B0606020202030204" pitchFamily="34" charset="0"/>
              </a:rPr>
              <a:t>Casos elaborados y desarrollo de inventarios</a:t>
            </a:r>
          </a:p>
          <a:p>
            <a:endParaRPr lang="es-ES" b="1" dirty="0">
              <a:latin typeface="Arial Narrow" panose="020B0606020202030204" pitchFamily="34" charset="0"/>
            </a:endParaRPr>
          </a:p>
        </p:txBody>
      </p:sp>
      <p:cxnSp>
        <p:nvCxnSpPr>
          <p:cNvPr id="11" name="Conector recto 10"/>
          <p:cNvCxnSpPr/>
          <p:nvPr/>
        </p:nvCxnSpPr>
        <p:spPr>
          <a:xfrm>
            <a:off x="5991833" y="1054920"/>
            <a:ext cx="0" cy="586658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>
          <a:xfrm flipH="1">
            <a:off x="1" y="3988210"/>
            <a:ext cx="12191999" cy="254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59881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5">
            <a:extLst>
              <a:ext uri="{FF2B5EF4-FFF2-40B4-BE49-F238E27FC236}">
                <a16:creationId xmlns:a16="http://schemas.microsoft.com/office/drawing/2014/main" id="{C023BF22-6560-4F52-B813-B200D38C2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11544" y="326461"/>
            <a:ext cx="1749171" cy="548073"/>
          </a:xfrm>
          <a:prstGeom prst="rect">
            <a:avLst/>
          </a:prstGeom>
        </p:spPr>
      </p:pic>
      <p:pic>
        <p:nvPicPr>
          <p:cNvPr id="8" name="Graphic 6">
            <a:extLst>
              <a:ext uri="{FF2B5EF4-FFF2-40B4-BE49-F238E27FC236}">
                <a16:creationId xmlns:a16="http://schemas.microsoft.com/office/drawing/2014/main" id="{AAD1BC19-4A62-406D-9FEF-A68292FD89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518800" y="209577"/>
            <a:ext cx="1575356" cy="78184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97" y="-226210"/>
            <a:ext cx="2785736" cy="1566976"/>
          </a:xfrm>
          <a:prstGeom prst="rect">
            <a:avLst/>
          </a:prstGeom>
        </p:spPr>
      </p:pic>
      <p:sp>
        <p:nvSpPr>
          <p:cNvPr id="10" name="Shape 179"/>
          <p:cNvSpPr txBox="1"/>
          <p:nvPr/>
        </p:nvSpPr>
        <p:spPr>
          <a:xfrm>
            <a:off x="2047283" y="3051495"/>
            <a:ext cx="8135668" cy="10155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s-ES" sz="2800" b="1" dirty="0">
                <a:solidFill>
                  <a:srgbClr val="2680AA"/>
                </a:solidFill>
                <a:latin typeface="Arial Narrow" panose="020B0606020202030204" pitchFamily="34" charset="0"/>
                <a:cs typeface="Dubai Medium" panose="020B0603030403030204" pitchFamily="34" charset="-78"/>
              </a:rPr>
              <a:t>Diploma de Especialización en Evaluación, Supervisión y </a:t>
            </a:r>
            <a:r>
              <a:rPr lang="es-ES" sz="2800" b="1" dirty="0" err="1">
                <a:solidFill>
                  <a:srgbClr val="2680AA"/>
                </a:solidFill>
                <a:latin typeface="Arial Narrow" panose="020B0606020202030204" pitchFamily="34" charset="0"/>
                <a:cs typeface="Dubai Medium" panose="020B0603030403030204" pitchFamily="34" charset="-78"/>
              </a:rPr>
              <a:t>Enforcement</a:t>
            </a:r>
            <a:r>
              <a:rPr lang="es-ES" sz="2800" b="1" dirty="0">
                <a:solidFill>
                  <a:srgbClr val="2680AA"/>
                </a:solidFill>
                <a:latin typeface="Arial Narrow" panose="020B0606020202030204" pitchFamily="34" charset="0"/>
                <a:cs typeface="Dubai Medium" panose="020B0603030403030204" pitchFamily="34" charset="-78"/>
              </a:rPr>
              <a:t> Ambiental de Hidrocarburos</a:t>
            </a:r>
          </a:p>
        </p:txBody>
      </p:sp>
    </p:spTree>
    <p:extLst>
      <p:ext uri="{BB962C8B-B14F-4D97-AF65-F5344CB8AC3E}">
        <p14:creationId xmlns:p14="http://schemas.microsoft.com/office/powerpoint/2010/main" val="13890539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5">
            <a:extLst>
              <a:ext uri="{FF2B5EF4-FFF2-40B4-BE49-F238E27FC236}">
                <a16:creationId xmlns:a16="http://schemas.microsoft.com/office/drawing/2014/main" id="{C023BF22-6560-4F52-B813-B200D38C2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11544" y="326461"/>
            <a:ext cx="1749171" cy="548073"/>
          </a:xfrm>
          <a:prstGeom prst="rect">
            <a:avLst/>
          </a:prstGeom>
        </p:spPr>
      </p:pic>
      <p:pic>
        <p:nvPicPr>
          <p:cNvPr id="8" name="Graphic 6">
            <a:extLst>
              <a:ext uri="{FF2B5EF4-FFF2-40B4-BE49-F238E27FC236}">
                <a16:creationId xmlns:a16="http://schemas.microsoft.com/office/drawing/2014/main" id="{AAD1BC19-4A62-406D-9FEF-A68292FD89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518800" y="209577"/>
            <a:ext cx="1575356" cy="78184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97" y="-226210"/>
            <a:ext cx="2785736" cy="1566976"/>
          </a:xfrm>
          <a:prstGeom prst="rect">
            <a:avLst/>
          </a:prstGeom>
        </p:spPr>
      </p:pic>
      <p:sp>
        <p:nvSpPr>
          <p:cNvPr id="5" name="Marcador de contenido 1"/>
          <p:cNvSpPr txBox="1">
            <a:spLocks/>
          </p:cNvSpPr>
          <p:nvPr/>
        </p:nvSpPr>
        <p:spPr>
          <a:xfrm>
            <a:off x="296502" y="4057089"/>
            <a:ext cx="4433822" cy="2548066"/>
          </a:xfrm>
        </p:spPr>
        <p:txBody>
          <a:bodyPr numCol="1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1800" b="1" smtClean="0">
                <a:latin typeface="Arial Narrow" panose="020B0606020202030204" pitchFamily="34" charset="0"/>
              </a:rPr>
              <a:t>Curso 3: Sostenibilidad ambiental</a:t>
            </a:r>
          </a:p>
          <a:p>
            <a:r>
              <a:rPr lang="es-ES" sz="1400" smtClean="0">
                <a:latin typeface="Arial Narrow" panose="020B0606020202030204" pitchFamily="34" charset="0"/>
              </a:rPr>
              <a:t>Transición energética y sostenibilidad ambiental </a:t>
            </a:r>
          </a:p>
          <a:p>
            <a:r>
              <a:rPr lang="es-ES" sz="1400" smtClean="0">
                <a:latin typeface="Arial Narrow" panose="020B0606020202030204" pitchFamily="34" charset="0"/>
              </a:rPr>
              <a:t>Metas y compromisos ambientales globales</a:t>
            </a:r>
          </a:p>
          <a:p>
            <a:r>
              <a:rPr lang="es-ES" sz="1400" smtClean="0">
                <a:latin typeface="Arial Narrow" panose="020B0606020202030204" pitchFamily="34" charset="0"/>
              </a:rPr>
              <a:t>Indicadores de sostenibilidad ambiental a nivel global</a:t>
            </a:r>
          </a:p>
          <a:p>
            <a:r>
              <a:rPr lang="es-ES" sz="1400" smtClean="0">
                <a:latin typeface="Arial Narrow" panose="020B0606020202030204" pitchFamily="34" charset="0"/>
              </a:rPr>
              <a:t>Relaciones entre energía, desarrollo, crecimiento y medio ambiente</a:t>
            </a:r>
          </a:p>
          <a:p>
            <a:r>
              <a:rPr lang="es-ES" sz="1400" smtClean="0">
                <a:latin typeface="Arial Narrow" panose="020B0606020202030204" pitchFamily="34" charset="0"/>
              </a:rPr>
              <a:t>Tendencias en sostenibilidad de la energía con enfoque social- y medio ambiente</a:t>
            </a:r>
          </a:p>
          <a:p>
            <a:endParaRPr lang="es-ES" sz="1400" dirty="0">
              <a:latin typeface="Arial Narrow" panose="020B0606020202030204" pitchFamily="34" charset="0"/>
            </a:endParaRPr>
          </a:p>
        </p:txBody>
      </p:sp>
      <p:sp>
        <p:nvSpPr>
          <p:cNvPr id="6" name="Marcador de contenido 1"/>
          <p:cNvSpPr txBox="1">
            <a:spLocks/>
          </p:cNvSpPr>
          <p:nvPr/>
        </p:nvSpPr>
        <p:spPr>
          <a:xfrm>
            <a:off x="5973950" y="1771313"/>
            <a:ext cx="5641203" cy="5010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1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9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1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es-PE" sz="1800" dirty="0">
              <a:latin typeface="Arial Narrow" panose="020B0606020202030204" pitchFamily="34" charset="0"/>
              <a:cs typeface="Dubai Medium" panose="020B0603030403030204" pitchFamily="34" charset="-78"/>
            </a:endParaRPr>
          </a:p>
        </p:txBody>
      </p:sp>
      <p:sp>
        <p:nvSpPr>
          <p:cNvPr id="10" name="Marcador de contenido 1">
            <a:extLst>
              <a:ext uri="{FF2B5EF4-FFF2-40B4-BE49-F238E27FC236}">
                <a16:creationId xmlns:a16="http://schemas.microsoft.com/office/drawing/2014/main" id="{89BD6B62-A671-4B7E-8619-A96214B911E8}"/>
              </a:ext>
            </a:extLst>
          </p:cNvPr>
          <p:cNvSpPr txBox="1">
            <a:spLocks/>
          </p:cNvSpPr>
          <p:nvPr/>
        </p:nvSpPr>
        <p:spPr>
          <a:xfrm>
            <a:off x="184857" y="1340766"/>
            <a:ext cx="5411254" cy="2633043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1800" b="1" dirty="0">
                <a:latin typeface="Arial Narrow" panose="020B0606020202030204" pitchFamily="34" charset="0"/>
              </a:rPr>
              <a:t>Curso 1: Mercados de hidrocarburos</a:t>
            </a:r>
          </a:p>
          <a:p>
            <a:pPr algn="just"/>
            <a:r>
              <a:rPr lang="es-ES" sz="1400" dirty="0">
                <a:latin typeface="Arial Narrow" panose="020B0606020202030204" pitchFamily="34" charset="0"/>
              </a:rPr>
              <a:t>Hidrocarburos en el mercado mundial y local.</a:t>
            </a:r>
          </a:p>
          <a:p>
            <a:pPr algn="just" fontAlgn="base"/>
            <a:r>
              <a:rPr lang="es-ES" sz="1400" dirty="0">
                <a:latin typeface="Arial Narrow" panose="020B0606020202030204" pitchFamily="34" charset="0"/>
              </a:rPr>
              <a:t>La transición energética y los Hidrocarburos.</a:t>
            </a:r>
          </a:p>
          <a:p>
            <a:pPr algn="just" fontAlgn="base"/>
            <a:r>
              <a:rPr lang="es-ES" sz="1400" dirty="0">
                <a:latin typeface="Arial Narrow" panose="020B0606020202030204" pitchFamily="34" charset="0"/>
              </a:rPr>
              <a:t>Regulación de </a:t>
            </a:r>
            <a:r>
              <a:rPr lang="es-ES" sz="1400" dirty="0" smtClean="0">
                <a:latin typeface="Arial Narrow" panose="020B0606020202030204" pitchFamily="34" charset="0"/>
              </a:rPr>
              <a:t>Hidrocarburos</a:t>
            </a:r>
          </a:p>
          <a:p>
            <a:pPr algn="just" fontAlgn="base"/>
            <a:r>
              <a:rPr lang="es-ES" sz="1400" dirty="0" smtClean="0">
                <a:latin typeface="Arial Narrow" panose="020B0606020202030204" pitchFamily="34" charset="0"/>
              </a:rPr>
              <a:t>Retos </a:t>
            </a:r>
            <a:r>
              <a:rPr lang="es-ES" sz="1400" dirty="0">
                <a:latin typeface="Arial Narrow" panose="020B0606020202030204" pitchFamily="34" charset="0"/>
              </a:rPr>
              <a:t>para incentivar la Industria de Oil &amp; </a:t>
            </a:r>
            <a:r>
              <a:rPr lang="es-ES" sz="1400" dirty="0" smtClean="0">
                <a:latin typeface="Arial Narrow" panose="020B0606020202030204" pitchFamily="34" charset="0"/>
              </a:rPr>
              <a:t>Gas</a:t>
            </a:r>
            <a:endParaRPr lang="es-ES" sz="1400" dirty="0">
              <a:latin typeface="Arial Narrow" panose="020B0606020202030204" pitchFamily="34" charset="0"/>
            </a:endParaRPr>
          </a:p>
          <a:p>
            <a:pPr algn="just" fontAlgn="base"/>
            <a:r>
              <a:rPr lang="es-ES" sz="1400" dirty="0">
                <a:latin typeface="Arial Narrow" panose="020B0606020202030204" pitchFamily="34" charset="0"/>
              </a:rPr>
              <a:t>Supervisión y Fiscalización de la Industria de los </a:t>
            </a:r>
            <a:r>
              <a:rPr lang="es-ES" sz="1400" dirty="0" smtClean="0">
                <a:latin typeface="Arial Narrow" panose="020B0606020202030204" pitchFamily="34" charset="0"/>
              </a:rPr>
              <a:t>Hidrocarburos</a:t>
            </a:r>
          </a:p>
          <a:p>
            <a:pPr algn="just" fontAlgn="base"/>
            <a:r>
              <a:rPr lang="es-ES" sz="1400" dirty="0" smtClean="0">
                <a:latin typeface="Arial Narrow" panose="020B0606020202030204" pitchFamily="34" charset="0"/>
              </a:rPr>
              <a:t>Perspectiva </a:t>
            </a:r>
            <a:r>
              <a:rPr lang="es-ES" sz="1400" dirty="0">
                <a:latin typeface="Arial Narrow" panose="020B0606020202030204" pitchFamily="34" charset="0"/>
              </a:rPr>
              <a:t>los </a:t>
            </a:r>
            <a:r>
              <a:rPr lang="es-ES" sz="1400" dirty="0" smtClean="0">
                <a:latin typeface="Arial Narrow" panose="020B0606020202030204" pitchFamily="34" charset="0"/>
              </a:rPr>
              <a:t>hidrocarburos.</a:t>
            </a:r>
            <a:r>
              <a:rPr lang="es-ES" sz="1400" b="1" dirty="0">
                <a:latin typeface="Arial Narrow" panose="020B0606020202030204" pitchFamily="34" charset="0"/>
              </a:rPr>
              <a:t> </a:t>
            </a:r>
          </a:p>
        </p:txBody>
      </p:sp>
      <p:sp>
        <p:nvSpPr>
          <p:cNvPr id="11" name="Marcador de contenido 1">
            <a:extLst>
              <a:ext uri="{FF2B5EF4-FFF2-40B4-BE49-F238E27FC236}">
                <a16:creationId xmlns:a16="http://schemas.microsoft.com/office/drawing/2014/main" id="{EFDDF859-7328-4C8D-BD85-8C63D17FAE4D}"/>
              </a:ext>
            </a:extLst>
          </p:cNvPr>
          <p:cNvSpPr txBox="1">
            <a:spLocks/>
          </p:cNvSpPr>
          <p:nvPr/>
        </p:nvSpPr>
        <p:spPr>
          <a:xfrm>
            <a:off x="5836048" y="1390111"/>
            <a:ext cx="5641202" cy="237112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800" b="1" dirty="0">
                <a:latin typeface="Arial Narrow" panose="020B0606020202030204" pitchFamily="34" charset="0"/>
              </a:rPr>
              <a:t>Curso 2: Legislación ambiental</a:t>
            </a:r>
            <a:endParaRPr lang="es-ES" sz="1400" dirty="0">
              <a:latin typeface="Arial Narrow" panose="020B0606020202030204" pitchFamily="34" charset="0"/>
            </a:endParaRPr>
          </a:p>
          <a:p>
            <a:r>
              <a:rPr lang="es-ES" sz="1400" dirty="0">
                <a:latin typeface="Arial Narrow" panose="020B0606020202030204" pitchFamily="34" charset="0"/>
              </a:rPr>
              <a:t>El Sistema </a:t>
            </a:r>
            <a:r>
              <a:rPr lang="es-ES" sz="1400" dirty="0" smtClean="0">
                <a:latin typeface="Arial Narrow" panose="020B0606020202030204" pitchFamily="34" charset="0"/>
              </a:rPr>
              <a:t>de </a:t>
            </a:r>
            <a:r>
              <a:rPr lang="es-ES" sz="1400" dirty="0">
                <a:latin typeface="Arial Narrow" panose="020B0606020202030204" pitchFamily="34" charset="0"/>
              </a:rPr>
              <a:t>Evaluación del Impacto ambiental</a:t>
            </a:r>
          </a:p>
          <a:p>
            <a:r>
              <a:rPr lang="es-ES" sz="1400" dirty="0">
                <a:latin typeface="Arial Narrow" panose="020B0606020202030204" pitchFamily="34" charset="0"/>
              </a:rPr>
              <a:t>El Sistema </a:t>
            </a:r>
            <a:r>
              <a:rPr lang="es-ES" sz="1400" dirty="0" smtClean="0">
                <a:latin typeface="Arial Narrow" panose="020B0606020202030204" pitchFamily="34" charset="0"/>
              </a:rPr>
              <a:t>de </a:t>
            </a:r>
            <a:r>
              <a:rPr lang="es-ES" sz="1400" dirty="0">
                <a:latin typeface="Arial Narrow" panose="020B0606020202030204" pitchFamily="34" charset="0"/>
              </a:rPr>
              <a:t>Fiscalización Ambiental, infracciones ambientales</a:t>
            </a:r>
          </a:p>
          <a:p>
            <a:r>
              <a:rPr lang="es-ES" sz="1400" dirty="0">
                <a:latin typeface="Arial Narrow" panose="020B0606020202030204" pitchFamily="34" charset="0"/>
              </a:rPr>
              <a:t>Sanciones y procesos administrativos</a:t>
            </a:r>
          </a:p>
          <a:p>
            <a:r>
              <a:rPr lang="es-ES" sz="1400" dirty="0">
                <a:latin typeface="Arial Narrow" panose="020B0606020202030204" pitchFamily="34" charset="0"/>
              </a:rPr>
              <a:t>Programas de Adecuación de las Actividades de hidrocarburos</a:t>
            </a:r>
          </a:p>
          <a:p>
            <a:r>
              <a:rPr lang="es-ES" sz="1400" dirty="0">
                <a:latin typeface="Arial Narrow" panose="020B0606020202030204" pitchFamily="34" charset="0"/>
              </a:rPr>
              <a:t>Pasivos ambientales en el sector hidrocarburos</a:t>
            </a:r>
          </a:p>
          <a:p>
            <a:r>
              <a:rPr lang="es-ES" sz="1400" dirty="0">
                <a:latin typeface="Arial Narrow" panose="020B0606020202030204" pitchFamily="34" charset="0"/>
              </a:rPr>
              <a:t>Casos de estudio </a:t>
            </a:r>
          </a:p>
        </p:txBody>
      </p:sp>
      <p:sp>
        <p:nvSpPr>
          <p:cNvPr id="12" name="Marcador de contenido 1">
            <a:extLst>
              <a:ext uri="{FF2B5EF4-FFF2-40B4-BE49-F238E27FC236}">
                <a16:creationId xmlns:a16="http://schemas.microsoft.com/office/drawing/2014/main" id="{E6430A67-585E-4BF6-B5F2-FEC7A1125940}"/>
              </a:ext>
            </a:extLst>
          </p:cNvPr>
          <p:cNvSpPr txBox="1">
            <a:spLocks/>
          </p:cNvSpPr>
          <p:nvPr/>
        </p:nvSpPr>
        <p:spPr>
          <a:xfrm>
            <a:off x="5836048" y="3873027"/>
            <a:ext cx="5560381" cy="239093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1800" b="1" dirty="0">
                <a:latin typeface="Arial Narrow" panose="020B0606020202030204" pitchFamily="34" charset="0"/>
              </a:rPr>
              <a:t>Curso 4: Evaluación de la calidad ambiental</a:t>
            </a:r>
          </a:p>
          <a:p>
            <a:r>
              <a:rPr lang="es-ES" sz="1400" dirty="0" smtClean="0">
                <a:latin typeface="Arial Narrow" panose="020B0606020202030204" pitchFamily="34" charset="0"/>
              </a:rPr>
              <a:t>Certificación ambiental, requisitos y procedimiento</a:t>
            </a:r>
          </a:p>
          <a:p>
            <a:r>
              <a:rPr lang="es-ES" sz="1400" dirty="0" smtClean="0">
                <a:latin typeface="Arial Narrow" panose="020B0606020202030204" pitchFamily="34" charset="0"/>
              </a:rPr>
              <a:t>Permisos </a:t>
            </a:r>
            <a:r>
              <a:rPr lang="es-ES" sz="1400" dirty="0">
                <a:latin typeface="Arial Narrow" panose="020B0606020202030204" pitchFamily="34" charset="0"/>
              </a:rPr>
              <a:t>de uso de agua, </a:t>
            </a:r>
            <a:r>
              <a:rPr lang="es-ES" sz="1400" dirty="0" smtClean="0">
                <a:latin typeface="Arial Narrow" panose="020B0606020202030204" pitchFamily="34" charset="0"/>
              </a:rPr>
              <a:t>vertimientos</a:t>
            </a:r>
            <a:r>
              <a:rPr lang="es-ES" sz="1400" dirty="0">
                <a:latin typeface="Arial Narrow" panose="020B0606020202030204" pitchFamily="34" charset="0"/>
              </a:rPr>
              <a:t>, desboque, planes de riesgo y contingencias</a:t>
            </a:r>
          </a:p>
          <a:p>
            <a:r>
              <a:rPr lang="es-ES" sz="1400" dirty="0" smtClean="0">
                <a:latin typeface="Arial Narrow" panose="020B0606020202030204" pitchFamily="34" charset="0"/>
              </a:rPr>
              <a:t>Regulación y protocolos </a:t>
            </a:r>
            <a:r>
              <a:rPr lang="es-ES" sz="1400" dirty="0">
                <a:latin typeface="Arial Narrow" panose="020B0606020202030204" pitchFamily="34" charset="0"/>
              </a:rPr>
              <a:t>de calidad </a:t>
            </a:r>
            <a:r>
              <a:rPr lang="es-ES" sz="1400" dirty="0" smtClean="0">
                <a:latin typeface="Arial Narrow" panose="020B0606020202030204" pitchFamily="34" charset="0"/>
              </a:rPr>
              <a:t>ambiental, efluentes</a:t>
            </a:r>
            <a:r>
              <a:rPr lang="es-ES" sz="1400" dirty="0">
                <a:latin typeface="Arial Narrow" panose="020B0606020202030204" pitchFamily="34" charset="0"/>
              </a:rPr>
              <a:t>, emisiones y otros Límites máximos </a:t>
            </a:r>
            <a:r>
              <a:rPr lang="es-ES" sz="1400" dirty="0" smtClean="0">
                <a:latin typeface="Arial Narrow" panose="020B0606020202030204" pitchFamily="34" charset="0"/>
              </a:rPr>
              <a:t>permisibles.</a:t>
            </a:r>
            <a:endParaRPr lang="es-ES" sz="1400" dirty="0">
              <a:latin typeface="Arial Narrow" panose="020B0606020202030204" pitchFamily="34" charset="0"/>
            </a:endParaRPr>
          </a:p>
          <a:p>
            <a:r>
              <a:rPr lang="es-ES" sz="1400" dirty="0" smtClean="0">
                <a:latin typeface="Arial Narrow" panose="020B0606020202030204" pitchFamily="34" charset="0"/>
              </a:rPr>
              <a:t>Planes </a:t>
            </a:r>
            <a:r>
              <a:rPr lang="es-ES" sz="1400" dirty="0">
                <a:latin typeface="Arial Narrow" panose="020B0606020202030204" pitchFamily="34" charset="0"/>
              </a:rPr>
              <a:t>de abandono</a:t>
            </a:r>
          </a:p>
          <a:p>
            <a:r>
              <a:rPr lang="es-ES" sz="1400" dirty="0">
                <a:latin typeface="Arial Narrow" panose="020B0606020202030204" pitchFamily="34" charset="0"/>
              </a:rPr>
              <a:t>Participación ciudadana y consulta previa en el sector </a:t>
            </a:r>
            <a:r>
              <a:rPr lang="es-ES" sz="1400" dirty="0" smtClean="0">
                <a:latin typeface="Arial Narrow" panose="020B0606020202030204" pitchFamily="34" charset="0"/>
              </a:rPr>
              <a:t>hidrocarburos</a:t>
            </a:r>
          </a:p>
        </p:txBody>
      </p:sp>
      <p:cxnSp>
        <p:nvCxnSpPr>
          <p:cNvPr id="13" name="Conector recto 12"/>
          <p:cNvCxnSpPr/>
          <p:nvPr/>
        </p:nvCxnSpPr>
        <p:spPr>
          <a:xfrm>
            <a:off x="5580844" y="1053219"/>
            <a:ext cx="0" cy="586658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>
          <a:xfrm flipH="1">
            <a:off x="1" y="3797300"/>
            <a:ext cx="12191999" cy="254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2837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5">
            <a:extLst>
              <a:ext uri="{FF2B5EF4-FFF2-40B4-BE49-F238E27FC236}">
                <a16:creationId xmlns:a16="http://schemas.microsoft.com/office/drawing/2014/main" id="{C023BF22-6560-4F52-B813-B200D38C2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11544" y="326461"/>
            <a:ext cx="1749171" cy="548073"/>
          </a:xfrm>
          <a:prstGeom prst="rect">
            <a:avLst/>
          </a:prstGeom>
        </p:spPr>
      </p:pic>
      <p:pic>
        <p:nvPicPr>
          <p:cNvPr id="8" name="Graphic 6">
            <a:extLst>
              <a:ext uri="{FF2B5EF4-FFF2-40B4-BE49-F238E27FC236}">
                <a16:creationId xmlns:a16="http://schemas.microsoft.com/office/drawing/2014/main" id="{AAD1BC19-4A62-406D-9FEF-A68292FD89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518800" y="209577"/>
            <a:ext cx="1575356" cy="78184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97" y="-226210"/>
            <a:ext cx="2785736" cy="1566976"/>
          </a:xfrm>
          <a:prstGeom prst="rect">
            <a:avLst/>
          </a:prstGeom>
        </p:spPr>
      </p:pic>
      <p:sp>
        <p:nvSpPr>
          <p:cNvPr id="5" name="Marcador de contenido 1"/>
          <p:cNvSpPr txBox="1">
            <a:spLocks/>
          </p:cNvSpPr>
          <p:nvPr/>
        </p:nvSpPr>
        <p:spPr>
          <a:xfrm>
            <a:off x="224681" y="1113277"/>
            <a:ext cx="6362667" cy="2788718"/>
          </a:xfrm>
        </p:spPr>
        <p:txBody>
          <a:bodyPr numCol="1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1800" b="1" smtClean="0">
                <a:latin typeface="Arial Narrow" panose="020B0606020202030204" pitchFamily="34" charset="0"/>
              </a:rPr>
              <a:t>Curso 5: Supervisión ambiental en el Upstream</a:t>
            </a:r>
          </a:p>
          <a:p>
            <a:r>
              <a:rPr lang="es-ES" sz="1400" smtClean="0">
                <a:latin typeface="Arial Narrow" panose="020B0606020202030204" pitchFamily="34" charset="0"/>
              </a:rPr>
              <a:t>Introducción: Normatividad peruana y contratos </a:t>
            </a:r>
          </a:p>
          <a:p>
            <a:r>
              <a:rPr lang="es-MX" sz="1400" smtClean="0">
                <a:latin typeface="Arial Narrow" panose="020B0606020202030204" pitchFamily="34" charset="0"/>
              </a:rPr>
              <a:t>Supervisión ambiental en el transporte de petróleo y gas. </a:t>
            </a:r>
          </a:p>
          <a:p>
            <a:r>
              <a:rPr lang="es-MX" sz="1400" smtClean="0">
                <a:latin typeface="Arial Narrow" panose="020B0606020202030204" pitchFamily="34" charset="0"/>
              </a:rPr>
              <a:t>Supervisión ambiental en plantas de petróleo y gas</a:t>
            </a:r>
          </a:p>
          <a:p>
            <a:r>
              <a:rPr lang="es-ES" sz="1400" smtClean="0">
                <a:latin typeface="Arial Narrow" panose="020B0606020202030204" pitchFamily="34" charset="0"/>
              </a:rPr>
              <a:t>Permisos, planes de riesgo y contingencias</a:t>
            </a:r>
          </a:p>
          <a:p>
            <a:r>
              <a:rPr lang="es-ES" sz="1400" smtClean="0">
                <a:latin typeface="Arial Narrow" panose="020B0606020202030204" pitchFamily="34" charset="0"/>
              </a:rPr>
              <a:t>Planes de abandono</a:t>
            </a:r>
          </a:p>
          <a:p>
            <a:r>
              <a:rPr lang="es-ES" sz="1400" smtClean="0">
                <a:latin typeface="Arial Narrow" panose="020B0606020202030204" pitchFamily="34" charset="0"/>
              </a:rPr>
              <a:t>Procedimientos de supervisión y metodología de supervisión ambiental</a:t>
            </a:r>
          </a:p>
          <a:p>
            <a:r>
              <a:rPr lang="es-ES" sz="1400" smtClean="0">
                <a:latin typeface="Arial Narrow" panose="020B0606020202030204" pitchFamily="34" charset="0"/>
              </a:rPr>
              <a:t>Calidad ambiental en el Upstream </a:t>
            </a:r>
          </a:p>
          <a:p>
            <a:endParaRPr lang="es-ES" sz="1400" dirty="0">
              <a:latin typeface="Arial Narrow" panose="020B0606020202030204" pitchFamily="34" charset="0"/>
            </a:endParaRPr>
          </a:p>
        </p:txBody>
      </p:sp>
      <p:sp>
        <p:nvSpPr>
          <p:cNvPr id="6" name="Marcador de contenido 1"/>
          <p:cNvSpPr txBox="1">
            <a:spLocks/>
          </p:cNvSpPr>
          <p:nvPr/>
        </p:nvSpPr>
        <p:spPr>
          <a:xfrm>
            <a:off x="6228579" y="1057365"/>
            <a:ext cx="5641203" cy="5010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1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9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1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es-PE" sz="1800" dirty="0">
              <a:latin typeface="Arial Narrow" panose="020B0606020202030204" pitchFamily="34" charset="0"/>
              <a:cs typeface="Dubai Medium" panose="020B0603030403030204" pitchFamily="34" charset="-78"/>
            </a:endParaRPr>
          </a:p>
        </p:txBody>
      </p:sp>
      <p:sp>
        <p:nvSpPr>
          <p:cNvPr id="10" name="Marcador de contenido 1"/>
          <p:cNvSpPr txBox="1">
            <a:spLocks/>
          </p:cNvSpPr>
          <p:nvPr/>
        </p:nvSpPr>
        <p:spPr>
          <a:xfrm>
            <a:off x="6124076" y="1057365"/>
            <a:ext cx="5641203" cy="5010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1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9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1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es-PE" sz="1800" dirty="0">
              <a:latin typeface="Arial Narrow" panose="020B0606020202030204" pitchFamily="34" charset="0"/>
              <a:cs typeface="Dubai Medium" panose="020B0603030403030204" pitchFamily="34" charset="-78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3AF020F8-21E1-4DF6-AEB0-9D7C5DEE2FA8}"/>
              </a:ext>
            </a:extLst>
          </p:cNvPr>
          <p:cNvSpPr/>
          <p:nvPr/>
        </p:nvSpPr>
        <p:spPr>
          <a:xfrm>
            <a:off x="6363561" y="1247352"/>
            <a:ext cx="5610724" cy="2496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latin typeface="Arial Narrow" panose="020B0606020202030204" pitchFamily="34" charset="0"/>
              </a:rPr>
              <a:t>Curso 6: Supervisión ambiental en el Downstream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ES" sz="1400" dirty="0">
                <a:latin typeface="Arial Narrow" panose="020B0606020202030204" pitchFamily="34" charset="0"/>
              </a:rPr>
              <a:t>Introducción: Normatividad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MX" sz="1400" dirty="0">
                <a:latin typeface="Arial Narrow" panose="020B0606020202030204" pitchFamily="34" charset="0"/>
              </a:rPr>
              <a:t>Supervisión ambiental en la distribución de petróleo y gas. 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ES" sz="1400" dirty="0">
                <a:latin typeface="Arial Narrow" panose="020B0606020202030204" pitchFamily="34" charset="0"/>
              </a:rPr>
              <a:t>Permisos, planes de riesgo y contingencias y planes de abandono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ES" sz="1400" dirty="0">
                <a:latin typeface="Arial Narrow" panose="020B0606020202030204" pitchFamily="34" charset="0"/>
              </a:rPr>
              <a:t>Estudios de riesgos e EIA en petróleo y gas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ES" sz="1400" dirty="0">
                <a:latin typeface="Arial Narrow" panose="020B0606020202030204" pitchFamily="34" charset="0"/>
              </a:rPr>
              <a:t>Procedimientos de supervisión y metodología de supervisión ambiental en el Downstream 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ES" sz="1400" dirty="0">
                <a:latin typeface="Arial Narrow" panose="020B0606020202030204" pitchFamily="34" charset="0"/>
              </a:rPr>
              <a:t>Casos: Calidad ambiental en el downstream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65C01ACF-2085-4EB1-83C4-B80F4712066D}"/>
              </a:ext>
            </a:extLst>
          </p:cNvPr>
          <p:cNvSpPr/>
          <p:nvPr/>
        </p:nvSpPr>
        <p:spPr>
          <a:xfrm>
            <a:off x="2848677" y="3999438"/>
            <a:ext cx="6096000" cy="19800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b="1" dirty="0">
                <a:latin typeface="Arial Narrow" panose="020B0606020202030204" pitchFamily="34" charset="0"/>
              </a:rPr>
              <a:t>Curso 7: Enforcement (fiscalización) en hidrocarburos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ES" sz="1400" dirty="0">
                <a:latin typeface="Arial Narrow" panose="020B0606020202030204" pitchFamily="34" charset="0"/>
              </a:rPr>
              <a:t>Metodologías de regulación ambiental en hidrocarburos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ES" sz="1400" dirty="0">
                <a:latin typeface="Arial Narrow" panose="020B0606020202030204" pitchFamily="34" charset="0"/>
              </a:rPr>
              <a:t>Procedimientos de fiscalización y su cumplimiento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ES" sz="1400" dirty="0">
                <a:latin typeface="Arial Narrow" panose="020B0606020202030204" pitchFamily="34" charset="0"/>
              </a:rPr>
              <a:t>Sistemas de gestión con aplicación del </a:t>
            </a:r>
            <a:r>
              <a:rPr lang="es-ES" sz="1400" i="1" dirty="0">
                <a:latin typeface="Arial Narrow" panose="020B0606020202030204" pitchFamily="34" charset="0"/>
              </a:rPr>
              <a:t>enforcement </a:t>
            </a:r>
            <a:r>
              <a:rPr lang="es-ES" sz="1400" dirty="0">
                <a:latin typeface="Arial Narrow" panose="020B0606020202030204" pitchFamily="34" charset="0"/>
              </a:rPr>
              <a:t>en hidrocarburos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ES" sz="1400" dirty="0">
                <a:latin typeface="Arial Narrow" panose="020B0606020202030204" pitchFamily="34" charset="0"/>
              </a:rPr>
              <a:t>Metodologías de fiscalización ambiental en hidrocarburos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ES" sz="1400" dirty="0">
                <a:latin typeface="Arial Narrow" panose="020B0606020202030204" pitchFamily="34" charset="0"/>
              </a:rPr>
              <a:t>Casos reales: Desarrollo y manejo de expedientes de fiscalización ambiental</a:t>
            </a:r>
            <a:endParaRPr lang="es-MX" sz="1400" dirty="0">
              <a:latin typeface="Arial Narrow" panose="020B0606020202030204" pitchFamily="34" charset="0"/>
            </a:endParaRPr>
          </a:p>
        </p:txBody>
      </p:sp>
      <p:cxnSp>
        <p:nvCxnSpPr>
          <p:cNvPr id="13" name="Conector recto 12"/>
          <p:cNvCxnSpPr/>
          <p:nvPr/>
        </p:nvCxnSpPr>
        <p:spPr>
          <a:xfrm>
            <a:off x="5991833" y="1067620"/>
            <a:ext cx="0" cy="27012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>
          <a:xfrm flipH="1">
            <a:off x="1" y="3797300"/>
            <a:ext cx="12192000" cy="254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3432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5">
            <a:extLst>
              <a:ext uri="{FF2B5EF4-FFF2-40B4-BE49-F238E27FC236}">
                <a16:creationId xmlns:a16="http://schemas.microsoft.com/office/drawing/2014/main" id="{C023BF22-6560-4F52-B813-B200D38C2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11544" y="326461"/>
            <a:ext cx="1749171" cy="548073"/>
          </a:xfrm>
          <a:prstGeom prst="rect">
            <a:avLst/>
          </a:prstGeom>
        </p:spPr>
      </p:pic>
      <p:pic>
        <p:nvPicPr>
          <p:cNvPr id="3" name="Graphic 6">
            <a:extLst>
              <a:ext uri="{FF2B5EF4-FFF2-40B4-BE49-F238E27FC236}">
                <a16:creationId xmlns:a16="http://schemas.microsoft.com/office/drawing/2014/main" id="{AAD1BC19-4A62-406D-9FEF-A68292FD89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518800" y="209577"/>
            <a:ext cx="1575356" cy="78184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97" y="-226210"/>
            <a:ext cx="2785736" cy="1566976"/>
          </a:xfrm>
          <a:prstGeom prst="rect">
            <a:avLst/>
          </a:prstGeom>
        </p:spPr>
      </p:pic>
      <p:sp>
        <p:nvSpPr>
          <p:cNvPr id="5" name="Shape 179"/>
          <p:cNvSpPr txBox="1"/>
          <p:nvPr/>
        </p:nvSpPr>
        <p:spPr>
          <a:xfrm>
            <a:off x="2047283" y="3051495"/>
            <a:ext cx="8135668" cy="10155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s-ES" sz="2800" b="1" dirty="0">
                <a:solidFill>
                  <a:srgbClr val="2680AA"/>
                </a:solidFill>
                <a:latin typeface="Arial Narrow" panose="020B0606020202030204" pitchFamily="34" charset="0"/>
                <a:cs typeface="Dubai Medium" panose="020B0603030403030204" pitchFamily="34" charset="-78"/>
              </a:rPr>
              <a:t>Curso de </a:t>
            </a:r>
            <a:r>
              <a:rPr lang="es-ES" sz="2800" b="1" dirty="0" err="1">
                <a:solidFill>
                  <a:srgbClr val="2680AA"/>
                </a:solidFill>
                <a:latin typeface="Arial Narrow" panose="020B0606020202030204" pitchFamily="34" charset="0"/>
                <a:cs typeface="Dubai Medium" panose="020B0603030403030204" pitchFamily="34" charset="-78"/>
              </a:rPr>
              <a:t>Implementacion</a:t>
            </a:r>
            <a:r>
              <a:rPr lang="es-ES" sz="2800" b="1" dirty="0">
                <a:solidFill>
                  <a:srgbClr val="2680AA"/>
                </a:solidFill>
                <a:latin typeface="Arial Narrow" panose="020B0606020202030204" pitchFamily="34" charset="0"/>
                <a:cs typeface="Dubai Medium" panose="020B0603030403030204" pitchFamily="34" charset="-78"/>
              </a:rPr>
              <a:t> de la Norma ISO 50001 para Empresas del Sector Energético</a:t>
            </a:r>
          </a:p>
        </p:txBody>
      </p:sp>
    </p:spTree>
    <p:extLst>
      <p:ext uri="{BB962C8B-B14F-4D97-AF65-F5344CB8AC3E}">
        <p14:creationId xmlns:p14="http://schemas.microsoft.com/office/powerpoint/2010/main" val="16954309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 descr="http://i.embluejet.com/ImagenesMoxie/5827/images/EITAR21-Implementacion_de_la_Norma_ISO_50001_para_Empresas_del_Sector_Energetico_Mesa_de_trabajo_1_copia_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74" y="1340766"/>
            <a:ext cx="6042328" cy="5022395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http://i.embluejet.com/ImagenesMoxie/5827/images/iso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570" y="1138152"/>
            <a:ext cx="4834574" cy="2271834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http://i.embluejet.com/ImagenesMoxie/5827/images/EITAR22-Implementacion_de_la_Norma_ISO_50001_para_Empresas_del_Sector_Energetico_Mesa_de_trabajo_1_copia_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570" y="3409986"/>
            <a:ext cx="4834574" cy="331470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Graphic 5">
            <a:extLst>
              <a:ext uri="{FF2B5EF4-FFF2-40B4-BE49-F238E27FC236}">
                <a16:creationId xmlns:a16="http://schemas.microsoft.com/office/drawing/2014/main" id="{C023BF22-6560-4F52-B813-B200D38C27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11544" y="326461"/>
            <a:ext cx="1749171" cy="548073"/>
          </a:xfrm>
          <a:prstGeom prst="rect">
            <a:avLst/>
          </a:prstGeom>
        </p:spPr>
      </p:pic>
      <p:pic>
        <p:nvPicPr>
          <p:cNvPr id="17" name="Graphic 6">
            <a:extLst>
              <a:ext uri="{FF2B5EF4-FFF2-40B4-BE49-F238E27FC236}">
                <a16:creationId xmlns:a16="http://schemas.microsoft.com/office/drawing/2014/main" id="{AAD1BC19-4A62-406D-9FEF-A68292FD89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518800" y="209577"/>
            <a:ext cx="1575356" cy="781843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97" y="-226210"/>
            <a:ext cx="2785736" cy="156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73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5">
            <a:extLst>
              <a:ext uri="{FF2B5EF4-FFF2-40B4-BE49-F238E27FC236}">
                <a16:creationId xmlns:a16="http://schemas.microsoft.com/office/drawing/2014/main" id="{C023BF22-6560-4F52-B813-B200D38C2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11544" y="326461"/>
            <a:ext cx="1749171" cy="548073"/>
          </a:xfrm>
          <a:prstGeom prst="rect">
            <a:avLst/>
          </a:prstGeom>
        </p:spPr>
      </p:pic>
      <p:pic>
        <p:nvPicPr>
          <p:cNvPr id="8" name="Graphic 6">
            <a:extLst>
              <a:ext uri="{FF2B5EF4-FFF2-40B4-BE49-F238E27FC236}">
                <a16:creationId xmlns:a16="http://schemas.microsoft.com/office/drawing/2014/main" id="{AAD1BC19-4A62-406D-9FEF-A68292FD89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518800" y="209577"/>
            <a:ext cx="1575356" cy="78184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97" y="-226210"/>
            <a:ext cx="2785736" cy="1566976"/>
          </a:xfrm>
          <a:prstGeom prst="rect">
            <a:avLst/>
          </a:prstGeom>
        </p:spPr>
      </p:pic>
      <p:sp>
        <p:nvSpPr>
          <p:cNvPr id="10" name="Shape 179"/>
          <p:cNvSpPr txBox="1"/>
          <p:nvPr/>
        </p:nvSpPr>
        <p:spPr>
          <a:xfrm>
            <a:off x="2047283" y="3051495"/>
            <a:ext cx="8135668" cy="10155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s-ES" sz="2800" b="1" dirty="0" smtClean="0">
                <a:solidFill>
                  <a:srgbClr val="2680AA"/>
                </a:solidFill>
                <a:latin typeface="Arial Narrow" panose="020B0606020202030204" pitchFamily="34" charset="0"/>
                <a:cs typeface="Dubai Medium" panose="020B0603030403030204" pitchFamily="34" charset="-78"/>
              </a:rPr>
              <a:t>Investigación 2020</a:t>
            </a:r>
            <a:endParaRPr lang="es-ES" sz="2800" b="1" dirty="0">
              <a:solidFill>
                <a:srgbClr val="2680AA"/>
              </a:solidFill>
              <a:latin typeface="Arial Narrow" panose="020B0606020202030204" pitchFamily="34" charset="0"/>
              <a:cs typeface="Dubai Medium" panose="020B06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1227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5">
            <a:extLst>
              <a:ext uri="{FF2B5EF4-FFF2-40B4-BE49-F238E27FC236}">
                <a16:creationId xmlns:a16="http://schemas.microsoft.com/office/drawing/2014/main" id="{C023BF22-6560-4F52-B813-B200D38C2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11544" y="326461"/>
            <a:ext cx="1749171" cy="548073"/>
          </a:xfrm>
          <a:prstGeom prst="rect">
            <a:avLst/>
          </a:prstGeom>
        </p:spPr>
      </p:pic>
      <p:pic>
        <p:nvPicPr>
          <p:cNvPr id="8" name="Graphic 6">
            <a:extLst>
              <a:ext uri="{FF2B5EF4-FFF2-40B4-BE49-F238E27FC236}">
                <a16:creationId xmlns:a16="http://schemas.microsoft.com/office/drawing/2014/main" id="{AAD1BC19-4A62-406D-9FEF-A68292FD89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518800" y="209577"/>
            <a:ext cx="1575356" cy="78184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97" y="-226210"/>
            <a:ext cx="2785736" cy="1566976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2ABBABC1-2B51-4DB5-9843-E19EE018D8B1}"/>
              </a:ext>
            </a:extLst>
          </p:cNvPr>
          <p:cNvSpPr/>
          <p:nvPr/>
        </p:nvSpPr>
        <p:spPr>
          <a:xfrm>
            <a:off x="0" y="1794518"/>
            <a:ext cx="10678089" cy="4539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>
              <a:spcBef>
                <a:spcPts val="600"/>
              </a:spcBef>
              <a:buClr>
                <a:srgbClr val="006AAF"/>
              </a:buClr>
              <a:defRPr/>
            </a:pPr>
            <a:r>
              <a:rPr lang="es-PE" sz="2400" b="1" u="sng" dirty="0" smtClean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Impacto de la Producción de la Electricidad con Gas </a:t>
            </a:r>
            <a:r>
              <a:rPr lang="es-PE" sz="2400" b="1" u="sng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</a:t>
            </a:r>
            <a:r>
              <a:rPr lang="es-PE" sz="2400" b="1" u="sng" dirty="0" smtClean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atural: Emisión de gases de efecto invernadero</a:t>
            </a:r>
          </a:p>
          <a:p>
            <a:pPr marL="820738" lvl="2" indent="-363538">
              <a:spcBef>
                <a:spcPts val="600"/>
              </a:spcBef>
              <a:buClr>
                <a:srgbClr val="006AAF"/>
              </a:buClr>
              <a:buFont typeface="Arial" panose="020B0604020202020204" pitchFamily="34" charset="0"/>
              <a:buChar char="•"/>
              <a:defRPr/>
            </a:pPr>
            <a:r>
              <a:rPr lang="es-PE" sz="2400" dirty="0" smtClean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En colaboración con la Empresa ENEL Perú.</a:t>
            </a:r>
          </a:p>
          <a:p>
            <a:pPr marL="820738" lvl="2" indent="-363538">
              <a:spcBef>
                <a:spcPts val="600"/>
              </a:spcBef>
              <a:buClr>
                <a:srgbClr val="006AAF"/>
              </a:buClr>
              <a:buFont typeface="Arial" panose="020B0604020202020204" pitchFamily="34" charset="0"/>
              <a:buChar char="•"/>
              <a:defRPr/>
            </a:pPr>
            <a:r>
              <a:rPr lang="es-PE" sz="2400" dirty="0" smtClean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Investigador Rosendo </a:t>
            </a:r>
            <a:r>
              <a:rPr lang="es-PE" sz="2400" dirty="0" err="1" smtClean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Ramirez</a:t>
            </a:r>
            <a:r>
              <a:rPr lang="es-PE" sz="2400" dirty="0" smtClean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Taza: </a:t>
            </a:r>
            <a:r>
              <a:rPr lang="es-ES" sz="2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Ha sido Director General de Eficiencia Energética y Jefe de Gabinete del Ministerio de Energía y Minas del Perú.  Consultor internacional y nacional en temas de energía, economía y negocios. Doctor en Economía por </a:t>
            </a:r>
            <a:r>
              <a:rPr lang="es-ES" sz="2400" dirty="0" err="1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Fordham</a:t>
            </a:r>
            <a:r>
              <a:rPr lang="es-ES" sz="2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University</a:t>
            </a:r>
            <a:r>
              <a:rPr lang="es-ES" sz="2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. Doctor en Gobierno y Política Pública por </a:t>
            </a:r>
            <a:r>
              <a:rPr lang="es-ES" sz="2400" dirty="0" smtClean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la Universidad San Martín de Porres. </a:t>
            </a:r>
            <a:r>
              <a:rPr lang="es-ES" sz="2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Catedrático de la Universidad ESAN, con publicaciones en temas energéticos en revista internacional y nacional. 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defRPr/>
            </a:pPr>
            <a:r>
              <a:rPr lang="es-ES" sz="2400" dirty="0" smtClean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endParaRPr lang="es-ES" sz="2400" dirty="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  <a:defRPr/>
            </a:pPr>
            <a:endParaRPr lang="es-ES" sz="2400" i="1" dirty="0">
              <a:solidFill>
                <a:srgbClr val="FF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1783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5">
            <a:extLst>
              <a:ext uri="{FF2B5EF4-FFF2-40B4-BE49-F238E27FC236}">
                <a16:creationId xmlns:a16="http://schemas.microsoft.com/office/drawing/2014/main" id="{C023BF22-6560-4F52-B813-B200D38C2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11544" y="326461"/>
            <a:ext cx="1749171" cy="54807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97" y="-226210"/>
            <a:ext cx="2785736" cy="1566976"/>
          </a:xfrm>
          <a:prstGeom prst="rect">
            <a:avLst/>
          </a:prstGeom>
        </p:spPr>
      </p:pic>
      <p:pic>
        <p:nvPicPr>
          <p:cNvPr id="1025" name="Picture 1" descr="http://i.embluejet.com/ImagenesMoxie/5827/images/Mailing_Diploma--en-Regulacion-y-Mercado-de-Energia-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8309"/>
            <a:ext cx="5336301" cy="5594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raphic 6">
            <a:extLst>
              <a:ext uri="{FF2B5EF4-FFF2-40B4-BE49-F238E27FC236}">
                <a16:creationId xmlns:a16="http://schemas.microsoft.com/office/drawing/2014/main" id="{AAD1BC19-4A62-406D-9FEF-A68292FD89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518800" y="209577"/>
            <a:ext cx="1575356" cy="781843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9"/>
          <a:srcRect l="27013" t="13021" r="26867" b="5469"/>
          <a:stretch/>
        </p:blipFill>
        <p:spPr>
          <a:xfrm>
            <a:off x="6030735" y="1217219"/>
            <a:ext cx="5633650" cy="5597880"/>
          </a:xfrm>
          <a:prstGeom prst="rect">
            <a:avLst/>
          </a:prstGeom>
        </p:spPr>
      </p:pic>
      <p:pic>
        <p:nvPicPr>
          <p:cNvPr id="53" name="Imagen 52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187" y="1340766"/>
            <a:ext cx="1418422" cy="79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7472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564640" y="1107440"/>
            <a:ext cx="9591040" cy="5090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PE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20000" t="24620" r="19299" b="15965"/>
          <a:stretch/>
        </p:blipFill>
        <p:spPr>
          <a:xfrm>
            <a:off x="942534" y="2052549"/>
            <a:ext cx="8454683" cy="4654962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40698" y="1328304"/>
            <a:ext cx="10514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2">
              <a:spcBef>
                <a:spcPts val="600"/>
              </a:spcBef>
              <a:buClr>
                <a:srgbClr val="006AAF"/>
              </a:buClr>
              <a:defRPr/>
            </a:pPr>
            <a:r>
              <a:rPr lang="es-PE" sz="2400" b="1" u="sng" dirty="0" smtClean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Investigaciones realizadas por Edwin Quintanilla</a:t>
            </a:r>
            <a:endParaRPr lang="es-PE" sz="2400" b="1" u="sng" dirty="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023BF22-6560-4F52-B813-B200D38C27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11544" y="326461"/>
            <a:ext cx="1749171" cy="548073"/>
          </a:xfrm>
          <a:prstGeom prst="rect">
            <a:avLst/>
          </a:prstGeom>
        </p:spPr>
      </p:pic>
      <p:pic>
        <p:nvPicPr>
          <p:cNvPr id="9" name="Graphic 6">
            <a:extLst>
              <a:ext uri="{FF2B5EF4-FFF2-40B4-BE49-F238E27FC236}">
                <a16:creationId xmlns:a16="http://schemas.microsoft.com/office/drawing/2014/main" id="{AAD1BC19-4A62-406D-9FEF-A68292FD89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518800" y="209577"/>
            <a:ext cx="1575356" cy="78184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97" y="-226210"/>
            <a:ext cx="2785736" cy="156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4100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4072" y="1220431"/>
            <a:ext cx="3929808" cy="5567229"/>
          </a:xfrm>
          <a:prstGeom prst="rect">
            <a:avLst/>
          </a:prstGeom>
        </p:spPr>
      </p:pic>
      <p:pic>
        <p:nvPicPr>
          <p:cNvPr id="4" name="Graphic 5">
            <a:extLst>
              <a:ext uri="{FF2B5EF4-FFF2-40B4-BE49-F238E27FC236}">
                <a16:creationId xmlns:a16="http://schemas.microsoft.com/office/drawing/2014/main" id="{C023BF22-6560-4F52-B813-B200D38C27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11544" y="326461"/>
            <a:ext cx="1749171" cy="548073"/>
          </a:xfrm>
          <a:prstGeom prst="rect">
            <a:avLst/>
          </a:prstGeom>
        </p:spPr>
      </p:pic>
      <p:pic>
        <p:nvPicPr>
          <p:cNvPr id="5" name="Graphic 6">
            <a:extLst>
              <a:ext uri="{FF2B5EF4-FFF2-40B4-BE49-F238E27FC236}">
                <a16:creationId xmlns:a16="http://schemas.microsoft.com/office/drawing/2014/main" id="{AAD1BC19-4A62-406D-9FEF-A68292FD89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518800" y="209577"/>
            <a:ext cx="1575356" cy="78184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97" y="-226210"/>
            <a:ext cx="2785736" cy="156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2273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466" y="1164564"/>
            <a:ext cx="3843754" cy="5492910"/>
          </a:xfrm>
          <a:prstGeom prst="rect">
            <a:avLst/>
          </a:prstGeom>
        </p:spPr>
      </p:pic>
      <p:pic>
        <p:nvPicPr>
          <p:cNvPr id="2050" name="Picture 2" descr="La imagen puede contener: tex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707" y="1164564"/>
            <a:ext cx="4340702" cy="5492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phic 5">
            <a:extLst>
              <a:ext uri="{FF2B5EF4-FFF2-40B4-BE49-F238E27FC236}">
                <a16:creationId xmlns:a16="http://schemas.microsoft.com/office/drawing/2014/main" id="{C023BF22-6560-4F52-B813-B200D38C27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11544" y="326461"/>
            <a:ext cx="1749171" cy="548073"/>
          </a:xfrm>
          <a:prstGeom prst="rect">
            <a:avLst/>
          </a:prstGeom>
        </p:spPr>
      </p:pic>
      <p:pic>
        <p:nvPicPr>
          <p:cNvPr id="5" name="Graphic 6">
            <a:extLst>
              <a:ext uri="{FF2B5EF4-FFF2-40B4-BE49-F238E27FC236}">
                <a16:creationId xmlns:a16="http://schemas.microsoft.com/office/drawing/2014/main" id="{AAD1BC19-4A62-406D-9FEF-A68292FD89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518800" y="209577"/>
            <a:ext cx="1575356" cy="78184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97" y="-226210"/>
            <a:ext cx="2785736" cy="156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2186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5">
            <a:extLst>
              <a:ext uri="{FF2B5EF4-FFF2-40B4-BE49-F238E27FC236}">
                <a16:creationId xmlns:a16="http://schemas.microsoft.com/office/drawing/2014/main" id="{C023BF22-6560-4F52-B813-B200D38C2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11544" y="326461"/>
            <a:ext cx="1749171" cy="548073"/>
          </a:xfrm>
          <a:prstGeom prst="rect">
            <a:avLst/>
          </a:prstGeom>
        </p:spPr>
      </p:pic>
      <p:pic>
        <p:nvPicPr>
          <p:cNvPr id="3" name="Graphic 6">
            <a:extLst>
              <a:ext uri="{FF2B5EF4-FFF2-40B4-BE49-F238E27FC236}">
                <a16:creationId xmlns:a16="http://schemas.microsoft.com/office/drawing/2014/main" id="{AAD1BC19-4A62-406D-9FEF-A68292FD89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518800" y="209577"/>
            <a:ext cx="1575356" cy="78184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97" y="-226210"/>
            <a:ext cx="2785736" cy="156697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40698" y="1328304"/>
            <a:ext cx="10514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2">
              <a:spcBef>
                <a:spcPts val="600"/>
              </a:spcBef>
              <a:buClr>
                <a:srgbClr val="006AAF"/>
              </a:buClr>
              <a:defRPr/>
            </a:pPr>
            <a:r>
              <a:rPr lang="es-PE" sz="2400" b="1" u="sng" dirty="0" smtClean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Investigación: Tesis de Maestría en Gestión de la Energía </a:t>
            </a:r>
            <a:endParaRPr lang="es-PE" sz="2400" b="1" u="sng" dirty="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8"/>
          <a:srcRect l="5311" t="56095" r="28952" b="12260"/>
          <a:stretch/>
        </p:blipFill>
        <p:spPr>
          <a:xfrm>
            <a:off x="5782304" y="2124682"/>
            <a:ext cx="6426366" cy="17393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9"/>
          <a:srcRect l="7257" t="36587" r="29384" b="31683"/>
          <a:stretch/>
        </p:blipFill>
        <p:spPr>
          <a:xfrm>
            <a:off x="0" y="2167504"/>
            <a:ext cx="6025102" cy="169648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10"/>
          <a:srcRect l="5545" t="19629" r="28610" b="47034"/>
          <a:stretch/>
        </p:blipFill>
        <p:spPr>
          <a:xfrm>
            <a:off x="5782304" y="3999479"/>
            <a:ext cx="6225920" cy="177216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11"/>
          <a:srcRect l="6861" t="42804" r="29457" b="24503"/>
          <a:stretch/>
        </p:blipFill>
        <p:spPr>
          <a:xfrm>
            <a:off x="0" y="3999480"/>
            <a:ext cx="6025102" cy="173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7617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5">
            <a:extLst>
              <a:ext uri="{FF2B5EF4-FFF2-40B4-BE49-F238E27FC236}">
                <a16:creationId xmlns:a16="http://schemas.microsoft.com/office/drawing/2014/main" id="{C023BF22-6560-4F52-B813-B200D38C2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11544" y="326461"/>
            <a:ext cx="1749171" cy="548073"/>
          </a:xfrm>
          <a:prstGeom prst="rect">
            <a:avLst/>
          </a:prstGeom>
        </p:spPr>
      </p:pic>
      <p:pic>
        <p:nvPicPr>
          <p:cNvPr id="3" name="Graphic 6">
            <a:extLst>
              <a:ext uri="{FF2B5EF4-FFF2-40B4-BE49-F238E27FC236}">
                <a16:creationId xmlns:a16="http://schemas.microsoft.com/office/drawing/2014/main" id="{AAD1BC19-4A62-406D-9FEF-A68292FD89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518800" y="209577"/>
            <a:ext cx="1575356" cy="78184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97" y="-226210"/>
            <a:ext cx="2785736" cy="156697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8"/>
          <a:srcRect l="7526" t="33221" r="29332" b="34856"/>
          <a:stretch/>
        </p:blipFill>
        <p:spPr>
          <a:xfrm>
            <a:off x="94689" y="1523327"/>
            <a:ext cx="5529087" cy="157162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9"/>
          <a:srcRect l="6139" t="29023" r="29637" b="36554"/>
          <a:stretch/>
        </p:blipFill>
        <p:spPr>
          <a:xfrm>
            <a:off x="5653848" y="3212256"/>
            <a:ext cx="6538152" cy="1970252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10"/>
          <a:srcRect l="7022" t="31362" r="28862" b="35753"/>
          <a:stretch/>
        </p:blipFill>
        <p:spPr>
          <a:xfrm>
            <a:off x="5747923" y="1424183"/>
            <a:ext cx="6444077" cy="1858242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11"/>
          <a:srcRect l="6715" t="28702" r="29493" b="35914"/>
          <a:stretch/>
        </p:blipFill>
        <p:spPr>
          <a:xfrm>
            <a:off x="2100914" y="5070498"/>
            <a:ext cx="7294017" cy="2274744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2"/>
          <a:srcRect l="7447" t="40110" r="28545" b="22841"/>
          <a:stretch/>
        </p:blipFill>
        <p:spPr>
          <a:xfrm>
            <a:off x="94690" y="3277512"/>
            <a:ext cx="5653234" cy="183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8976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5">
            <a:extLst>
              <a:ext uri="{FF2B5EF4-FFF2-40B4-BE49-F238E27FC236}">
                <a16:creationId xmlns:a16="http://schemas.microsoft.com/office/drawing/2014/main" id="{C023BF22-6560-4F52-B813-B200D38C2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11544" y="326461"/>
            <a:ext cx="1749171" cy="548073"/>
          </a:xfrm>
          <a:prstGeom prst="rect">
            <a:avLst/>
          </a:prstGeom>
        </p:spPr>
      </p:pic>
      <p:pic>
        <p:nvPicPr>
          <p:cNvPr id="8" name="Graphic 6">
            <a:extLst>
              <a:ext uri="{FF2B5EF4-FFF2-40B4-BE49-F238E27FC236}">
                <a16:creationId xmlns:a16="http://schemas.microsoft.com/office/drawing/2014/main" id="{AAD1BC19-4A62-406D-9FEF-A68292FD89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518800" y="209577"/>
            <a:ext cx="1575356" cy="78184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97" y="-226210"/>
            <a:ext cx="2785736" cy="1566976"/>
          </a:xfrm>
          <a:prstGeom prst="rect">
            <a:avLst/>
          </a:prstGeom>
        </p:spPr>
      </p:pic>
      <p:sp>
        <p:nvSpPr>
          <p:cNvPr id="10" name="Shape 179"/>
          <p:cNvSpPr txBox="1"/>
          <p:nvPr/>
        </p:nvSpPr>
        <p:spPr>
          <a:xfrm>
            <a:off x="2047283" y="3051495"/>
            <a:ext cx="8135668" cy="10155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s-ES" sz="2800" b="1" dirty="0">
                <a:solidFill>
                  <a:srgbClr val="2680AA"/>
                </a:solidFill>
                <a:latin typeface="Arial Narrow" panose="020B0606020202030204" pitchFamily="34" charset="0"/>
                <a:cs typeface="Dubai Medium" panose="020B0603030403030204" pitchFamily="34" charset="-78"/>
              </a:rPr>
              <a:t>Presupuesto ARIAE para EIR – H</a:t>
            </a:r>
          </a:p>
          <a:p>
            <a:pPr algn="ctr">
              <a:defRPr/>
            </a:pPr>
            <a:r>
              <a:rPr lang="es-ES" sz="2800" b="1" dirty="0" smtClean="0">
                <a:solidFill>
                  <a:srgbClr val="2680AA"/>
                </a:solidFill>
                <a:latin typeface="Arial Narrow" panose="020B0606020202030204" pitchFamily="34" charset="0"/>
                <a:cs typeface="Dubai Medium" panose="020B0603030403030204" pitchFamily="34" charset="-78"/>
              </a:rPr>
              <a:t>2020</a:t>
            </a:r>
            <a:endParaRPr lang="es-ES" sz="2800" b="1" dirty="0">
              <a:solidFill>
                <a:srgbClr val="2680AA"/>
              </a:solidFill>
              <a:latin typeface="Arial Narrow" panose="020B0606020202030204" pitchFamily="34" charset="0"/>
              <a:cs typeface="Dubai Medium" panose="020B06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284896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5">
            <a:extLst>
              <a:ext uri="{FF2B5EF4-FFF2-40B4-BE49-F238E27FC236}">
                <a16:creationId xmlns:a16="http://schemas.microsoft.com/office/drawing/2014/main" id="{C023BF22-6560-4F52-B813-B200D38C2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11544" y="326461"/>
            <a:ext cx="1749171" cy="54807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97" y="-226210"/>
            <a:ext cx="2785736" cy="1566976"/>
          </a:xfrm>
          <a:prstGeom prst="rect">
            <a:avLst/>
          </a:prstGeom>
        </p:spPr>
      </p:pic>
      <p:pic>
        <p:nvPicPr>
          <p:cNvPr id="6" name="Graphic 6">
            <a:extLst>
              <a:ext uri="{FF2B5EF4-FFF2-40B4-BE49-F238E27FC236}">
                <a16:creationId xmlns:a16="http://schemas.microsoft.com/office/drawing/2014/main" id="{AAD1BC19-4A62-406D-9FEF-A68292FD89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518800" y="209577"/>
            <a:ext cx="1575356" cy="781843"/>
          </a:xfrm>
          <a:prstGeom prst="rect">
            <a:avLst/>
          </a:prstGeom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7617443"/>
              </p:ext>
            </p:extLst>
          </p:nvPr>
        </p:nvGraphicFramePr>
        <p:xfrm>
          <a:off x="2905345" y="1575935"/>
          <a:ext cx="5188811" cy="4541558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2825020">
                  <a:extLst>
                    <a:ext uri="{9D8B030D-6E8A-4147-A177-3AD203B41FA5}">
                      <a16:colId xmlns:a16="http://schemas.microsoft.com/office/drawing/2014/main" val="1245509646"/>
                    </a:ext>
                  </a:extLst>
                </a:gridCol>
                <a:gridCol w="2363791">
                  <a:extLst>
                    <a:ext uri="{9D8B030D-6E8A-4147-A177-3AD203B41FA5}">
                      <a16:colId xmlns:a16="http://schemas.microsoft.com/office/drawing/2014/main" val="2768652378"/>
                    </a:ext>
                  </a:extLst>
                </a:gridCol>
              </a:tblGrid>
              <a:tr h="34377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Arial Narrow" panose="020B0606020202030204" pitchFamily="34" charset="0"/>
                        </a:rPr>
                        <a:t>Ingresos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497" marR="9497" marT="94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Arial Narrow" panose="020B0606020202030204" pitchFamily="34" charset="0"/>
                        </a:rPr>
                        <a:t> $                           284,000.00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497" marR="9497" marT="9497" marB="0" anchor="b"/>
                </a:tc>
                <a:extLst>
                  <a:ext uri="{0D108BD9-81ED-4DB2-BD59-A6C34878D82A}">
                    <a16:rowId xmlns:a16="http://schemas.microsoft.com/office/drawing/2014/main" val="3858931311"/>
                  </a:ext>
                </a:extLst>
              </a:tr>
              <a:tr h="343777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sng" strike="noStrike">
                          <a:effectLst/>
                          <a:latin typeface="Arial Narrow" panose="020B0606020202030204" pitchFamily="34" charset="0"/>
                        </a:rPr>
                        <a:t>Ingreso Total</a:t>
                      </a:r>
                      <a:endParaRPr lang="en-US" sz="1600" b="1" i="1" u="sng" strike="noStrike">
                        <a:solidFill>
                          <a:srgbClr val="538DD5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497" marR="9497" marT="94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Arial Narrow" panose="020B0606020202030204" pitchFamily="34" charset="0"/>
                        </a:rPr>
                        <a:t> $                           284,000.00 </a:t>
                      </a:r>
                      <a:endParaRPr lang="en-US" sz="1600" b="1" i="0" u="none" strike="noStrike">
                        <a:solidFill>
                          <a:srgbClr val="538DD5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497" marR="9497" marT="9497" marB="0" anchor="b"/>
                </a:tc>
                <a:extLst>
                  <a:ext uri="{0D108BD9-81ED-4DB2-BD59-A6C34878D82A}">
                    <a16:rowId xmlns:a16="http://schemas.microsoft.com/office/drawing/2014/main" val="3270668372"/>
                  </a:ext>
                </a:extLst>
              </a:tr>
              <a:tr h="189932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497" marR="9497" marT="949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497" marR="9497" marT="9497" marB="0" anchor="b"/>
                </a:tc>
                <a:extLst>
                  <a:ext uri="{0D108BD9-81ED-4DB2-BD59-A6C34878D82A}">
                    <a16:rowId xmlns:a16="http://schemas.microsoft.com/office/drawing/2014/main" val="1156423066"/>
                  </a:ext>
                </a:extLst>
              </a:tr>
              <a:tr h="34377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Arial Narrow" panose="020B0606020202030204" pitchFamily="34" charset="0"/>
                        </a:rPr>
                        <a:t>Costos operativos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497" marR="9497" marT="94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Arial Narrow" panose="020B0606020202030204" pitchFamily="34" charset="0"/>
                        </a:rPr>
                        <a:t> $                           142,000.00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497" marR="9497" marT="9497" marB="0" anchor="b"/>
                </a:tc>
                <a:extLst>
                  <a:ext uri="{0D108BD9-81ED-4DB2-BD59-A6C34878D82A}">
                    <a16:rowId xmlns:a16="http://schemas.microsoft.com/office/drawing/2014/main" val="164674511"/>
                  </a:ext>
                </a:extLst>
              </a:tr>
              <a:tr h="34377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Arial Narrow" panose="020B0606020202030204" pitchFamily="34" charset="0"/>
                        </a:rPr>
                        <a:t>Costos comerciales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497" marR="9497" marT="94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Arial Narrow" panose="020B0606020202030204" pitchFamily="34" charset="0"/>
                        </a:rPr>
                        <a:t> $                             65,320.00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497" marR="9497" marT="9497" marB="0" anchor="b"/>
                </a:tc>
                <a:extLst>
                  <a:ext uri="{0D108BD9-81ED-4DB2-BD59-A6C34878D82A}">
                    <a16:rowId xmlns:a16="http://schemas.microsoft.com/office/drawing/2014/main" val="3316490091"/>
                  </a:ext>
                </a:extLst>
              </a:tr>
              <a:tr h="34377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Arial Narrow" panose="020B0606020202030204" pitchFamily="34" charset="0"/>
                        </a:rPr>
                        <a:t>Gastos de Dirección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497" marR="9497" marT="94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Arial Narrow" panose="020B0606020202030204" pitchFamily="34" charset="0"/>
                        </a:rPr>
                        <a:t> $                             14,200.00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497" marR="9497" marT="9497" marB="0" anchor="b"/>
                </a:tc>
                <a:extLst>
                  <a:ext uri="{0D108BD9-81ED-4DB2-BD59-A6C34878D82A}">
                    <a16:rowId xmlns:a16="http://schemas.microsoft.com/office/drawing/2014/main" val="4228700554"/>
                  </a:ext>
                </a:extLst>
              </a:tr>
              <a:tr h="34377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Arial Narrow" panose="020B0606020202030204" pitchFamily="34" charset="0"/>
                        </a:rPr>
                        <a:t>Gastos Administrativos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497" marR="9497" marT="94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Arial Narrow" panose="020B0606020202030204" pitchFamily="34" charset="0"/>
                        </a:rPr>
                        <a:t> $                             19,880.00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497" marR="9497" marT="9497" marB="0" anchor="b"/>
                </a:tc>
                <a:extLst>
                  <a:ext uri="{0D108BD9-81ED-4DB2-BD59-A6C34878D82A}">
                    <a16:rowId xmlns:a16="http://schemas.microsoft.com/office/drawing/2014/main" val="99568116"/>
                  </a:ext>
                </a:extLst>
              </a:tr>
              <a:tr h="343777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sng" strike="noStrike">
                          <a:effectLst/>
                          <a:latin typeface="Arial Narrow" panose="020B0606020202030204" pitchFamily="34" charset="0"/>
                        </a:rPr>
                        <a:t>Total Egresos </a:t>
                      </a:r>
                      <a:endParaRPr lang="en-US" sz="1600" b="1" i="1" u="sng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497" marR="9497" marT="94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Arial Narrow" panose="020B0606020202030204" pitchFamily="34" charset="0"/>
                        </a:rPr>
                        <a:t> $                           241,400.00 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497" marR="9497" marT="9497" marB="0" anchor="b"/>
                </a:tc>
                <a:extLst>
                  <a:ext uri="{0D108BD9-81ED-4DB2-BD59-A6C34878D82A}">
                    <a16:rowId xmlns:a16="http://schemas.microsoft.com/office/drawing/2014/main" val="3257205589"/>
                  </a:ext>
                </a:extLst>
              </a:tr>
              <a:tr h="189932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497" marR="9497" marT="949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497" marR="9497" marT="9497" marB="0" anchor="b"/>
                </a:tc>
                <a:extLst>
                  <a:ext uri="{0D108BD9-81ED-4DB2-BD59-A6C34878D82A}">
                    <a16:rowId xmlns:a16="http://schemas.microsoft.com/office/drawing/2014/main" val="36529738"/>
                  </a:ext>
                </a:extLst>
              </a:tr>
              <a:tr h="34377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Arial Narrow" panose="020B0606020202030204" pitchFamily="34" charset="0"/>
                        </a:rPr>
                        <a:t>Utilidad Operativa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497" marR="9497" marT="94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Arial Narrow" panose="020B0606020202030204" pitchFamily="34" charset="0"/>
                        </a:rPr>
                        <a:t> $                             42,600.00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497" marR="9497" marT="9497" marB="0" anchor="b"/>
                </a:tc>
                <a:extLst>
                  <a:ext uri="{0D108BD9-81ED-4DB2-BD59-A6C34878D82A}">
                    <a16:rowId xmlns:a16="http://schemas.microsoft.com/office/drawing/2014/main" val="3731022472"/>
                  </a:ext>
                </a:extLst>
              </a:tr>
              <a:tr h="34377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Arial Narrow" panose="020B0606020202030204" pitchFamily="34" charset="0"/>
                        </a:rPr>
                        <a:t>Gestión Académica ESAN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497" marR="9497" marT="94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Arial Narrow" panose="020B0606020202030204" pitchFamily="34" charset="0"/>
                        </a:rPr>
                        <a:t> $                             28,400.00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497" marR="9497" marT="9497" marB="0" anchor="b"/>
                </a:tc>
                <a:extLst>
                  <a:ext uri="{0D108BD9-81ED-4DB2-BD59-A6C34878D82A}">
                    <a16:rowId xmlns:a16="http://schemas.microsoft.com/office/drawing/2014/main" val="191409650"/>
                  </a:ext>
                </a:extLst>
              </a:tr>
              <a:tr h="34377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Arial Narrow" panose="020B0606020202030204" pitchFamily="34" charset="0"/>
                        </a:rPr>
                        <a:t>Gastos Financieros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497" marR="9497" marT="94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Arial Narrow" panose="020B0606020202030204" pitchFamily="34" charset="0"/>
                        </a:rPr>
                        <a:t> $                             14,200.00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497" marR="9497" marT="9497" marB="0" anchor="b"/>
                </a:tc>
                <a:extLst>
                  <a:ext uri="{0D108BD9-81ED-4DB2-BD59-A6C34878D82A}">
                    <a16:rowId xmlns:a16="http://schemas.microsoft.com/office/drawing/2014/main" val="2608813545"/>
                  </a:ext>
                </a:extLst>
              </a:tr>
              <a:tr h="189932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497" marR="9497" marT="949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497" marR="9497" marT="9497" marB="0" anchor="b"/>
                </a:tc>
                <a:extLst>
                  <a:ext uri="{0D108BD9-81ED-4DB2-BD59-A6C34878D82A}">
                    <a16:rowId xmlns:a16="http://schemas.microsoft.com/office/drawing/2014/main" val="3409281953"/>
                  </a:ext>
                </a:extLst>
              </a:tr>
              <a:tr h="343777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sng" strike="noStrike">
                          <a:effectLst/>
                          <a:latin typeface="Arial Narrow" panose="020B0606020202030204" pitchFamily="34" charset="0"/>
                        </a:rPr>
                        <a:t>Superavit/deficit</a:t>
                      </a:r>
                      <a:endParaRPr lang="en-US" sz="1600" b="1" i="1" u="sng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497" marR="9497" marT="94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Arial Narrow" panose="020B0606020202030204" pitchFamily="34" charset="0"/>
                        </a:rPr>
                        <a:t> $                                             -  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497" marR="9497" marT="9497" marB="0" anchor="b"/>
                </a:tc>
                <a:extLst>
                  <a:ext uri="{0D108BD9-81ED-4DB2-BD59-A6C34878D82A}">
                    <a16:rowId xmlns:a16="http://schemas.microsoft.com/office/drawing/2014/main" val="17083215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3767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5">
            <a:extLst>
              <a:ext uri="{FF2B5EF4-FFF2-40B4-BE49-F238E27FC236}">
                <a16:creationId xmlns:a16="http://schemas.microsoft.com/office/drawing/2014/main" id="{C023BF22-6560-4F52-B813-B200D38C2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11544" y="326461"/>
            <a:ext cx="1749171" cy="548073"/>
          </a:xfrm>
          <a:prstGeom prst="rect">
            <a:avLst/>
          </a:prstGeom>
        </p:spPr>
      </p:pic>
      <p:pic>
        <p:nvPicPr>
          <p:cNvPr id="8" name="Graphic 6">
            <a:extLst>
              <a:ext uri="{FF2B5EF4-FFF2-40B4-BE49-F238E27FC236}">
                <a16:creationId xmlns:a16="http://schemas.microsoft.com/office/drawing/2014/main" id="{AAD1BC19-4A62-406D-9FEF-A68292FD89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518800" y="209577"/>
            <a:ext cx="1575356" cy="78184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97" y="-226210"/>
            <a:ext cx="2785736" cy="1566976"/>
          </a:xfrm>
          <a:prstGeom prst="rect">
            <a:avLst/>
          </a:prstGeom>
        </p:spPr>
      </p:pic>
      <p:sp>
        <p:nvSpPr>
          <p:cNvPr id="10" name="Shape 179"/>
          <p:cNvSpPr txBox="1"/>
          <p:nvPr/>
        </p:nvSpPr>
        <p:spPr>
          <a:xfrm>
            <a:off x="2047283" y="3051495"/>
            <a:ext cx="8135668" cy="10155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s-ES" sz="2800" b="1" dirty="0" smtClean="0">
                <a:solidFill>
                  <a:srgbClr val="2680AA"/>
                </a:solidFill>
                <a:latin typeface="Arial Narrow" panose="020B0606020202030204" pitchFamily="34" charset="0"/>
                <a:cs typeface="Dubai Medium" panose="020B0603030403030204" pitchFamily="34" charset="-78"/>
              </a:rPr>
              <a:t>Tienda Virtual</a:t>
            </a:r>
            <a:endParaRPr lang="es-ES" sz="2800" b="1" dirty="0">
              <a:solidFill>
                <a:srgbClr val="2680AA"/>
              </a:solidFill>
              <a:latin typeface="Arial Narrow" panose="020B0606020202030204" pitchFamily="34" charset="0"/>
              <a:cs typeface="Dubai Medium" panose="020B06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638828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5">
            <a:extLst>
              <a:ext uri="{FF2B5EF4-FFF2-40B4-BE49-F238E27FC236}">
                <a16:creationId xmlns:a16="http://schemas.microsoft.com/office/drawing/2014/main" id="{C023BF22-6560-4F52-B813-B200D38C2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11544" y="326461"/>
            <a:ext cx="1749171" cy="548073"/>
          </a:xfrm>
          <a:prstGeom prst="rect">
            <a:avLst/>
          </a:prstGeom>
        </p:spPr>
      </p:pic>
      <p:pic>
        <p:nvPicPr>
          <p:cNvPr id="3" name="Graphic 6">
            <a:extLst>
              <a:ext uri="{FF2B5EF4-FFF2-40B4-BE49-F238E27FC236}">
                <a16:creationId xmlns:a16="http://schemas.microsoft.com/office/drawing/2014/main" id="{AAD1BC19-4A62-406D-9FEF-A68292FD89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518800" y="209577"/>
            <a:ext cx="1575356" cy="78184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97" y="-226210"/>
            <a:ext cx="2785736" cy="156697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8"/>
          <a:srcRect l="514" t="14323" r="2416" b="6770"/>
          <a:stretch/>
        </p:blipFill>
        <p:spPr>
          <a:xfrm>
            <a:off x="486382" y="1143000"/>
            <a:ext cx="11010901" cy="50321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611544" y="6326711"/>
            <a:ext cx="38281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9"/>
              </a:rPr>
              <a:t>https://escuela-de-energia.org/ariaeh/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0992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5">
            <a:extLst>
              <a:ext uri="{FF2B5EF4-FFF2-40B4-BE49-F238E27FC236}">
                <a16:creationId xmlns:a16="http://schemas.microsoft.com/office/drawing/2014/main" id="{C023BF22-6560-4F52-B813-B200D38C2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11544" y="326461"/>
            <a:ext cx="1749171" cy="548073"/>
          </a:xfrm>
          <a:prstGeom prst="rect">
            <a:avLst/>
          </a:prstGeom>
        </p:spPr>
      </p:pic>
      <p:pic>
        <p:nvPicPr>
          <p:cNvPr id="8" name="Graphic 6">
            <a:extLst>
              <a:ext uri="{FF2B5EF4-FFF2-40B4-BE49-F238E27FC236}">
                <a16:creationId xmlns:a16="http://schemas.microsoft.com/office/drawing/2014/main" id="{AAD1BC19-4A62-406D-9FEF-A68292FD89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518800" y="209577"/>
            <a:ext cx="1575356" cy="78184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97" y="-226210"/>
            <a:ext cx="2785736" cy="1566976"/>
          </a:xfrm>
          <a:prstGeom prst="rect">
            <a:avLst/>
          </a:prstGeom>
        </p:spPr>
      </p:pic>
      <p:sp>
        <p:nvSpPr>
          <p:cNvPr id="10" name="Shape 179"/>
          <p:cNvSpPr txBox="1"/>
          <p:nvPr/>
        </p:nvSpPr>
        <p:spPr>
          <a:xfrm>
            <a:off x="2047283" y="3051495"/>
            <a:ext cx="8135668" cy="10155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s-ES" sz="2800" b="1" dirty="0" smtClean="0">
                <a:solidFill>
                  <a:srgbClr val="2680AA"/>
                </a:solidFill>
                <a:latin typeface="Arial Narrow" panose="020B0606020202030204" pitchFamily="34" charset="0"/>
                <a:cs typeface="Dubai Medium" panose="020B0603030403030204" pitchFamily="34" charset="-78"/>
              </a:rPr>
              <a:t>Plataformas Tecnológicas: </a:t>
            </a:r>
            <a:r>
              <a:rPr lang="es-ES" sz="2800" b="1" dirty="0" err="1" smtClean="0">
                <a:solidFill>
                  <a:srgbClr val="2680AA"/>
                </a:solidFill>
                <a:latin typeface="Arial Narrow" panose="020B0606020202030204" pitchFamily="34" charset="0"/>
                <a:cs typeface="Dubai Medium" panose="020B0603030403030204" pitchFamily="34" charset="-78"/>
              </a:rPr>
              <a:t>Proeducative</a:t>
            </a:r>
            <a:endParaRPr lang="es-ES" sz="2800" b="1" dirty="0">
              <a:solidFill>
                <a:srgbClr val="2680AA"/>
              </a:solidFill>
              <a:latin typeface="Arial Narrow" panose="020B0606020202030204" pitchFamily="34" charset="0"/>
              <a:cs typeface="Dubai Medium" panose="020B06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33742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97" y="-226210"/>
            <a:ext cx="2785736" cy="1566976"/>
          </a:xfrm>
          <a:prstGeom prst="rect">
            <a:avLst/>
          </a:prstGeom>
        </p:spPr>
      </p:pic>
      <p:pic>
        <p:nvPicPr>
          <p:cNvPr id="6" name="Graphic 6">
            <a:extLst>
              <a:ext uri="{FF2B5EF4-FFF2-40B4-BE49-F238E27FC236}">
                <a16:creationId xmlns:a16="http://schemas.microsoft.com/office/drawing/2014/main" id="{AAD1BC19-4A62-406D-9FEF-A68292FD89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518800" y="209577"/>
            <a:ext cx="1575356" cy="781843"/>
          </a:xfrm>
          <a:prstGeom prst="rect">
            <a:avLst/>
          </a:prstGeom>
        </p:spPr>
      </p:pic>
      <p:pic>
        <p:nvPicPr>
          <p:cNvPr id="5127" name="Picture 7" descr="https://agenciadigital.cmideas.com.pe/2017/Noviembre/DiplomaGestionGasNatural/Desglose/ban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90" y="1340766"/>
            <a:ext cx="5694310" cy="4530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Graphic 5">
            <a:extLst>
              <a:ext uri="{FF2B5EF4-FFF2-40B4-BE49-F238E27FC236}">
                <a16:creationId xmlns:a16="http://schemas.microsoft.com/office/drawing/2014/main" id="{C023BF22-6560-4F52-B813-B200D38C27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11544" y="326461"/>
            <a:ext cx="1749171" cy="54807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9"/>
          <a:srcRect l="26135" t="54167" r="27745" b="31770"/>
          <a:stretch/>
        </p:blipFill>
        <p:spPr>
          <a:xfrm>
            <a:off x="150790" y="5709562"/>
            <a:ext cx="5694309" cy="976167"/>
          </a:xfrm>
          <a:prstGeom prst="rect">
            <a:avLst/>
          </a:prstGeom>
        </p:spPr>
      </p:pic>
      <p:pic>
        <p:nvPicPr>
          <p:cNvPr id="5144" name="Picture 24" descr="https://agenciadigital.cmideas.com.pe/2017/Diciembre/DiplomaMercadoYRegulacionTarifariaEnEnergia/Desglose/logos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209" y="1136228"/>
            <a:ext cx="5438468" cy="667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5" name="Picture 25" descr="https://agenciadigital.cmideas.com.pe/2017/Diciembre/DiplomaMercadoYRegulacionTarifariaEnEnergia/Desglose/uno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209" y="1804110"/>
            <a:ext cx="5450394" cy="3929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12"/>
          <a:srcRect l="26721" t="32813" r="27599" b="50521"/>
          <a:stretch/>
        </p:blipFill>
        <p:spPr>
          <a:xfrm>
            <a:off x="6177302" y="5742846"/>
            <a:ext cx="5436375" cy="111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1772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5">
            <a:extLst>
              <a:ext uri="{FF2B5EF4-FFF2-40B4-BE49-F238E27FC236}">
                <a16:creationId xmlns:a16="http://schemas.microsoft.com/office/drawing/2014/main" id="{C023BF22-6560-4F52-B813-B200D38C27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11544" y="326461"/>
            <a:ext cx="1749171" cy="548073"/>
          </a:xfrm>
          <a:prstGeom prst="rect">
            <a:avLst/>
          </a:prstGeom>
        </p:spPr>
      </p:pic>
      <p:pic>
        <p:nvPicPr>
          <p:cNvPr id="3" name="Graphic 6">
            <a:extLst>
              <a:ext uri="{FF2B5EF4-FFF2-40B4-BE49-F238E27FC236}">
                <a16:creationId xmlns:a16="http://schemas.microsoft.com/office/drawing/2014/main" id="{AAD1BC19-4A62-406D-9FEF-A68292FD89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518800" y="209577"/>
            <a:ext cx="1575356" cy="78184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97" y="-226210"/>
            <a:ext cx="2785736" cy="1566976"/>
          </a:xfrm>
          <a:prstGeom prst="rect">
            <a:avLst/>
          </a:prstGeom>
        </p:spPr>
      </p:pic>
      <p:pic>
        <p:nvPicPr>
          <p:cNvPr id="5" name="Así enseñamos_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00758" y="1144190"/>
            <a:ext cx="9582150" cy="5389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0852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5">
            <a:extLst>
              <a:ext uri="{FF2B5EF4-FFF2-40B4-BE49-F238E27FC236}">
                <a16:creationId xmlns:a16="http://schemas.microsoft.com/office/drawing/2014/main" id="{C023BF22-6560-4F52-B813-B200D38C2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11544" y="326461"/>
            <a:ext cx="1749171" cy="548073"/>
          </a:xfrm>
          <a:prstGeom prst="rect">
            <a:avLst/>
          </a:prstGeom>
        </p:spPr>
      </p:pic>
      <p:pic>
        <p:nvPicPr>
          <p:cNvPr id="8" name="Graphic 6">
            <a:extLst>
              <a:ext uri="{FF2B5EF4-FFF2-40B4-BE49-F238E27FC236}">
                <a16:creationId xmlns:a16="http://schemas.microsoft.com/office/drawing/2014/main" id="{AAD1BC19-4A62-406D-9FEF-A68292FD89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518800" y="209577"/>
            <a:ext cx="1575356" cy="78184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97" y="-226210"/>
            <a:ext cx="2785736" cy="1566976"/>
          </a:xfrm>
          <a:prstGeom prst="rect">
            <a:avLst/>
          </a:prstGeom>
        </p:spPr>
      </p:pic>
      <p:sp>
        <p:nvSpPr>
          <p:cNvPr id="10" name="Shape 179"/>
          <p:cNvSpPr txBox="1"/>
          <p:nvPr/>
        </p:nvSpPr>
        <p:spPr>
          <a:xfrm>
            <a:off x="2047283" y="3051495"/>
            <a:ext cx="8135668" cy="10155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s-ES" sz="2800" b="1" dirty="0" smtClean="0">
                <a:solidFill>
                  <a:srgbClr val="2680AA"/>
                </a:solidFill>
                <a:latin typeface="Arial Narrow" panose="020B0606020202030204" pitchFamily="34" charset="0"/>
                <a:cs typeface="Dubai Medium" panose="020B0603030403030204" pitchFamily="34" charset="-78"/>
              </a:rPr>
              <a:t>Redes Sociales</a:t>
            </a:r>
            <a:endParaRPr lang="es-ES" sz="2800" b="1" dirty="0">
              <a:solidFill>
                <a:srgbClr val="2680AA"/>
              </a:solidFill>
              <a:latin typeface="Arial Narrow" panose="020B0606020202030204" pitchFamily="34" charset="0"/>
              <a:cs typeface="Dubai Medium" panose="020B06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385100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5">
            <a:extLst>
              <a:ext uri="{FF2B5EF4-FFF2-40B4-BE49-F238E27FC236}">
                <a16:creationId xmlns:a16="http://schemas.microsoft.com/office/drawing/2014/main" id="{C023BF22-6560-4F52-B813-B200D38C2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11544" y="326461"/>
            <a:ext cx="1749171" cy="54807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97" y="-226210"/>
            <a:ext cx="2785736" cy="1566976"/>
          </a:xfrm>
          <a:prstGeom prst="rect">
            <a:avLst/>
          </a:prstGeom>
        </p:spPr>
      </p:pic>
      <p:pic>
        <p:nvPicPr>
          <p:cNvPr id="6" name="Graphic 6">
            <a:extLst>
              <a:ext uri="{FF2B5EF4-FFF2-40B4-BE49-F238E27FC236}">
                <a16:creationId xmlns:a16="http://schemas.microsoft.com/office/drawing/2014/main" id="{AAD1BC19-4A62-406D-9FEF-A68292FD89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518800" y="209577"/>
            <a:ext cx="1575356" cy="781843"/>
          </a:xfrm>
          <a:prstGeom prst="rect">
            <a:avLst/>
          </a:prstGeom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15900" y="6180435"/>
            <a:ext cx="9139105" cy="92333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rgbClr val="1155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https://www.facebook.com/EscuelaIberoamericanaDeRegulacionEnHidrocarburos/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rgbClr val="2222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9"/>
          <a:srcRect l="14275" t="9375" r="26672" b="5208"/>
          <a:stretch/>
        </p:blipFill>
        <p:spPr>
          <a:xfrm>
            <a:off x="2565400" y="1077559"/>
            <a:ext cx="6502400" cy="528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7294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9209" t="21094" r="46047" b="4427"/>
          <a:stretch/>
        </p:blipFill>
        <p:spPr>
          <a:xfrm>
            <a:off x="4667250" y="1160585"/>
            <a:ext cx="3276600" cy="55450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Graphic 5">
            <a:extLst>
              <a:ext uri="{FF2B5EF4-FFF2-40B4-BE49-F238E27FC236}">
                <a16:creationId xmlns:a16="http://schemas.microsoft.com/office/drawing/2014/main" id="{C023BF22-6560-4F52-B813-B200D38C27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11544" y="326461"/>
            <a:ext cx="1749171" cy="54807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97" y="-226210"/>
            <a:ext cx="2785736" cy="1566976"/>
          </a:xfrm>
          <a:prstGeom prst="rect">
            <a:avLst/>
          </a:prstGeom>
        </p:spPr>
      </p:pic>
      <p:pic>
        <p:nvPicPr>
          <p:cNvPr id="5" name="Graphic 6">
            <a:extLst>
              <a:ext uri="{FF2B5EF4-FFF2-40B4-BE49-F238E27FC236}">
                <a16:creationId xmlns:a16="http://schemas.microsoft.com/office/drawing/2014/main" id="{AAD1BC19-4A62-406D-9FEF-A68292FD89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518800" y="209577"/>
            <a:ext cx="1575356" cy="781843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4152900" y="5715000"/>
            <a:ext cx="4229100" cy="1066800"/>
          </a:xfrm>
          <a:prstGeom prst="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1927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5">
            <a:extLst>
              <a:ext uri="{FF2B5EF4-FFF2-40B4-BE49-F238E27FC236}">
                <a16:creationId xmlns:a16="http://schemas.microsoft.com/office/drawing/2014/main" id="{C023BF22-6560-4F52-B813-B200D38C2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11544" y="326461"/>
            <a:ext cx="1749171" cy="54807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97" y="-226210"/>
            <a:ext cx="2785736" cy="1566976"/>
          </a:xfrm>
          <a:prstGeom prst="rect">
            <a:avLst/>
          </a:prstGeom>
        </p:spPr>
      </p:pic>
      <p:pic>
        <p:nvPicPr>
          <p:cNvPr id="6" name="Graphic 6">
            <a:extLst>
              <a:ext uri="{FF2B5EF4-FFF2-40B4-BE49-F238E27FC236}">
                <a16:creationId xmlns:a16="http://schemas.microsoft.com/office/drawing/2014/main" id="{AAD1BC19-4A62-406D-9FEF-A68292FD89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518800" y="209577"/>
            <a:ext cx="1575356" cy="78184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8"/>
          <a:srcRect l="21420" t="9114" r="22357" b="11596"/>
          <a:stretch/>
        </p:blipFill>
        <p:spPr>
          <a:xfrm>
            <a:off x="2498030" y="1110332"/>
            <a:ext cx="6518970" cy="5168900"/>
          </a:xfrm>
          <a:prstGeom prst="rect">
            <a:avLst/>
          </a:prstGeom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32856" y="65786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rgbClr val="1155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https://www.linkedin.com/company/</a:t>
            </a:r>
            <a:r>
              <a:rPr kumimoji="0" lang="en-US" altLang="en-US" sz="1800" b="0" i="0" u="none" strike="noStrike" cap="none" normalizeH="0" baseline="0" dirty="0" err="1" smtClean="0">
                <a:ln>
                  <a:noFill/>
                </a:ln>
                <a:solidFill>
                  <a:srgbClr val="1155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escuela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rgbClr val="1155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-</a:t>
            </a:r>
            <a:r>
              <a:rPr kumimoji="0" lang="en-US" altLang="en-US" sz="1800" b="0" i="0" u="none" strike="noStrike" cap="none" normalizeH="0" baseline="0" dirty="0" err="1" smtClean="0">
                <a:ln>
                  <a:noFill/>
                </a:ln>
                <a:solidFill>
                  <a:srgbClr val="1155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iberoamericana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rgbClr val="1155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-de-</a:t>
            </a:r>
            <a:r>
              <a:rPr kumimoji="0" lang="en-US" altLang="en-US" sz="1800" b="0" i="0" u="none" strike="noStrike" cap="none" normalizeH="0" baseline="0" dirty="0" err="1" smtClean="0">
                <a:ln>
                  <a:noFill/>
                </a:ln>
                <a:solidFill>
                  <a:srgbClr val="1155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regulación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rgbClr val="1155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-de-</a:t>
            </a:r>
            <a:r>
              <a:rPr kumimoji="0" lang="en-US" altLang="en-US" sz="1800" b="0" i="0" u="none" strike="noStrike" cap="none" normalizeH="0" baseline="0" dirty="0" err="1" smtClean="0">
                <a:ln>
                  <a:noFill/>
                </a:ln>
                <a:solidFill>
                  <a:srgbClr val="1155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hidrocarburos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rgbClr val="1155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/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5540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5CA5C949-08A1-44B4-9A02-54C7E9D3044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816" y="414129"/>
            <a:ext cx="5826663" cy="1954751"/>
          </a:xfrm>
          <a:prstGeom prst="rect">
            <a:avLst/>
          </a:prstGeom>
        </p:spPr>
      </p:pic>
      <p:pic>
        <p:nvPicPr>
          <p:cNvPr id="10" name="Graphic 5">
            <a:extLst>
              <a:ext uri="{FF2B5EF4-FFF2-40B4-BE49-F238E27FC236}">
                <a16:creationId xmlns:a16="http://schemas.microsoft.com/office/drawing/2014/main" id="{C023BF22-6560-4F52-B813-B200D38C27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914302" y="5567201"/>
            <a:ext cx="1749171" cy="548073"/>
          </a:xfrm>
          <a:prstGeom prst="rect">
            <a:avLst/>
          </a:prstGeom>
        </p:spPr>
      </p:pic>
      <p:pic>
        <p:nvPicPr>
          <p:cNvPr id="11" name="Graphic 6">
            <a:extLst>
              <a:ext uri="{FF2B5EF4-FFF2-40B4-BE49-F238E27FC236}">
                <a16:creationId xmlns:a16="http://schemas.microsoft.com/office/drawing/2014/main" id="{AAD1BC19-4A62-406D-9FEF-A68292FD89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821558" y="5450317"/>
            <a:ext cx="1575356" cy="78184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855" y="5014530"/>
            <a:ext cx="2785736" cy="156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8008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5">
            <a:extLst>
              <a:ext uri="{FF2B5EF4-FFF2-40B4-BE49-F238E27FC236}">
                <a16:creationId xmlns:a16="http://schemas.microsoft.com/office/drawing/2014/main" id="{C023BF22-6560-4F52-B813-B200D38C2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11544" y="326461"/>
            <a:ext cx="1749171" cy="54807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97" y="-226210"/>
            <a:ext cx="2785736" cy="1566976"/>
          </a:xfrm>
          <a:prstGeom prst="rect">
            <a:avLst/>
          </a:prstGeom>
        </p:spPr>
      </p:pic>
      <p:pic>
        <p:nvPicPr>
          <p:cNvPr id="27" name="Graphic 6">
            <a:extLst>
              <a:ext uri="{FF2B5EF4-FFF2-40B4-BE49-F238E27FC236}">
                <a16:creationId xmlns:a16="http://schemas.microsoft.com/office/drawing/2014/main" id="{AAD1BC19-4A62-406D-9FEF-A68292FD89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518800" y="209577"/>
            <a:ext cx="1575356" cy="781843"/>
          </a:xfrm>
          <a:prstGeom prst="rect">
            <a:avLst/>
          </a:prstGeom>
        </p:spPr>
      </p:pic>
      <p:pic>
        <p:nvPicPr>
          <p:cNvPr id="7169" name="Picture 1" descr="https://agenciadigital.cmideas.com.pe/2018/Setiembre/DiplomaRegulacionEnHidrocarburos/Desglose/ban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21" y="1150267"/>
            <a:ext cx="5130823" cy="431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700" y="1150267"/>
            <a:ext cx="1195048" cy="67221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10"/>
          <a:srcRect l="26427" t="45573" r="27599" b="35677"/>
          <a:stretch/>
        </p:blipFill>
        <p:spPr>
          <a:xfrm>
            <a:off x="378421" y="5470071"/>
            <a:ext cx="5130823" cy="117649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11"/>
          <a:srcRect l="28331" t="20052" r="29356" b="28645"/>
          <a:stretch/>
        </p:blipFill>
        <p:spPr>
          <a:xfrm>
            <a:off x="5886449" y="1226467"/>
            <a:ext cx="4432825" cy="302168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12"/>
          <a:srcRect l="30820" t="20052" r="31845" b="40625"/>
          <a:stretch/>
        </p:blipFill>
        <p:spPr>
          <a:xfrm>
            <a:off x="6048983" y="4193721"/>
            <a:ext cx="4028467" cy="238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5802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https://ci4.googleusercontent.com/proxy/Mm6AQb4fUWUYmc5Qm9wB1r1W745G3gfO7GKGUtj3wJSxmw1hLJttkUIdBHqMasIy6xyxyz9TpHAvTyx1iaiOR09MgFk1QIsgW1ANIpJhxw6QR41XzGLoIhKHRRTKDAupxJhmv3pWnWDyfDOKkm8UghcDjx01uFp2dVOIpjRuF2to=s0-d-e1-ft#http://i.embluejet.com/ImagenesMoxie/5827/images/HTML2_Diploma_Derecho_y_Regulacion_de_Hidrocarburos-02-02.jpg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670" y="1209332"/>
            <a:ext cx="4157339" cy="252537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ci4.googleusercontent.com/proxy/R-8eghlUH396oDk8PgNfj_drJaiiiHeS-2WMy4vYFLD8ebJaKlQP2HAUMzr5ou30KtcI7noYjJXh7Oj7pkqUSZ0TNoULIw8k-0i2liM4YcXqumsU7UAXgN4W51ILxQCjKPlgyOu1vBBGuPxVD3YgTM8ZlI2uALYhxKHI5ZurZVKoyEup=s0-d-e1-ft#http://i.embluejet.com/ImagenesMoxie/5827/images/HTML3_Diploma_Derecho_y_Regulacion_de_Hidrocarburos-02-02-02.jpg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669" y="3734707"/>
            <a:ext cx="4157339" cy="244397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ci6.googleusercontent.com/proxy/HLlfJPiPeQ8_VhVmkGFEBwNygr7dZVzFP3evS-Q84hrv6S3yAs01rOMMw25SmWRMDYAL-R4xWRGyd5nPr503FsH0RqSq0dMQvgQlFz-1DO5WzgH6L9rNECBAD7g9kVsPrcZqJhkkOufJWBnzykTQCu_FpjECYAJXb0uhAIGd=s0-d-e1-ft#http://i.embluejet.com/ImagenesMoxie/5827/images/HTML1_Diploma_Derecho_y_Regulacion_de_Hidrocarburos-02.jpg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990" y="1209332"/>
            <a:ext cx="3633122" cy="5367219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phic 5">
            <a:extLst>
              <a:ext uri="{FF2B5EF4-FFF2-40B4-BE49-F238E27FC236}">
                <a16:creationId xmlns:a16="http://schemas.microsoft.com/office/drawing/2014/main" id="{C023BF22-6560-4F52-B813-B200D38C27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11544" y="326461"/>
            <a:ext cx="1749171" cy="54807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97" y="-226210"/>
            <a:ext cx="2785736" cy="1566976"/>
          </a:xfrm>
          <a:prstGeom prst="rect">
            <a:avLst/>
          </a:prstGeom>
        </p:spPr>
      </p:pic>
      <p:pic>
        <p:nvPicPr>
          <p:cNvPr id="12" name="Graphic 6">
            <a:extLst>
              <a:ext uri="{FF2B5EF4-FFF2-40B4-BE49-F238E27FC236}">
                <a16:creationId xmlns:a16="http://schemas.microsoft.com/office/drawing/2014/main" id="{AAD1BC19-4A62-406D-9FEF-A68292FD89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518800" y="209577"/>
            <a:ext cx="1575356" cy="78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3032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5">
            <a:extLst>
              <a:ext uri="{FF2B5EF4-FFF2-40B4-BE49-F238E27FC236}">
                <a16:creationId xmlns:a16="http://schemas.microsoft.com/office/drawing/2014/main" id="{C023BF22-6560-4F52-B813-B200D38C2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11544" y="326461"/>
            <a:ext cx="1749171" cy="54807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97" y="-226210"/>
            <a:ext cx="2785736" cy="1566976"/>
          </a:xfrm>
          <a:prstGeom prst="rect">
            <a:avLst/>
          </a:prstGeom>
        </p:spPr>
      </p:pic>
      <p:pic>
        <p:nvPicPr>
          <p:cNvPr id="27" name="Graphic 6">
            <a:extLst>
              <a:ext uri="{FF2B5EF4-FFF2-40B4-BE49-F238E27FC236}">
                <a16:creationId xmlns:a16="http://schemas.microsoft.com/office/drawing/2014/main" id="{AAD1BC19-4A62-406D-9FEF-A68292FD89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518800" y="209577"/>
            <a:ext cx="1575356" cy="781843"/>
          </a:xfrm>
          <a:prstGeom prst="rect">
            <a:avLst/>
          </a:prstGeom>
        </p:spPr>
      </p:pic>
      <p:pic>
        <p:nvPicPr>
          <p:cNvPr id="8" name="Picture 1" descr="http://i.embluejet.com/ImagenesMoxie/5827/images/seminario_Planeamiento_Estrategico_Empresas_de_Petroleo_y_Gas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435" y="1195178"/>
            <a:ext cx="4348162" cy="5636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666" y="1214229"/>
            <a:ext cx="920011" cy="51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7079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3023</TotalTime>
  <Words>3521</Words>
  <Application>Microsoft Office PowerPoint</Application>
  <PresentationFormat>Panorámica</PresentationFormat>
  <Paragraphs>553</Paragraphs>
  <Slides>65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5</vt:i4>
      </vt:variant>
      <vt:variant>
        <vt:lpstr>Títulos de diapositiva</vt:lpstr>
      </vt:variant>
      <vt:variant>
        <vt:i4>65</vt:i4>
      </vt:variant>
    </vt:vector>
  </HeadingPairs>
  <TitlesOfParts>
    <vt:vector size="78" baseType="lpstr">
      <vt:lpstr>Arial</vt:lpstr>
      <vt:lpstr>Arial Narrow</vt:lpstr>
      <vt:lpstr>Calibri</vt:lpstr>
      <vt:lpstr>Calibri Light</vt:lpstr>
      <vt:lpstr>Dubai Medium</vt:lpstr>
      <vt:lpstr>Franklin Gothic Book</vt:lpstr>
      <vt:lpstr>Mangal</vt:lpstr>
      <vt:lpstr>Myriad Pro</vt:lpstr>
      <vt:lpstr>Tema do Office</vt:lpstr>
      <vt:lpstr>Personalizar design</vt:lpstr>
      <vt:lpstr>1_Personalizar design</vt:lpstr>
      <vt:lpstr>2_Personalizar design</vt:lpstr>
      <vt:lpstr>3_Personalizar design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Alan dos Santos Santana (PDTI)</dc:creator>
  <cp:lastModifiedBy>Julissa</cp:lastModifiedBy>
  <cp:revision>207</cp:revision>
  <dcterms:created xsi:type="dcterms:W3CDTF">2019-04-16T13:01:57Z</dcterms:created>
  <dcterms:modified xsi:type="dcterms:W3CDTF">2020-04-22T00:17:49Z</dcterms:modified>
</cp:coreProperties>
</file>