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</p:sldMasterIdLst>
  <p:notesMasterIdLst>
    <p:notesMasterId r:id="rId42"/>
  </p:notesMasterIdLst>
  <p:sldIdLst>
    <p:sldId id="261" r:id="rId6"/>
    <p:sldId id="361" r:id="rId7"/>
    <p:sldId id="396" r:id="rId8"/>
    <p:sldId id="410" r:id="rId9"/>
    <p:sldId id="319" r:id="rId10"/>
    <p:sldId id="341" r:id="rId11"/>
    <p:sldId id="345" r:id="rId12"/>
    <p:sldId id="340" r:id="rId13"/>
    <p:sldId id="339" r:id="rId14"/>
    <p:sldId id="342" r:id="rId15"/>
    <p:sldId id="338" r:id="rId16"/>
    <p:sldId id="343" r:id="rId17"/>
    <p:sldId id="347" r:id="rId18"/>
    <p:sldId id="344" r:id="rId19"/>
    <p:sldId id="346" r:id="rId20"/>
    <p:sldId id="352" r:id="rId21"/>
    <p:sldId id="337" r:id="rId22"/>
    <p:sldId id="351" r:id="rId23"/>
    <p:sldId id="353" r:id="rId24"/>
    <p:sldId id="350" r:id="rId25"/>
    <p:sldId id="355" r:id="rId26"/>
    <p:sldId id="356" r:id="rId27"/>
    <p:sldId id="354" r:id="rId28"/>
    <p:sldId id="349" r:id="rId29"/>
    <p:sldId id="360" r:id="rId30"/>
    <p:sldId id="357" r:id="rId31"/>
    <p:sldId id="359" r:id="rId32"/>
    <p:sldId id="414" r:id="rId33"/>
    <p:sldId id="415" r:id="rId34"/>
    <p:sldId id="416" r:id="rId35"/>
    <p:sldId id="417" r:id="rId36"/>
    <p:sldId id="318" r:id="rId37"/>
    <p:sldId id="412" r:id="rId38"/>
    <p:sldId id="411" r:id="rId39"/>
    <p:sldId id="413" r:id="rId40"/>
    <p:sldId id="297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2298" userDrawn="1">
          <p15:clr>
            <a:srgbClr val="A4A3A4"/>
          </p15:clr>
        </p15:guide>
        <p15:guide id="3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F"/>
    <a:srgbClr val="78B321"/>
    <a:srgbClr val="F3C700"/>
    <a:srgbClr val="61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 showGuides="1">
      <p:cViewPr varScale="1">
        <p:scale>
          <a:sx n="73" d="100"/>
          <a:sy n="73" d="100"/>
        </p:scale>
        <p:origin x="594" y="72"/>
      </p:cViewPr>
      <p:guideLst>
        <p:guide orient="horz" pos="1661"/>
        <p:guide pos="2298"/>
        <p:guide pos="331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9086D-EF6F-4F7F-BFE3-24AE8E31902C}" type="datetimeFigureOut">
              <a:rPr lang="es-ES" smtClean="0"/>
              <a:t>23/04/2020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D4A59-7C6D-42BD-B8A7-42A9CAABC1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09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9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36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AFF662C6-5D20-47C5-BA1E-E410A156C730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A72B9AB-8853-4579-BFEE-96DA86D76F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2B4528F-E5B0-4190-BE62-DB158211F1A0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D27E88D-1E20-4942-8393-4750D70A9C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9C73627-F141-4703-B108-210A81D5C53D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BDB60CF-FD0A-4D24-BF96-48975AA186E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FA53ED2-7147-434F-9DE3-5C29A2A71AA7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3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CD17A631-2BF8-4BCD-A69A-50641EB245AF}"/>
              </a:ext>
            </a:extLst>
          </p:cNvPr>
          <p:cNvGrpSpPr/>
          <p:nvPr userDrawn="1"/>
        </p:nvGrpSpPr>
        <p:grpSpPr>
          <a:xfrm flipV="1">
            <a:off x="10896600" y="0"/>
            <a:ext cx="1295400" cy="3429000"/>
            <a:chOff x="10896600" y="3429000"/>
            <a:chExt cx="1295400" cy="3429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D93DA37-763A-44F5-9394-510F5550A7D0}"/>
                </a:ext>
              </a:extLst>
            </p:cNvPr>
            <p:cNvSpPr/>
            <p:nvPr/>
          </p:nvSpPr>
          <p:spPr>
            <a:xfrm>
              <a:off x="12039600" y="3429000"/>
              <a:ext cx="152400" cy="34290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ECA51B97-E448-4D9F-A78B-C5CEDAA0E15F}"/>
                </a:ext>
              </a:extLst>
            </p:cNvPr>
            <p:cNvSpPr/>
            <p:nvPr/>
          </p:nvSpPr>
          <p:spPr>
            <a:xfrm>
              <a:off x="11620500" y="4851400"/>
              <a:ext cx="419100" cy="20066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4EAA4BD8-E7AE-4EDA-B76F-D3D384EF99D9}"/>
                </a:ext>
              </a:extLst>
            </p:cNvPr>
            <p:cNvSpPr/>
            <p:nvPr/>
          </p:nvSpPr>
          <p:spPr>
            <a:xfrm>
              <a:off x="10896600" y="6032500"/>
              <a:ext cx="723900" cy="8255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4972FA7-9862-4340-9FC5-F128E7305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6"/>
          <a:stretch/>
        </p:blipFill>
        <p:spPr>
          <a:xfrm>
            <a:off x="11037889" y="5764039"/>
            <a:ext cx="1141411" cy="1017761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9B77A56-116D-4630-9D95-09604103DCE1}"/>
              </a:ext>
            </a:extLst>
          </p:cNvPr>
          <p:cNvCxnSpPr>
            <a:cxnSpLocks/>
          </p:cNvCxnSpPr>
          <p:nvPr userDrawn="1"/>
        </p:nvCxnSpPr>
        <p:spPr>
          <a:xfrm>
            <a:off x="0" y="762001"/>
            <a:ext cx="6096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540751E4-8F16-4874-8CB7-A513B2739E74}"/>
              </a:ext>
            </a:extLst>
          </p:cNvPr>
          <p:cNvSpPr/>
          <p:nvPr userDrawn="1"/>
        </p:nvSpPr>
        <p:spPr>
          <a:xfrm>
            <a:off x="384044" y="-3"/>
            <a:ext cx="2778256" cy="685800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C635449-DF62-448F-9CEF-0CA4B48965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00F5B9C-106B-4CA3-9C24-12E58D27F11F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rgbClr val="61911B">
              <a:alpha val="6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CC6DA40-6115-42F6-9E5D-AF2F8FE922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00C7A908-6CF8-48E2-B028-12B719E5D4C0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rgbClr val="006AAF">
              <a:alpha val="62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3E7E63C-5402-4F1A-A0FB-66B3A42343A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3F2E7FB-4204-496F-9695-471269773C1E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rgbClr val="F3C700">
              <a:alpha val="68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4AA6C62F-5923-4AF4-AAC3-D8CF430C2B4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1" y="254000"/>
            <a:ext cx="5143500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1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59A102-05A3-4D9C-86A5-C38B40C53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9" y="0"/>
            <a:ext cx="3033711" cy="1017761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FCE4BD-45F7-41AA-95AE-F070DC4A7910}"/>
              </a:ext>
            </a:extLst>
          </p:cNvPr>
          <p:cNvCxnSpPr/>
          <p:nvPr userDrawn="1"/>
        </p:nvCxnSpPr>
        <p:spPr>
          <a:xfrm>
            <a:off x="0" y="1066801"/>
            <a:ext cx="12192000" cy="0"/>
          </a:xfrm>
          <a:prstGeom prst="line">
            <a:avLst/>
          </a:prstGeom>
          <a:ln w="28575">
            <a:solidFill>
              <a:srgbClr val="8BB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C6F6DE83-8741-4D20-B25F-EC5F0236C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993" y="4660282"/>
            <a:ext cx="403306" cy="2197718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A1AB1F4-DA2F-4D44-8B9C-17C4B54DF633}"/>
              </a:ext>
            </a:extLst>
          </p:cNvPr>
          <p:cNvSpPr/>
          <p:nvPr userDrawn="1"/>
        </p:nvSpPr>
        <p:spPr>
          <a:xfrm rot="10800000">
            <a:off x="11661468" y="4651375"/>
            <a:ext cx="419406" cy="2209800"/>
          </a:xfrm>
          <a:prstGeom prst="rect">
            <a:avLst/>
          </a:prstGeom>
          <a:solidFill>
            <a:srgbClr val="61911B">
              <a:alpha val="64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937709-B28D-4FB9-ACA0-7EA0EE7C56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06" y="5052447"/>
            <a:ext cx="439793" cy="180555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1E9F8D27-0F3B-4849-BF27-D53FB4FCFD39}"/>
              </a:ext>
            </a:extLst>
          </p:cNvPr>
          <p:cNvSpPr/>
          <p:nvPr userDrawn="1"/>
        </p:nvSpPr>
        <p:spPr>
          <a:xfrm rot="10800000">
            <a:off x="11197479" y="5041899"/>
            <a:ext cx="447845" cy="1816099"/>
          </a:xfrm>
          <a:prstGeom prst="rect">
            <a:avLst/>
          </a:prstGeom>
          <a:solidFill>
            <a:srgbClr val="006AAF">
              <a:alpha val="62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0C5AACD-6625-4726-B410-6E84E1BE58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99" y="5343740"/>
            <a:ext cx="298806" cy="151426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98EABD57-288E-4ED3-9732-9A726231CF04}"/>
              </a:ext>
            </a:extLst>
          </p:cNvPr>
          <p:cNvSpPr/>
          <p:nvPr userDrawn="1"/>
        </p:nvSpPr>
        <p:spPr>
          <a:xfrm rot="10800000">
            <a:off x="10875699" y="5333032"/>
            <a:ext cx="306856" cy="1524967"/>
          </a:xfrm>
          <a:prstGeom prst="rect">
            <a:avLst/>
          </a:prstGeom>
          <a:solidFill>
            <a:srgbClr val="F3C700">
              <a:alpha val="68000"/>
            </a:srgb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30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BADFF28-F0CB-42A3-B5D8-2DA8DB5A5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21" y="33037"/>
            <a:ext cx="954330" cy="600884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BDF03CB8-8260-4F8C-A3ED-A6C839A2E002}"/>
              </a:ext>
            </a:extLst>
          </p:cNvPr>
          <p:cNvSpPr/>
          <p:nvPr userDrawn="1"/>
        </p:nvSpPr>
        <p:spPr>
          <a:xfrm rot="10800000">
            <a:off x="2169872" y="-1"/>
            <a:ext cx="992428" cy="6041878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66CECD8-773C-4C48-9353-A1CA05E1F5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0" y="33037"/>
            <a:ext cx="1040670" cy="5658458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D958C43-11B2-450A-94CD-8B308D3BAD59}"/>
              </a:ext>
            </a:extLst>
          </p:cNvPr>
          <p:cNvSpPr/>
          <p:nvPr userDrawn="1"/>
        </p:nvSpPr>
        <p:spPr>
          <a:xfrm rot="10800000">
            <a:off x="1110150" y="-3"/>
            <a:ext cx="1059722" cy="5691499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CF6CB86-AC31-49D7-8281-0313A3BEC7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" y="33035"/>
            <a:ext cx="707055" cy="5301674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27FBE8F-C24F-4708-86EE-01FCE1E09DB3}"/>
              </a:ext>
            </a:extLst>
          </p:cNvPr>
          <p:cNvSpPr/>
          <p:nvPr userDrawn="1"/>
        </p:nvSpPr>
        <p:spPr>
          <a:xfrm rot="10800000">
            <a:off x="384046" y="0"/>
            <a:ext cx="726103" cy="5339162"/>
          </a:xfrm>
          <a:prstGeom prst="rect">
            <a:avLst/>
          </a:prstGeom>
          <a:solidFill>
            <a:schemeClr val="bg2">
              <a:lumMod val="25000"/>
              <a:alpha val="78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9A55CCF-4B61-4048-B51D-1BA09D9EE443}"/>
              </a:ext>
            </a:extLst>
          </p:cNvPr>
          <p:cNvSpPr/>
          <p:nvPr userDrawn="1"/>
        </p:nvSpPr>
        <p:spPr>
          <a:xfrm>
            <a:off x="403095" y="5358212"/>
            <a:ext cx="688004" cy="1499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B990CF7-7E34-4737-B153-3921827FF40F}"/>
              </a:ext>
            </a:extLst>
          </p:cNvPr>
          <p:cNvSpPr/>
          <p:nvPr userDrawn="1"/>
        </p:nvSpPr>
        <p:spPr>
          <a:xfrm>
            <a:off x="812292" y="5714999"/>
            <a:ext cx="1338529" cy="11429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B2E557E7-BF8F-4A16-BE48-A22A884E4D46}"/>
              </a:ext>
            </a:extLst>
          </p:cNvPr>
          <p:cNvSpPr/>
          <p:nvPr userDrawn="1"/>
        </p:nvSpPr>
        <p:spPr>
          <a:xfrm>
            <a:off x="1780032" y="6065381"/>
            <a:ext cx="1363218" cy="7926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58FC2D-5DBB-4A20-B8F9-72EE75CDE855}"/>
              </a:ext>
            </a:extLst>
          </p:cNvPr>
          <p:cNvSpPr txBox="1"/>
          <p:nvPr/>
        </p:nvSpPr>
        <p:spPr>
          <a:xfrm>
            <a:off x="4482232" y="2010922"/>
            <a:ext cx="6611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Propuesta Académica</a:t>
            </a:r>
            <a:endParaRPr lang="es-ES" sz="4800" dirty="0">
              <a:solidFill>
                <a:srgbClr val="006AA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ES" sz="4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2020</a:t>
            </a:r>
            <a:r>
              <a:rPr lang="es-ES" sz="4800" dirty="0">
                <a:solidFill>
                  <a:srgbClr val="006AAF"/>
                </a:solidFill>
                <a:latin typeface="Arial Narrow" panose="020B0606020202030204" pitchFamily="34" charset="0"/>
              </a:rPr>
              <a:t>.</a:t>
            </a:r>
            <a:endParaRPr lang="pt-BR" sz="4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1A85ED-175D-4318-B791-3EFA41556F2B}"/>
              </a:ext>
            </a:extLst>
          </p:cNvPr>
          <p:cNvSpPr txBox="1"/>
          <p:nvPr/>
        </p:nvSpPr>
        <p:spPr>
          <a:xfrm>
            <a:off x="352659" y="6340421"/>
            <a:ext cx="2863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Fecha 22 </a:t>
            </a:r>
            <a:r>
              <a:rPr lang="es-E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abril  </a:t>
            </a:r>
            <a:r>
              <a:rPr lang="es-ES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2020</a:t>
            </a:r>
            <a:endParaRPr lang="es-ES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DC0921B-0E6D-42BC-B85B-415B8D0C6E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35" y="0"/>
            <a:ext cx="4475414" cy="1501429"/>
          </a:xfrm>
          <a:prstGeom prst="rect">
            <a:avLst/>
          </a:prstGeom>
        </p:spPr>
      </p:pic>
      <p:pic>
        <p:nvPicPr>
          <p:cNvPr id="9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599" y="5843695"/>
            <a:ext cx="1749171" cy="548073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7855" y="5726811"/>
            <a:ext cx="1575356" cy="7818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152" y="5291024"/>
            <a:ext cx="2785736" cy="1566976"/>
          </a:xfrm>
          <a:prstGeom prst="rect">
            <a:avLst/>
          </a:prstGeom>
        </p:spPr>
      </p:pic>
      <p:sp>
        <p:nvSpPr>
          <p:cNvPr id="13" name="Retângulo 5">
            <a:extLst>
              <a:ext uri="{FF2B5EF4-FFF2-40B4-BE49-F238E27FC236}">
                <a16:creationId xmlns:a16="http://schemas.microsoft.com/office/drawing/2014/main" id="{AA458647-FAB4-4205-BDE2-F82FE9C45F13}"/>
              </a:ext>
            </a:extLst>
          </p:cNvPr>
          <p:cNvSpPr/>
          <p:nvPr/>
        </p:nvSpPr>
        <p:spPr>
          <a:xfrm>
            <a:off x="4983822" y="4596059"/>
            <a:ext cx="58417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0"/>
              </a:spcAft>
              <a:buClr>
                <a:srgbClr val="006AAF"/>
              </a:buClr>
              <a:defRPr/>
            </a:pP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Edwin Quintanilla.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Director 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Académico de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EIR-H </a:t>
            </a:r>
            <a:endParaRPr lang="es-ES" sz="20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ts val="600"/>
              </a:spcBef>
              <a:spcAft>
                <a:spcPts val="0"/>
              </a:spcAft>
              <a:buClr>
                <a:srgbClr val="006AAF"/>
              </a:buClr>
              <a:defRPr/>
            </a:pP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ESAN de Perú) </a:t>
            </a:r>
          </a:p>
        </p:txBody>
      </p:sp>
    </p:spTree>
    <p:extLst>
      <p:ext uri="{BB962C8B-B14F-4D97-AF65-F5344CB8AC3E}">
        <p14:creationId xmlns:p14="http://schemas.microsoft.com/office/powerpoint/2010/main" val="2580601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2047283" y="3051495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Gestión Financiera para Empresas de Hidrocarburos y Gas </a:t>
            </a:r>
          </a:p>
        </p:txBody>
      </p:sp>
    </p:spTree>
    <p:extLst>
      <p:ext uri="{BB962C8B-B14F-4D97-AF65-F5344CB8AC3E}">
        <p14:creationId xmlns:p14="http://schemas.microsoft.com/office/powerpoint/2010/main" val="3736793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293412" y="1245696"/>
            <a:ext cx="6004853" cy="378428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 fontAlgn="base">
              <a:spcBef>
                <a:spcPts val="751"/>
              </a:spcBef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1: </a:t>
            </a:r>
            <a:r>
              <a:rPr lang="pt-BR" sz="1800" b="1" dirty="0" err="1" smtClean="0">
                <a:latin typeface="Arial Narrow" panose="020B0606020202030204" pitchFamily="34" charset="0"/>
              </a:rPr>
              <a:t>Finanzas</a:t>
            </a:r>
            <a:r>
              <a:rPr lang="pt-BR" sz="1800" b="1" dirty="0" smtClean="0">
                <a:latin typeface="Arial Narrow" panose="020B0606020202030204" pitchFamily="34" charset="0"/>
              </a:rPr>
              <a:t> Para </a:t>
            </a:r>
            <a:r>
              <a:rPr lang="pt-BR" sz="1800" b="1" dirty="0" err="1" smtClean="0">
                <a:latin typeface="Arial Narrow" panose="020B0606020202030204" pitchFamily="34" charset="0"/>
              </a:rPr>
              <a:t>Directivos</a:t>
            </a:r>
            <a:r>
              <a:rPr lang="pt-BR" sz="1800" b="1" dirty="0" smtClean="0">
                <a:latin typeface="Arial Narrow" panose="020B0606020202030204" pitchFamily="34" charset="0"/>
              </a:rPr>
              <a:t> De Empresas</a:t>
            </a:r>
          </a:p>
          <a:p>
            <a:pPr marL="0" indent="0" defTabSz="685783" fontAlgn="base">
              <a:spcBef>
                <a:spcPts val="751"/>
              </a:spcBef>
              <a:buFont typeface="Arial" panose="020B0604020202020204" pitchFamily="34" charset="0"/>
              <a:buNone/>
            </a:pPr>
            <a:r>
              <a:rPr lang="pt-BR" sz="1800" b="1" dirty="0" smtClean="0">
                <a:latin typeface="Arial Narrow" panose="020B0606020202030204" pitchFamily="34" charset="0"/>
              </a:rPr>
              <a:t>De </a:t>
            </a:r>
            <a:r>
              <a:rPr lang="pt-BR" sz="1800" b="1" dirty="0" err="1" smtClean="0">
                <a:latin typeface="Arial Narrow" panose="020B0606020202030204" pitchFamily="34" charset="0"/>
              </a:rPr>
              <a:t>Hidrocarburos</a:t>
            </a:r>
            <a:r>
              <a:rPr lang="pt-BR" sz="1800" b="1" dirty="0" smtClean="0">
                <a:latin typeface="Arial Narrow" panose="020B0606020202030204" pitchFamily="34" charset="0"/>
              </a:rPr>
              <a:t> y </a:t>
            </a:r>
            <a:r>
              <a:rPr lang="pt-BR" sz="1800" b="1" dirty="0" err="1" smtClean="0">
                <a:latin typeface="Arial Narrow" panose="020B0606020202030204" pitchFamily="34" charset="0"/>
              </a:rPr>
              <a:t>Gas</a:t>
            </a:r>
            <a:endParaRPr lang="es-ES" sz="1800" b="1" dirty="0" smtClean="0">
              <a:latin typeface="Arial Narrow" panose="020B0606020202030204" pitchFamily="34" charset="0"/>
            </a:endParaRP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Valor de dinero en el tiempo (Interés Simple / Compuesto </a:t>
            </a:r>
            <a:r>
              <a:rPr lang="es-PE" sz="1400" dirty="0" smtClean="0">
                <a:latin typeface="Arial Narrow" panose="020B0606020202030204" pitchFamily="34" charset="0"/>
              </a:rPr>
              <a:t>/ anualidades y Cronogramas).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Decisiones de financiamiento (Costo de oportunidad de </a:t>
            </a:r>
            <a:r>
              <a:rPr lang="es-PE" sz="1400" dirty="0" smtClean="0">
                <a:latin typeface="Arial Narrow" panose="020B0606020202030204" pitchFamily="34" charset="0"/>
              </a:rPr>
              <a:t>capital, WACC).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Decisiones de Inversión.: Van, TIR, </a:t>
            </a:r>
            <a:r>
              <a:rPr lang="es-ES" sz="1400" dirty="0" err="1" smtClean="0">
                <a:latin typeface="Arial Narrow" panose="020B0606020202030204" pitchFamily="34" charset="0"/>
              </a:rPr>
              <a:t>Payback</a:t>
            </a:r>
            <a:r>
              <a:rPr lang="es-ES" sz="1400" dirty="0" smtClean="0">
                <a:latin typeface="Arial Narrow" panose="020B0606020202030204" pitchFamily="34" charset="0"/>
              </a:rPr>
              <a:t>,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PE" sz="1400" dirty="0" smtClean="0">
                <a:latin typeface="Arial Narrow" panose="020B0606020202030204" pitchFamily="34" charset="0"/>
              </a:rPr>
              <a:t>Beneficio-costo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Introducción en el análisis de estados financieros en el </a:t>
            </a:r>
            <a:r>
              <a:rPr lang="es-PE" sz="1400" dirty="0" smtClean="0">
                <a:latin typeface="Arial Narrow" panose="020B0606020202030204" pitchFamily="34" charset="0"/>
              </a:rPr>
              <a:t>Sector Energía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PE" sz="1400" dirty="0" smtClean="0">
                <a:latin typeface="Arial Narrow" panose="020B0606020202030204" pitchFamily="34" charset="0"/>
              </a:rPr>
              <a:t>Conceptos básicos de Valorización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98265" y="1245696"/>
            <a:ext cx="5688647" cy="39744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</a:t>
            </a:r>
            <a:r>
              <a:rPr lang="pt-BR" sz="1800" b="1" dirty="0" err="1">
                <a:latin typeface="Arial Narrow" panose="020B0606020202030204" pitchFamily="34" charset="0"/>
              </a:rPr>
              <a:t>Costos</a:t>
            </a:r>
            <a:r>
              <a:rPr lang="pt-BR" sz="1800" b="1" dirty="0">
                <a:latin typeface="Arial Narrow" panose="020B0606020202030204" pitchFamily="34" charset="0"/>
              </a:rPr>
              <a:t> </a:t>
            </a:r>
            <a:r>
              <a:rPr lang="pt-BR" sz="1800" b="1" dirty="0" err="1">
                <a:latin typeface="Arial Narrow" panose="020B0606020202030204" pitchFamily="34" charset="0"/>
              </a:rPr>
              <a:t>en</a:t>
            </a:r>
            <a:r>
              <a:rPr lang="pt-BR" sz="1800" b="1" dirty="0">
                <a:latin typeface="Arial Narrow" panose="020B0606020202030204" pitchFamily="34" charset="0"/>
              </a:rPr>
              <a:t> Empresas de </a:t>
            </a:r>
            <a:r>
              <a:rPr lang="pt-BR" sz="1800" b="1" dirty="0" err="1">
                <a:latin typeface="Arial Narrow" panose="020B0606020202030204" pitchFamily="34" charset="0"/>
              </a:rPr>
              <a:t>Hidrocarburos</a:t>
            </a:r>
            <a:endParaRPr lang="pt-BR" sz="18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1800" b="1" dirty="0">
                <a:latin typeface="Arial Narrow" panose="020B0606020202030204" pitchFamily="34" charset="0"/>
              </a:rPr>
              <a:t>Y </a:t>
            </a:r>
            <a:r>
              <a:rPr lang="pt-BR" sz="1800" b="1" dirty="0" err="1">
                <a:latin typeface="Arial Narrow" panose="020B0606020202030204" pitchFamily="34" charset="0"/>
              </a:rPr>
              <a:t>Gas</a:t>
            </a:r>
            <a:endParaRPr lang="es-ES" sz="1800" b="1" dirty="0">
              <a:latin typeface="Arial Narrow" panose="020B0606020202030204" pitchFamily="34" charset="0"/>
            </a:endParaRP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Costos en la Industria de Hidrocarburos.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Principales conceptos y definiciones Importancia.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Cadena de Valor de la Industria de Hidrocarburos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Costos en las operaciones </a:t>
            </a:r>
            <a:r>
              <a:rPr lang="es-ES" sz="1400" dirty="0" err="1">
                <a:latin typeface="Arial Narrow" panose="020B0606020202030204" pitchFamily="34" charset="0"/>
              </a:rPr>
              <a:t>Onshore</a:t>
            </a:r>
            <a:r>
              <a:rPr lang="es-ES" sz="1400" dirty="0">
                <a:latin typeface="Arial Narrow" panose="020B0606020202030204" pitchFamily="34" charset="0"/>
              </a:rPr>
              <a:t> y Offshore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Costos Fijos vs Costos Variables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Costos por Procesos vs Costos por Actividades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Costos en el </a:t>
            </a:r>
            <a:r>
              <a:rPr lang="es-ES" sz="1400" dirty="0" err="1">
                <a:latin typeface="Arial Narrow" panose="020B0606020202030204" pitchFamily="34" charset="0"/>
              </a:rPr>
              <a:t>Upstream</a:t>
            </a:r>
            <a:r>
              <a:rPr lang="es-ES" sz="1400" dirty="0">
                <a:latin typeface="Arial Narrow" panose="020B0606020202030204" pitchFamily="34" charset="0"/>
              </a:rPr>
              <a:t> (E&amp;P) and </a:t>
            </a:r>
            <a:r>
              <a:rPr lang="es-ES" sz="1400" dirty="0" err="1">
                <a:latin typeface="Arial Narrow" panose="020B0606020202030204" pitchFamily="34" charset="0"/>
              </a:rPr>
              <a:t>Downstream</a:t>
            </a:r>
            <a:r>
              <a:rPr lang="es-ES" sz="1400" dirty="0">
                <a:latin typeface="Arial Narrow" panose="020B0606020202030204" pitchFamily="34" charset="0"/>
              </a:rPr>
              <a:t> (Refinamiento, transporte, distribución)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Caso Práctico Integral de Costos en la Industria de Hidrocarburos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264949" y="4008486"/>
            <a:ext cx="6214994" cy="2683545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3: Tesorería en Empresas de </a:t>
            </a:r>
            <a:r>
              <a:rPr lang="pt-BR" sz="1800" b="1" dirty="0" err="1" smtClean="0">
                <a:latin typeface="Arial Narrow" panose="020B0606020202030204" pitchFamily="34" charset="0"/>
              </a:rPr>
              <a:t>Hidrocarburos</a:t>
            </a:r>
            <a:r>
              <a:rPr lang="pt-BR" sz="1800" b="1" dirty="0" smtClean="0">
                <a:latin typeface="Arial Narrow" panose="020B0606020202030204" pitchFamily="34" charset="0"/>
              </a:rPr>
              <a:t> y </a:t>
            </a:r>
            <a:r>
              <a:rPr lang="pt-BR" sz="1800" b="1" dirty="0" err="1" smtClean="0">
                <a:latin typeface="Arial Narrow" panose="020B0606020202030204" pitchFamily="34" charset="0"/>
              </a:rPr>
              <a:t>Gas</a:t>
            </a:r>
            <a:endParaRPr lang="pt-BR" sz="1800" b="1" dirty="0" smtClean="0">
              <a:latin typeface="Arial Narrow" panose="020B0606020202030204" pitchFamily="34" charset="0"/>
            </a:endParaRP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Flujo de caja de corto plazo y capital de trabajo </a:t>
            </a:r>
            <a:r>
              <a:rPr lang="es-PE" sz="1400" dirty="0" smtClean="0">
                <a:latin typeface="Arial Narrow" panose="020B0606020202030204" pitchFamily="34" charset="0"/>
              </a:rPr>
              <a:t>operativo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PE" sz="1400" dirty="0" smtClean="0">
                <a:latin typeface="Arial Narrow" panose="020B0606020202030204" pitchFamily="34" charset="0"/>
              </a:rPr>
              <a:t>Requerimientos periódicos de caja a socios o partícipes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Proyecciones financieras de inversiones a largo plazo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err="1" smtClean="0">
                <a:latin typeface="Arial Narrow" panose="020B0606020202030204" pitchFamily="34" charset="0"/>
              </a:rPr>
              <a:t>Covenants</a:t>
            </a:r>
            <a:r>
              <a:rPr lang="es-ES" sz="1400" dirty="0" smtClean="0">
                <a:latin typeface="Arial Narrow" panose="020B0606020202030204" pitchFamily="34" charset="0"/>
              </a:rPr>
              <a:t> por financiamiento de inversiones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Riesgo cambiario por pago de impuestos y </a:t>
            </a:r>
            <a:r>
              <a:rPr lang="es-PE" sz="1400" dirty="0" smtClean="0">
                <a:latin typeface="Arial Narrow" panose="020B0606020202030204" pitchFamily="34" charset="0"/>
              </a:rPr>
              <a:t>remuneraciones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Buenas prácticas de garantías por crédito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Pagos de FISE, Fondo de Estabilización, Aporte por </a:t>
            </a:r>
            <a:r>
              <a:rPr lang="es-PE" sz="1400" dirty="0" smtClean="0">
                <a:latin typeface="Arial Narrow" panose="020B0606020202030204" pitchFamily="34" charset="0"/>
              </a:rPr>
              <a:t>Regulación OSINERGMIN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Automatización de cobranza y pagos – banca por </a:t>
            </a:r>
            <a:r>
              <a:rPr lang="es-PE" sz="1400" dirty="0" smtClean="0">
                <a:latin typeface="Arial Narrow" panose="020B0606020202030204" pitchFamily="34" charset="0"/>
              </a:rPr>
              <a:t>internet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991833" y="1075196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 flipV="1">
            <a:off x="3" y="3894048"/>
            <a:ext cx="5991830" cy="209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45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6" name="Marcador de contenido 1"/>
          <p:cNvSpPr txBox="1">
            <a:spLocks/>
          </p:cNvSpPr>
          <p:nvPr/>
        </p:nvSpPr>
        <p:spPr>
          <a:xfrm>
            <a:off x="303186" y="1395966"/>
            <a:ext cx="5688647" cy="397442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Decisiones De Inversión, Formulación</a:t>
            </a:r>
          </a:p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Y Evaluación De Proyectos de Hidrocarburos y Gas </a:t>
            </a:r>
            <a:endParaRPr lang="pt-BR" sz="1800" b="1" dirty="0">
              <a:latin typeface="Arial Narrow" panose="020B0606020202030204" pitchFamily="34" charset="0"/>
            </a:endParaRP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Alineamiento de conceptos: NPV, IRR, </a:t>
            </a:r>
            <a:r>
              <a:rPr lang="es-ES" sz="1400" dirty="0" err="1">
                <a:latin typeface="Arial Narrow" panose="020B0606020202030204" pitchFamily="34" charset="0"/>
              </a:rPr>
              <a:t>Payback</a:t>
            </a:r>
            <a:r>
              <a:rPr lang="es-ES" sz="1400" dirty="0">
                <a:latin typeface="Arial Narrow" panose="020B0606020202030204" pitchFamily="34" charset="0"/>
              </a:rPr>
              <a:t>,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Costos de Capital aplicados a proyectos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Alineamiento de conceptos: Contabilidad de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proyectos, EERR, Balance, Estados de Flujo de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Efectivo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Sesiones aplicadas al modelamiento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económico-financiero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Valorización del Proyecto: metodologías: DDF, DCF,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DDM, </a:t>
            </a:r>
            <a:r>
              <a:rPr lang="es-ES" sz="1400" dirty="0" err="1">
                <a:latin typeface="Arial Narrow" panose="020B0606020202030204" pitchFamily="34" charset="0"/>
              </a:rPr>
              <a:t>Comps</a:t>
            </a:r>
            <a:r>
              <a:rPr lang="es-ES" sz="1400" dirty="0"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Gestión del proyecto: herramientas y metodologías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Casos Prácticos: Análisis de casos de estudio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314062" y="1395966"/>
            <a:ext cx="5877938" cy="378428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5: </a:t>
            </a:r>
            <a:r>
              <a:rPr lang="pt-BR" sz="1800" b="1" dirty="0" err="1" smtClean="0">
                <a:latin typeface="Arial Narrow" panose="020B0606020202030204" pitchFamily="34" charset="0"/>
              </a:rPr>
              <a:t>Decisión</a:t>
            </a:r>
            <a:r>
              <a:rPr lang="pt-BR" sz="1800" b="1" dirty="0" smtClean="0">
                <a:latin typeface="Arial Narrow" panose="020B0606020202030204" pitchFamily="34" charset="0"/>
              </a:rPr>
              <a:t> de </a:t>
            </a:r>
            <a:r>
              <a:rPr lang="pt-BR" sz="1800" b="1" dirty="0" err="1" smtClean="0">
                <a:latin typeface="Arial Narrow" panose="020B0606020202030204" pitchFamily="34" charset="0"/>
              </a:rPr>
              <a:t>Financiamiento</a:t>
            </a:r>
            <a:r>
              <a:rPr lang="pt-BR" sz="1800" b="1" dirty="0" smtClean="0">
                <a:latin typeface="Arial Narrow" panose="020B0606020202030204" pitchFamily="34" charset="0"/>
              </a:rPr>
              <a:t> </a:t>
            </a:r>
            <a:r>
              <a:rPr lang="pt-BR" sz="1800" b="1" dirty="0" err="1" smtClean="0">
                <a:latin typeface="Arial Narrow" panose="020B0606020202030204" pitchFamily="34" charset="0"/>
              </a:rPr>
              <a:t>Estructuración</a:t>
            </a:r>
            <a:r>
              <a:rPr lang="pt-BR" sz="1800" b="1" dirty="0" smtClean="0">
                <a:latin typeface="Arial Narrow" panose="020B0606020202030204" pitchFamily="34" charset="0"/>
              </a:rPr>
              <a:t>  </a:t>
            </a:r>
            <a:r>
              <a:rPr lang="pt-BR" sz="1800" b="1" dirty="0" err="1" smtClean="0">
                <a:latin typeface="Arial Narrow" panose="020B0606020202030204" pitchFamily="34" charset="0"/>
              </a:rPr>
              <a:t>Financiera</a:t>
            </a:r>
            <a:r>
              <a:rPr lang="pt-BR" sz="1800" b="1" dirty="0" smtClean="0">
                <a:latin typeface="Arial Narrow" panose="020B0606020202030204" pitchFamily="34" charset="0"/>
              </a:rPr>
              <a:t> Para Empresas de </a:t>
            </a:r>
            <a:r>
              <a:rPr lang="pt-BR" sz="1800" b="1" dirty="0" err="1" smtClean="0">
                <a:latin typeface="Arial Narrow" panose="020B0606020202030204" pitchFamily="34" charset="0"/>
              </a:rPr>
              <a:t>Hidrocarburos</a:t>
            </a:r>
            <a:r>
              <a:rPr lang="pt-BR" sz="1800" b="1" dirty="0" smtClean="0">
                <a:latin typeface="Arial Narrow" panose="020B0606020202030204" pitchFamily="34" charset="0"/>
              </a:rPr>
              <a:t> y </a:t>
            </a:r>
            <a:r>
              <a:rPr lang="pt-BR" sz="1800" b="1" dirty="0" err="1" smtClean="0">
                <a:latin typeface="Arial Narrow" panose="020B0606020202030204" pitchFamily="34" charset="0"/>
              </a:rPr>
              <a:t>Gas</a:t>
            </a:r>
            <a:r>
              <a:rPr lang="es-ES" sz="1800" b="1" dirty="0" smtClean="0">
                <a:latin typeface="Arial Narrow" panose="020B0606020202030204" pitchFamily="34" charset="0"/>
              </a:rPr>
              <a:t> 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Identificación de agentes participantes en un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financiamiento: Definición y alcance de sus funciones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Revisión de etapas en un </a:t>
            </a:r>
            <a:r>
              <a:rPr lang="es-ES" sz="1400" dirty="0" err="1" smtClean="0">
                <a:latin typeface="Arial Narrow" panose="020B0606020202030204" pitchFamily="34" charset="0"/>
              </a:rPr>
              <a:t>deal</a:t>
            </a:r>
            <a:r>
              <a:rPr lang="es-ES" sz="1400" dirty="0" smtClean="0">
                <a:latin typeface="Arial Narrow" panose="020B0606020202030204" pitchFamily="34" charset="0"/>
              </a:rPr>
              <a:t> financiero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Principales fuentes de financiamiento y drivers para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la elección de los </a:t>
            </a:r>
            <a:r>
              <a:rPr lang="es-ES" sz="1400" dirty="0" err="1" smtClean="0">
                <a:latin typeface="Arial Narrow" panose="020B0606020202030204" pitchFamily="34" charset="0"/>
              </a:rPr>
              <a:t>Lenders</a:t>
            </a:r>
            <a:endParaRPr lang="es-ES" sz="1400" dirty="0" smtClean="0">
              <a:latin typeface="Arial Narrow" panose="020B0606020202030204" pitchFamily="34" charset="0"/>
            </a:endParaRP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Definición de los costos del proyecto y de su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PE" sz="1400" dirty="0" smtClean="0">
                <a:latin typeface="Arial Narrow" panose="020B0606020202030204" pitchFamily="34" charset="0"/>
              </a:rPr>
              <a:t>financiamiento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Identificación, análisis y mitigación de riesgos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Inputs para el modelo financiero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ES" sz="1400" dirty="0" smtClean="0">
                <a:latin typeface="Arial Narrow" panose="020B0606020202030204" pitchFamily="34" charset="0"/>
              </a:rPr>
              <a:t>Definición de </a:t>
            </a:r>
            <a:r>
              <a:rPr lang="es-ES" sz="1400" dirty="0" err="1" smtClean="0">
                <a:latin typeface="Arial Narrow" panose="020B0606020202030204" pitchFamily="34" charset="0"/>
              </a:rPr>
              <a:t>convenants</a:t>
            </a:r>
            <a:r>
              <a:rPr lang="es-ES" sz="1400" dirty="0" smtClean="0">
                <a:latin typeface="Arial Narrow" panose="020B0606020202030204" pitchFamily="34" charset="0"/>
              </a:rPr>
              <a:t> y ejecución del cierre</a:t>
            </a:r>
          </a:p>
          <a:p>
            <a:pPr marL="171446" indent="-171446" defTabSz="685783" fontAlgn="base">
              <a:spcBef>
                <a:spcPts val="751"/>
              </a:spcBef>
            </a:pPr>
            <a:r>
              <a:rPr lang="es-PE" sz="1400" dirty="0" smtClean="0">
                <a:latin typeface="Arial Narrow" panose="020B0606020202030204" pitchFamily="34" charset="0"/>
              </a:rPr>
              <a:t>financiero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991833" y="10422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9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2047283" y="3051495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</a:t>
            </a:r>
            <a:r>
              <a:rPr lang="es-ES" sz="2800" b="1" dirty="0" smtClean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GNL/GNC </a:t>
            </a:r>
            <a:endParaRPr lang="es-ES" sz="2800" b="1" dirty="0">
              <a:solidFill>
                <a:srgbClr val="2680AA"/>
              </a:solidFill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573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144798" y="1206519"/>
            <a:ext cx="5347061" cy="2368582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1: Mercados del Gas Natural 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Balance de energía, energías primarias, oferta y demanda, escenarios de proyección del gas natural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Tendencias en gas natural y competidores en energía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Introducción a la economía del negocio del gas natural 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Precios y oportunidades de negocios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Los mercados de gas en nuestro continente: desarrollo y perspectivas.</a:t>
            </a:r>
          </a:p>
          <a:p>
            <a:endParaRPr lang="es-ES" sz="1400" dirty="0" smtClean="0">
              <a:latin typeface="Arial Narrow" panose="020B0606020202030204" pitchFamily="34" charset="0"/>
            </a:endParaRPr>
          </a:p>
          <a:p>
            <a:endParaRPr lang="es-ES" sz="18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5946656" y="3961765"/>
            <a:ext cx="5641203" cy="2723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5A29BD3-B61B-4A97-8B55-F6016772C39A}"/>
              </a:ext>
            </a:extLst>
          </p:cNvPr>
          <p:cNvSpPr/>
          <p:nvPr/>
        </p:nvSpPr>
        <p:spPr>
          <a:xfrm>
            <a:off x="5991832" y="1170758"/>
            <a:ext cx="6016102" cy="294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2: Plantas de Licuación/Comercialización GNL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Cadena de valor del gas natural cono GNL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Caracterización del GNL a nivel mundial y a nivel regional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Diseño de plantas de licuefacción: Manejo de una Planta de licuefacción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Marco normativo para el uso del GNL dentro de una planta de licuefacción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Economía del negocio del en la licuefacción y distribución del </a:t>
            </a:r>
            <a:r>
              <a:rPr lang="es-ES" sz="1400" dirty="0" smtClean="0">
                <a:latin typeface="Arial Narrow" panose="020B0606020202030204" pitchFamily="34" charset="0"/>
              </a:rPr>
              <a:t>GNL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 Narrow" panose="020B0606020202030204" pitchFamily="34" charset="0"/>
              </a:rPr>
              <a:t>El GNL a pequeña escala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Casos de estudio aplicados a la comercialización de </a:t>
            </a:r>
            <a:r>
              <a:rPr lang="es-ES" sz="1400" dirty="0" smtClean="0">
                <a:latin typeface="Arial Narrow" panose="020B0606020202030204" pitchFamily="34" charset="0"/>
              </a:rPr>
              <a:t>GNL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MX" sz="1400" dirty="0">
              <a:latin typeface="Arial Narrow" panose="020B0606020202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7115576-D342-441D-8456-20DAE37199C8}"/>
              </a:ext>
            </a:extLst>
          </p:cNvPr>
          <p:cNvSpPr/>
          <p:nvPr/>
        </p:nvSpPr>
        <p:spPr>
          <a:xfrm>
            <a:off x="176680" y="3975510"/>
            <a:ext cx="5531463" cy="225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3: Tecnologías GNL/GNC – Transporte de GNL/GNC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 Narrow" panose="020B0606020202030204" pitchFamily="34" charset="0"/>
              </a:rPr>
              <a:t>Modalidades de transporte de GNL/GNC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 Narrow" panose="020B0606020202030204" pitchFamily="34" charset="0"/>
              </a:rPr>
              <a:t>Diseño de tanques para el transporte GNL/GNC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Normativa </a:t>
            </a:r>
            <a:r>
              <a:rPr lang="es-ES" sz="1400" dirty="0" smtClean="0">
                <a:latin typeface="Arial Narrow" panose="020B0606020202030204" pitchFamily="34" charset="0"/>
              </a:rPr>
              <a:t>para el </a:t>
            </a:r>
            <a:r>
              <a:rPr lang="es-ES" sz="1400" dirty="0" err="1" smtClean="0">
                <a:latin typeface="Arial Narrow" panose="020B0606020202030204" pitchFamily="34" charset="0"/>
              </a:rPr>
              <a:t>trasnporte</a:t>
            </a:r>
            <a:r>
              <a:rPr lang="es-ES" sz="1400" dirty="0" smtClean="0">
                <a:latin typeface="Arial Narrow" panose="020B0606020202030204" pitchFamily="34" charset="0"/>
              </a:rPr>
              <a:t> de GNL/GNC (</a:t>
            </a:r>
            <a:r>
              <a:rPr lang="es-ES" sz="1400" dirty="0">
                <a:latin typeface="Arial Narrow" panose="020B0606020202030204" pitchFamily="34" charset="0"/>
              </a:rPr>
              <a:t>terrestre, aéreo o marítimo)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 Narrow" panose="020B0606020202030204" pitchFamily="34" charset="0"/>
              </a:rPr>
              <a:t>Tecnologías </a:t>
            </a:r>
            <a:r>
              <a:rPr lang="es-ES" sz="1400" dirty="0">
                <a:latin typeface="Arial Narrow" panose="020B0606020202030204" pitchFamily="34" charset="0"/>
              </a:rPr>
              <a:t>de GNL/GNC para el transporte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Desarrollo de estudios de mercado para </a:t>
            </a:r>
            <a:r>
              <a:rPr lang="es-ES" sz="1400" dirty="0" smtClean="0">
                <a:latin typeface="Arial Narrow" panose="020B0606020202030204" pitchFamily="34" charset="0"/>
              </a:rPr>
              <a:t>uso </a:t>
            </a:r>
            <a:r>
              <a:rPr lang="es-ES" sz="1400" dirty="0">
                <a:latin typeface="Arial Narrow" panose="020B0606020202030204" pitchFamily="34" charset="0"/>
              </a:rPr>
              <a:t>en GNL/GNC</a:t>
            </a:r>
            <a:endParaRPr lang="es-ES" dirty="0">
              <a:latin typeface="Arial Narrow" panose="020B0606020202030204" pitchFamily="34" charset="0"/>
            </a:endParaRPr>
          </a:p>
          <a:p>
            <a:endParaRPr lang="es-MX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77853D-40B7-42E3-A4FC-2211A71094AC}"/>
              </a:ext>
            </a:extLst>
          </p:cNvPr>
          <p:cNvSpPr/>
          <p:nvPr/>
        </p:nvSpPr>
        <p:spPr>
          <a:xfrm>
            <a:off x="5991833" y="4032609"/>
            <a:ext cx="5815154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4: Usos del GNL en el transporte vehicular e industria</a:t>
            </a:r>
            <a:endParaRPr lang="es-ES" sz="1400" b="1" dirty="0">
              <a:latin typeface="Arial Narrow" panose="020B0606020202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Normativa ambiental en el uso de GNL en transporte vehicular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 Narrow" panose="020B0606020202030204" pitchFamily="34" charset="0"/>
              </a:rPr>
              <a:t>Plantas satélites de regasificación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 Narrow" panose="020B0606020202030204" pitchFamily="34" charset="0"/>
              </a:rPr>
              <a:t>El </a:t>
            </a:r>
            <a:r>
              <a:rPr lang="es-ES" sz="1400" dirty="0">
                <a:latin typeface="Arial Narrow" panose="020B0606020202030204" pitchFamily="34" charset="0"/>
              </a:rPr>
              <a:t>GNL en el transporte de carretera, alternativas al GNC y a los vehículos </a:t>
            </a:r>
            <a:r>
              <a:rPr lang="es-ES" sz="1400" dirty="0" smtClean="0">
                <a:latin typeface="Arial Narrow" panose="020B0606020202030204" pitchFamily="34" charset="0"/>
              </a:rPr>
              <a:t>eléctricos (transporte liviano y pesado de carga y pasajeros)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Plantas generadoras de energía con GNL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Casos de cogeneración con GNL, introducción al desarrollo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Introducción al desarrollo de estudios de plantas industriales con </a:t>
            </a:r>
            <a:r>
              <a:rPr lang="es-ES" sz="1400" dirty="0" smtClean="0">
                <a:latin typeface="Arial Narrow" panose="020B0606020202030204" pitchFamily="34" charset="0"/>
              </a:rPr>
              <a:t>GNL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708143" y="1061219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" y="3797300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29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326226" y="1340766"/>
            <a:ext cx="5028987" cy="2849764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smtClean="0">
                <a:latin typeface="Arial Narrow" panose="020B0606020202030204" pitchFamily="34" charset="0"/>
              </a:rPr>
              <a:t>Curso 5: Marco Legal GN y GNL/GNC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Introducción al mercado de GN y GNC/GNL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Marcos normativos que rigen los mercados de GN y GNL/GNC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Manejo de contratos (principales riesgos) en el GN y GNL/GNC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Elaboración de esquemas de contratos de GN en yacimientos de gas 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Aplicación de marcos normativos para la industria en el uso de GN y GNL/GNC 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28578" y="1771373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124075" y="1771373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0172FEDB-F01E-4654-89AE-C66BE019C972}"/>
              </a:ext>
            </a:extLst>
          </p:cNvPr>
          <p:cNvSpPr txBox="1">
            <a:spLocks/>
          </p:cNvSpPr>
          <p:nvPr/>
        </p:nvSpPr>
        <p:spPr>
          <a:xfrm>
            <a:off x="326449" y="3975510"/>
            <a:ext cx="6192351" cy="244488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7: Transición Energética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Tendencias de la energía a nivel mundial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La transición energética a nivel global y local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La edad dorada del gas natural: Energético de transición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Políticas de sostenibilidad asociadas con el gas natural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Planificación energética con gas natural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Tendencias en el desarrollo del gas natural</a:t>
            </a:r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1A12366E-44C9-4668-8381-7AD689D91BCB}"/>
              </a:ext>
            </a:extLst>
          </p:cNvPr>
          <p:cNvSpPr txBox="1">
            <a:spLocks/>
          </p:cNvSpPr>
          <p:nvPr/>
        </p:nvSpPr>
        <p:spPr>
          <a:xfrm>
            <a:off x="6267508" y="2370134"/>
            <a:ext cx="6514568" cy="284976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6: Regulación GN/GNL/GNC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 a la regulación del GN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Consideraciones </a:t>
            </a:r>
            <a:r>
              <a:rPr lang="es-ES" sz="1400" dirty="0">
                <a:latin typeface="Arial Narrow" panose="020B0606020202030204" pitchFamily="34" charset="0"/>
              </a:rPr>
              <a:t>en la elaboración de reglamentos para el GNL/GN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Metodología para la regulación, casos aplicados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Impacto regulatorio de los mercados de GN/GNL/GNC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Desarrollo de cambios normativos para el fomento de mercados del GN/GNL/GNC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Manejo de incentivos y subsidios como mecanismos de promoción </a:t>
            </a:r>
            <a:endParaRPr lang="es-ES" sz="1400" dirty="0" smtClean="0">
              <a:latin typeface="Arial Narrow" panose="020B0606020202030204" pitchFamily="34" charset="0"/>
            </a:endParaRPr>
          </a:p>
          <a:p>
            <a:r>
              <a:rPr lang="es-ES" sz="1400" dirty="0" smtClean="0">
                <a:latin typeface="Arial Narrow" panose="020B0606020202030204" pitchFamily="34" charset="0"/>
              </a:rPr>
              <a:t>Supervisión y fiscalización de la industria de GN.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1800" b="1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991833" y="10422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-6200166" y="3729694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04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2047283" y="3051495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Regulación </a:t>
            </a:r>
            <a:r>
              <a:rPr lang="es-ES" sz="2800" b="1" dirty="0" smtClean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del </a:t>
            </a: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Gas Natural</a:t>
            </a:r>
          </a:p>
        </p:txBody>
      </p:sp>
    </p:spTree>
    <p:extLst>
      <p:ext uri="{BB962C8B-B14F-4D97-AF65-F5344CB8AC3E}">
        <p14:creationId xmlns:p14="http://schemas.microsoft.com/office/powerpoint/2010/main" val="97070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176036" y="1203453"/>
            <a:ext cx="5290541" cy="2667908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1: Mercados del Gas Natural 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Conceptos básicos, balance de energía, energías primarias, oferta y demanda, escenarios de proyección del gas natural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Tendencias en gas natural y competidores en energía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Introducción a la economía del negocio del gas natural 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Mercados de gas natural: Introducción al GNL/GNC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El mercado del GN: Cadena de valor y dinámica del mercado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GN: Introducción para el uso en industrias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14931" y="166957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110428" y="166957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0ECFBA80-1759-4055-AA73-51CE782CBBAA}"/>
              </a:ext>
            </a:extLst>
          </p:cNvPr>
          <p:cNvSpPr txBox="1">
            <a:spLocks/>
          </p:cNvSpPr>
          <p:nvPr/>
        </p:nvSpPr>
        <p:spPr>
          <a:xfrm>
            <a:off x="185183" y="3929391"/>
            <a:ext cx="5400949" cy="289162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3: Transporte de gas natural/GNL/GNC: Regulación/Precios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 a la cadena del GNL/GNL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Economía del negocio del GNL/GNC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Estructuración tarifaria de GNL/ GNC, casos aplicados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Tecnologías recientes al uso de GNL/GNC en transporte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Competitividad frente a otros sustitutos, el papel del diésel y los vehículos eléctricos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Caso de transporte : Usos en vehículos de carga pesada y minería</a:t>
            </a:r>
            <a:endParaRPr lang="es-ES" sz="1800" dirty="0">
              <a:latin typeface="Arial Narrow" panose="020B0606020202030204" pitchFamily="34" charset="0"/>
            </a:endParaRP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55F97B23-0650-4E6B-A034-BDAAECA0B61D}"/>
              </a:ext>
            </a:extLst>
          </p:cNvPr>
          <p:cNvSpPr txBox="1">
            <a:spLocks/>
          </p:cNvSpPr>
          <p:nvPr/>
        </p:nvSpPr>
        <p:spPr>
          <a:xfrm>
            <a:off x="5681194" y="1156049"/>
            <a:ext cx="6070437" cy="26679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Exploración y explotación de gas natural: Precios y Contratos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Descripción de yacimientos con potencia de exploración y explotación de hidrocarburos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Sistema de contratación y licencias 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Régimen de los contratos: Regalías, impuestos y canon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Rentabilidad, riesgo, tecnología, sociedad y medio ambiente en el negocio del gas natural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Oportunidades de negocio en la explotación y exploración de mercados de gas natural 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800" b="1" dirty="0">
              <a:latin typeface="Arial Narrow" panose="020B0606020202030204" pitchFamily="34" charset="0"/>
            </a:endParaRPr>
          </a:p>
        </p:txBody>
      </p:sp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446DC304-DF5C-4948-9041-A0B39221E084}"/>
              </a:ext>
            </a:extLst>
          </p:cNvPr>
          <p:cNvSpPr txBox="1">
            <a:spLocks/>
          </p:cNvSpPr>
          <p:nvPr/>
        </p:nvSpPr>
        <p:spPr>
          <a:xfrm>
            <a:off x="5800749" y="3823956"/>
            <a:ext cx="5363118" cy="274195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Distribución y Comercialización de GN</a:t>
            </a:r>
            <a:endParaRPr lang="es-E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400" dirty="0">
                <a:latin typeface="Arial Narrow" panose="020B0606020202030204" pitchFamily="34" charset="0"/>
              </a:rPr>
              <a:t>Conceptos básicos del gas natural y su importancia en la matriz energética</a:t>
            </a:r>
            <a:endParaRPr lang="es-ES" sz="18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400" dirty="0">
                <a:latin typeface="Arial Narrow" panose="020B0606020202030204" pitchFamily="34" charset="0"/>
              </a:rPr>
              <a:t>Cadena de valor del gas natural: Uso en la industria, generación y sector residencial.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Manejo de precios y márgenes de comercialización. Mercados competitivos y monopolios.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Incentivos y mecanismos de subsidios </a:t>
            </a:r>
            <a:endParaRPr lang="es-ES" sz="1400" dirty="0" smtClean="0">
              <a:latin typeface="Arial Narrow" panose="020B0606020202030204" pitchFamily="34" charset="0"/>
            </a:endParaRPr>
          </a:p>
          <a:p>
            <a:r>
              <a:rPr lang="es-ES" sz="1400" dirty="0" smtClean="0">
                <a:latin typeface="Arial Narrow" panose="020B0606020202030204" pitchFamily="34" charset="0"/>
              </a:rPr>
              <a:t>Caso </a:t>
            </a:r>
            <a:r>
              <a:rPr lang="es-ES" sz="1400" dirty="0">
                <a:latin typeface="Arial Narrow" panose="020B0606020202030204" pitchFamily="34" charset="0"/>
              </a:rPr>
              <a:t>de redes de distribución de gas natural, administración de </a:t>
            </a:r>
            <a:r>
              <a:rPr lang="es-ES" sz="1400" dirty="0" smtClean="0">
                <a:latin typeface="Arial Narrow" panose="020B0606020202030204" pitchFamily="34" charset="0"/>
              </a:rPr>
              <a:t>la     cadena </a:t>
            </a:r>
            <a:r>
              <a:rPr lang="es-ES" sz="1400" dirty="0">
                <a:latin typeface="Arial Narrow" panose="020B0606020202030204" pitchFamily="34" charset="0"/>
              </a:rPr>
              <a:t>de servicio y  comercialización.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5466577" y="10803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1" y="3797300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580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350381" y="1366166"/>
            <a:ext cx="5186905" cy="2904222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5: Marco Legal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Reglamentación: Estructuración normativa del marco en el GN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Consideración de mercado para la elaboración de marcos normativos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Riesgos y evaluaciones futuras, considerando la competitividad de la energía como negocio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Aspectos claves de la distribución de concesiones de GN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Manejo de conflictos y consulta previa, aspectos de inclusión.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28579" y="105736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124076" y="105736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71FF852-A0EF-4818-8276-CE6534F7920B}"/>
              </a:ext>
            </a:extLst>
          </p:cNvPr>
          <p:cNvSpPr/>
          <p:nvPr/>
        </p:nvSpPr>
        <p:spPr>
          <a:xfrm>
            <a:off x="6096000" y="1178578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6: Supervisión Infraestructura y Seguridad  GN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Regulación del gas natural aplicada a supervisión de infraestructura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Metodología de supervisión de gas natural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Tecnologías de supervisión de ductos en GN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Gestión de riesgos y geotecnia aplicada al GN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Seguridad energética, la importancia del gas natural en la matriz energética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Estrategias de comunicación y manejo de conflictos en la seguridad de ductos</a:t>
            </a:r>
          </a:p>
          <a:p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77F4E13-157F-4B4C-A5A8-ED29ADE9323C}"/>
              </a:ext>
            </a:extLst>
          </p:cNvPr>
          <p:cNvSpPr/>
          <p:nvPr/>
        </p:nvSpPr>
        <p:spPr>
          <a:xfrm>
            <a:off x="375425" y="3822700"/>
            <a:ext cx="6346575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7: Supervisión Ambiental GN</a:t>
            </a:r>
          </a:p>
          <a:p>
            <a:endParaRPr lang="es-ES" sz="100" b="1" dirty="0">
              <a:latin typeface="Arial Narrow" panose="020B0606020202030204" pitchFamily="34" charset="0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Estudios de impacto ambiental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Reglamentación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Operaciones de gas natural y su impacto al medio ambiente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Arial Narrow" panose="020B0606020202030204" pitchFamily="34" charset="0"/>
              </a:rPr>
              <a:t>Desarrollo normativo</a:t>
            </a:r>
            <a:endParaRPr lang="es-ES" sz="1400" dirty="0">
              <a:latin typeface="Arial Narrow" panose="020B0606020202030204" pitchFamily="34" charset="0"/>
            </a:endParaRP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Procesos de información a la población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Análisis, Evaluación y Negociación en los conflictos socio-ambientales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Supervisión ambiental en GN: Procedimientos, resultados, indicadores y evaluación de la supervisión, </a:t>
            </a:r>
            <a:r>
              <a:rPr lang="es-ES" sz="1400" i="1" dirty="0">
                <a:latin typeface="Arial Narrow" panose="020B0606020202030204" pitchFamily="34" charset="0"/>
              </a:rPr>
              <a:t>enforcement</a:t>
            </a:r>
            <a:r>
              <a:rPr lang="es-ES" sz="1400" dirty="0">
                <a:latin typeface="Arial Narrow" panose="020B0606020202030204" pitchFamily="34" charset="0"/>
              </a:rPr>
              <a:t>.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5991833" y="1054920"/>
            <a:ext cx="0" cy="27550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" y="3797300"/>
            <a:ext cx="12192000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46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2047283" y="3051495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Transición Energética en Hidrocarburos</a:t>
            </a:r>
          </a:p>
        </p:txBody>
      </p:sp>
    </p:spTree>
    <p:extLst>
      <p:ext uri="{BB962C8B-B14F-4D97-AF65-F5344CB8AC3E}">
        <p14:creationId xmlns:p14="http://schemas.microsoft.com/office/powerpoint/2010/main" val="263181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4A987B-93B2-4C8C-9177-23A293C69C51}"/>
              </a:ext>
            </a:extLst>
          </p:cNvPr>
          <p:cNvSpPr txBox="1"/>
          <p:nvPr/>
        </p:nvSpPr>
        <p:spPr>
          <a:xfrm>
            <a:off x="395288" y="1209961"/>
            <a:ext cx="4217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006AAF"/>
                </a:solidFill>
                <a:latin typeface="Arial Narrow" panose="020B0606020202030204" pitchFamily="34" charset="0"/>
              </a:rPr>
              <a:t>PLANES ACADÉMICOS </a:t>
            </a:r>
            <a:r>
              <a:rPr lang="es-ES" sz="2800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2020</a:t>
            </a:r>
            <a:endParaRPr lang="es-ES" sz="2800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Retângulo 3">
            <a:extLst>
              <a:ext uri="{FF2B5EF4-FFF2-40B4-BE49-F238E27FC236}">
                <a16:creationId xmlns:a16="http://schemas.microsoft.com/office/drawing/2014/main" id="{B3BA8439-D055-4D77-B85C-8C7AFD8AC354}"/>
              </a:ext>
            </a:extLst>
          </p:cNvPr>
          <p:cNvSpPr/>
          <p:nvPr/>
        </p:nvSpPr>
        <p:spPr>
          <a:xfrm>
            <a:off x="442724" y="1832404"/>
            <a:ext cx="106866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diplomas propuestos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cuenta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 la experiencia académica y profesional de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ESAN. Incluye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serie de cursos especializados para el conocimiento y formación técnica, así como de la gestión en el desarrollo de los hidrocarburos.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 objetivo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 la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promoción del gas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natural y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petróleo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mercados internacionales y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nacionales,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 el fin de alcanzar competitividad a la par de la sostenibilidad en línea con las tendencias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globales, con </a:t>
            </a:r>
            <a:r>
              <a:rPr kumimoji="0" lang="es-ES" sz="2400" b="0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una visión integral y holística con otros energéticos.</a:t>
            </a:r>
          </a:p>
        </p:txBody>
      </p:sp>
    </p:spTree>
    <p:extLst>
      <p:ext uri="{BB962C8B-B14F-4D97-AF65-F5344CB8AC3E}">
        <p14:creationId xmlns:p14="http://schemas.microsoft.com/office/powerpoint/2010/main" val="2216840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119872" y="4138395"/>
            <a:ext cx="6063262" cy="2829557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3: Tendencias en el uso del petróleo/gas natural</a:t>
            </a:r>
            <a:endParaRPr lang="es-ES" sz="1400" b="1" dirty="0" smtClean="0">
              <a:latin typeface="Arial Narrow" panose="020B0606020202030204" pitchFamily="34" charset="0"/>
            </a:endParaRPr>
          </a:p>
          <a:p>
            <a:r>
              <a:rPr lang="es-ES" sz="1400" dirty="0" smtClean="0">
                <a:latin typeface="Arial Narrow" panose="020B0606020202030204" pitchFamily="34" charset="0"/>
              </a:rPr>
              <a:t>Desarrollo del GN (GNC/GNL) como competidor del petróleo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Tecnologías futuras de </a:t>
            </a:r>
            <a:r>
              <a:rPr lang="es-ES" sz="1400" dirty="0" err="1" smtClean="0">
                <a:latin typeface="Arial Narrow" panose="020B0606020202030204" pitchFamily="34" charset="0"/>
              </a:rPr>
              <a:t>Oil</a:t>
            </a:r>
            <a:r>
              <a:rPr lang="es-ES" sz="1400" dirty="0" smtClean="0">
                <a:latin typeface="Arial Narrow" panose="020B0606020202030204" pitchFamily="34" charset="0"/>
              </a:rPr>
              <a:t> &amp; Gas en los próximos años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Uso de GNL para transporte de energía a nivel mundial y local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Desarrollo de cuencas y yacimientos, mecanismos para su desarrollo futuro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Sostenibilidad de los hidrocarburos en el mercado peruano, manejo de precios 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Desarrollo de mercados de petróleo/gas natural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b="1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119397" y="1731614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014894" y="1731614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DC792BA8-4F31-48CF-B962-A7D3ED2FADF2}"/>
              </a:ext>
            </a:extLst>
          </p:cNvPr>
          <p:cNvSpPr txBox="1">
            <a:spLocks/>
          </p:cNvSpPr>
          <p:nvPr/>
        </p:nvSpPr>
        <p:spPr>
          <a:xfrm>
            <a:off x="142278" y="1420709"/>
            <a:ext cx="5768113" cy="243312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1: Mercados de Hidrocarburos</a:t>
            </a:r>
            <a:endParaRPr lang="es-ES" sz="1400" b="1" dirty="0">
              <a:latin typeface="Arial Narrow" panose="020B0606020202030204" pitchFamily="34" charset="0"/>
            </a:endParaRPr>
          </a:p>
          <a:p>
            <a:r>
              <a:rPr lang="es-ES" sz="1400" dirty="0" smtClean="0">
                <a:latin typeface="Arial Narrow" panose="020B0606020202030204" pitchFamily="34" charset="0"/>
              </a:rPr>
              <a:t>Balance energético global y tendencias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Hidrocarburos </a:t>
            </a:r>
            <a:r>
              <a:rPr lang="es-ES" sz="1400" dirty="0">
                <a:latin typeface="Arial Narrow" panose="020B0606020202030204" pitchFamily="34" charset="0"/>
              </a:rPr>
              <a:t>en el mercado mundial y local.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La transición energética y los Hidrocarburos.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Regulación de Hidrocarburos 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Retos para incentivar la Industria de Oil &amp; Gas </a:t>
            </a:r>
            <a:endParaRPr lang="es-PE" sz="24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987C28BF-7ECA-4D5D-BFBF-E95A04384A80}"/>
              </a:ext>
            </a:extLst>
          </p:cNvPr>
          <p:cNvSpPr txBox="1">
            <a:spLocks/>
          </p:cNvSpPr>
          <p:nvPr/>
        </p:nvSpPr>
        <p:spPr>
          <a:xfrm>
            <a:off x="5750443" y="1307275"/>
            <a:ext cx="5641202" cy="254655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Conceptos de Transición Energética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Tendencias en el mercado de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 a la transición energética: Perspectivas de los Hidrocarburos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Sostenibilidad ambiental y energética en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Política energética de la energía en hidrocarburos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Casos de política </a:t>
            </a:r>
            <a:r>
              <a:rPr lang="es-ES" sz="1400" dirty="0" smtClean="0">
                <a:latin typeface="Arial Narrow" panose="020B0606020202030204" pitchFamily="34" charset="0"/>
              </a:rPr>
              <a:t>energética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Planeamiento de transición energética en Hidrocarburos </a:t>
            </a:r>
            <a:endParaRPr lang="es-ES" sz="1800" dirty="0">
              <a:latin typeface="Arial Narrow" panose="020B0606020202030204" pitchFamily="34" charset="0"/>
            </a:endParaRPr>
          </a:p>
        </p:txBody>
      </p:sp>
      <p:sp>
        <p:nvSpPr>
          <p:cNvPr id="13" name="Marcador de contenido 1">
            <a:extLst>
              <a:ext uri="{FF2B5EF4-FFF2-40B4-BE49-F238E27FC236}">
                <a16:creationId xmlns:a16="http://schemas.microsoft.com/office/drawing/2014/main" id="{A585F800-4DB1-4540-8CC9-E9BCE4A7BA78}"/>
              </a:ext>
            </a:extLst>
          </p:cNvPr>
          <p:cNvSpPr txBox="1">
            <a:spLocks/>
          </p:cNvSpPr>
          <p:nvPr/>
        </p:nvSpPr>
        <p:spPr>
          <a:xfrm>
            <a:off x="5728035" y="4138395"/>
            <a:ext cx="5426074" cy="271821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Competitividad/Eficiencia energética en el transporte pesado/vehicular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Tecnología de aplicación en el transporte pesado de vehículos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Competitividad del gas natural y los derivados del petróleo en transporte vehicular y de carga pesada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Economía y desarrollo de incentivos para la masificación en el transporte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Tendencias de combustibles alternativos para el transporte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Eficiencia energética aplicada a transporte de energía</a:t>
            </a:r>
          </a:p>
          <a:p>
            <a:endParaRPr lang="es-ES" sz="1600" dirty="0">
              <a:latin typeface="Arial Narrow" panose="020B0606020202030204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5623532" y="10549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0" y="3820341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96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328418" y="2128166"/>
            <a:ext cx="5409509" cy="2747384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5: Competitividad/Eficiencia energética en la cocción de alimentos</a:t>
            </a: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Hidrocarburos como servicios públicos</a:t>
            </a: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Propuestas normativas e incentivos para la cocción alternativa </a:t>
            </a: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Economía del GLP/ Cocinas de Inducción, alternativas a la cocción limpia en un contexto de transición energética</a:t>
            </a: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Eficiencia energética, manejo de subsidios, administración de los casos de promoción de servicios públicos</a:t>
            </a: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Acceso a la energía, una visión global y local del mercado, tecnologías sostenibles 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176008" y="158307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071505" y="158307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C345B6ED-6657-4EF0-8E62-9B2C53BAFE6C}"/>
              </a:ext>
            </a:extLst>
          </p:cNvPr>
          <p:cNvSpPr txBox="1">
            <a:spLocks/>
          </p:cNvSpPr>
          <p:nvPr/>
        </p:nvSpPr>
        <p:spPr>
          <a:xfrm>
            <a:off x="6390322" y="1127128"/>
            <a:ext cx="4774494" cy="288464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6: Digitalización en el mercado de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 a la digitalización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Manejo de TIC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Sistemas de automatización en el sector petrolero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Sistemas de automatización en gas natural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 al desarrollo de aplicaciones en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Logística y manejo de inventarios de hidrocarburos con TIC </a:t>
            </a:r>
          </a:p>
          <a:p>
            <a:endParaRPr lang="es-ES" sz="1100" dirty="0">
              <a:latin typeface="Arial Narrow" panose="020B0606020202030204" pitchFamily="34" charset="0"/>
            </a:endParaRP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4A8D4A76-3376-4446-A26A-7B907FB3A31C}"/>
              </a:ext>
            </a:extLst>
          </p:cNvPr>
          <p:cNvSpPr txBox="1">
            <a:spLocks/>
          </p:cNvSpPr>
          <p:nvPr/>
        </p:nvSpPr>
        <p:spPr>
          <a:xfrm>
            <a:off x="6390322" y="4247257"/>
            <a:ext cx="4774494" cy="229954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7: Política energética.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Políticas energéticas a nivel nacional e internacional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Modelos de políticas energéticas en America Latina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Indicadores de política energética, desarrollo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Política </a:t>
            </a:r>
            <a:r>
              <a:rPr lang="es-ES" sz="1400" dirty="0" smtClean="0">
                <a:latin typeface="Arial Narrow" panose="020B0606020202030204" pitchFamily="34" charset="0"/>
              </a:rPr>
              <a:t>energética: casos de estudio en 3 países.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Elaboración de un modelo de política energética</a:t>
            </a:r>
          </a:p>
          <a:p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>
              <a:latin typeface="Arial Narrow" panose="020B0606020202030204" pitchFamily="34" charset="0"/>
            </a:endParaRPr>
          </a:p>
          <a:p>
            <a:endParaRPr lang="es-ES" sz="1200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991833" y="10422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5991833" y="4022278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174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2047283" y="3051495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Supervisión de Hidrocarburos</a:t>
            </a:r>
          </a:p>
        </p:txBody>
      </p:sp>
    </p:spTree>
    <p:extLst>
      <p:ext uri="{BB962C8B-B14F-4D97-AF65-F5344CB8AC3E}">
        <p14:creationId xmlns:p14="http://schemas.microsoft.com/office/powerpoint/2010/main" val="341523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140118" y="1295452"/>
            <a:ext cx="5251983" cy="2718214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smtClean="0">
                <a:latin typeface="Arial Narrow" panose="020B0606020202030204" pitchFamily="34" charset="0"/>
              </a:rPr>
              <a:t>Curso 1: Mercados de hidrocarburos</a:t>
            </a:r>
          </a:p>
          <a:p>
            <a:pPr algn="just"/>
            <a:r>
              <a:rPr lang="es-ES" sz="1400" smtClean="0">
                <a:latin typeface="Arial Narrow" panose="020B0606020202030204" pitchFamily="34" charset="0"/>
              </a:rPr>
              <a:t>Hidrocarburos en el mercado mundial y local.</a:t>
            </a:r>
          </a:p>
          <a:p>
            <a:pPr algn="just" fontAlgn="base"/>
            <a:r>
              <a:rPr lang="es-ES" sz="1400" smtClean="0">
                <a:latin typeface="Arial Narrow" panose="020B0606020202030204" pitchFamily="34" charset="0"/>
              </a:rPr>
              <a:t>La transición energética y los Hidrocarburos.</a:t>
            </a:r>
          </a:p>
          <a:p>
            <a:pPr algn="just" fontAlgn="base"/>
            <a:r>
              <a:rPr lang="es-ES" sz="1400" smtClean="0">
                <a:latin typeface="Arial Narrow" panose="020B0606020202030204" pitchFamily="34" charset="0"/>
              </a:rPr>
              <a:t>Regulación de Hidrocarburos en el Perú.</a:t>
            </a:r>
          </a:p>
          <a:p>
            <a:pPr algn="just" fontAlgn="base"/>
            <a:r>
              <a:rPr lang="es-ES" sz="1400" smtClean="0">
                <a:latin typeface="Arial Narrow" panose="020B0606020202030204" pitchFamily="34" charset="0"/>
              </a:rPr>
              <a:t>Retos para incentivar la Industria de Oil &amp; Gas </a:t>
            </a:r>
          </a:p>
          <a:p>
            <a:pPr algn="just" fontAlgn="base"/>
            <a:r>
              <a:rPr lang="es-ES" sz="1400" smtClean="0">
                <a:latin typeface="Arial Narrow" panose="020B0606020202030204" pitchFamily="34" charset="0"/>
              </a:rPr>
              <a:t>Supervisión y Fiscalización de la Industria de los Hidrocarburos.</a:t>
            </a:r>
          </a:p>
          <a:p>
            <a:pPr algn="just" fontAlgn="base"/>
            <a:r>
              <a:rPr lang="es-ES" sz="1400" smtClean="0">
                <a:latin typeface="Arial Narrow" panose="020B0606020202030204" pitchFamily="34" charset="0"/>
              </a:rPr>
              <a:t>Perspectiva los hidrocarburos para el mercado latinoamericano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sz="1800" b="1" smtClean="0">
                <a:latin typeface="Arial Narrow" panose="020B0606020202030204" pitchFamily="34" charset="0"/>
              </a:rPr>
              <a:t> </a:t>
            </a:r>
            <a:endParaRPr lang="es-ES" sz="1800" b="1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5941976" y="1562332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>
            <a:extLst>
              <a:ext uri="{FF2B5EF4-FFF2-40B4-BE49-F238E27FC236}">
                <a16:creationId xmlns:a16="http://schemas.microsoft.com/office/drawing/2014/main" id="{612D37B0-D706-40ED-B80B-A8BB0C3E7253}"/>
              </a:ext>
            </a:extLst>
          </p:cNvPr>
          <p:cNvSpPr txBox="1">
            <a:spLocks/>
          </p:cNvSpPr>
          <p:nvPr/>
        </p:nvSpPr>
        <p:spPr>
          <a:xfrm>
            <a:off x="5515255" y="1161138"/>
            <a:ext cx="6067924" cy="247888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Conceptos/metodologías de supervisión/gestión de riesgos en hidrocarburos</a:t>
            </a:r>
          </a:p>
          <a:p>
            <a:pPr algn="just">
              <a:buClr>
                <a:schemeClr val="tx1"/>
              </a:buClr>
              <a:defRPr/>
            </a:pPr>
            <a:r>
              <a:rPr lang="es-ES" sz="1400" dirty="0">
                <a:latin typeface="Arial Narrow" panose="020B0606020202030204" pitchFamily="34" charset="0"/>
              </a:rPr>
              <a:t>Normatividad en la supervisión de hidrocarburos</a:t>
            </a:r>
          </a:p>
          <a:p>
            <a:pPr algn="just">
              <a:buClr>
                <a:schemeClr val="tx1"/>
              </a:buClr>
              <a:defRPr/>
            </a:pPr>
            <a:r>
              <a:rPr lang="es-ES" sz="1400" dirty="0">
                <a:latin typeface="Arial Narrow" panose="020B0606020202030204" pitchFamily="34" charset="0"/>
              </a:rPr>
              <a:t>Metodología de supervisión para la gestión de hidrocarburos</a:t>
            </a:r>
          </a:p>
          <a:p>
            <a:pPr algn="just">
              <a:buClr>
                <a:schemeClr val="tx1"/>
              </a:buClr>
              <a:defRPr/>
            </a:pPr>
            <a:r>
              <a:rPr lang="es-ES" sz="1400" dirty="0">
                <a:latin typeface="Arial Narrow" panose="020B0606020202030204" pitchFamily="34" charset="0"/>
              </a:rPr>
              <a:t>Tipos de supervisión y metodologías de gestión de riesgos</a:t>
            </a:r>
          </a:p>
          <a:p>
            <a:pPr algn="just">
              <a:buClr>
                <a:schemeClr val="tx1"/>
              </a:buClr>
              <a:defRPr/>
            </a:pPr>
            <a:r>
              <a:rPr lang="es-ES" sz="1400" dirty="0">
                <a:latin typeface="Arial Narrow" panose="020B0606020202030204" pitchFamily="34" charset="0"/>
              </a:rPr>
              <a:t>Desarrollo de supervisión preoperativa, operativa y especiales.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Sistemas de Información Geográfica (GIS) en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Casos de supervisión y gestión de infraestructura esencial</a:t>
            </a: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0F438C5F-B609-4E43-A232-3B9F2D75D80E}"/>
              </a:ext>
            </a:extLst>
          </p:cNvPr>
          <p:cNvSpPr txBox="1">
            <a:spLocks/>
          </p:cNvSpPr>
          <p:nvPr/>
        </p:nvSpPr>
        <p:spPr>
          <a:xfrm>
            <a:off x="140118" y="4001411"/>
            <a:ext cx="5035857" cy="258978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3: Supervisión del Upstream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Análisis del mercado: contexto económico y geopolítico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Logística, inversiones y modelos de desarrollo de upstream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 a la gestión de la supervisión del upstream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Supervisión de plantas: refinerías y plantas de licuefacción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Desarrollo de supervisiones en petróleo y gas, la experiencia peruana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Casos prácticos de la supervisión, ejemplos</a:t>
            </a:r>
            <a:r>
              <a:rPr lang="es-ES" sz="1400" dirty="0" smtClean="0">
                <a:latin typeface="Arial Narrow" panose="020B0606020202030204" pitchFamily="34" charset="0"/>
              </a:rPr>
              <a:t>.</a:t>
            </a:r>
            <a:endParaRPr lang="es-ES" sz="1400" dirty="0">
              <a:latin typeface="Arial Narrow" panose="020B0606020202030204" pitchFamily="34" charset="0"/>
            </a:endParaRPr>
          </a:p>
          <a:p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6530EB11-3F25-4519-A84D-2039AF6FC342}"/>
              </a:ext>
            </a:extLst>
          </p:cNvPr>
          <p:cNvSpPr txBox="1">
            <a:spLocks/>
          </p:cNvSpPr>
          <p:nvPr/>
        </p:nvSpPr>
        <p:spPr>
          <a:xfrm>
            <a:off x="5515255" y="3890877"/>
            <a:ext cx="5662390" cy="290317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Supervisión del transporte hidrocarburos: Gestión de integridad de ductos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Normativa, procedimientos, especificaciones y gestión de riesgos de ductos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Supervisión de la integridad de ductos I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Supervisión de la integridad de ductos II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Casos de supervisión de ductos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Elaboración de informes tipo de supervisión de ductos</a:t>
            </a:r>
            <a:endParaRPr lang="es-ES" sz="1800" b="1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Introducción a la Seguridad energética: Control y gestión de ductos de gas natural &amp; oil como parte de la matriz de energía</a:t>
            </a:r>
            <a:endParaRPr lang="es-ES" sz="1100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077433" y="1080376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" y="3695815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143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3" name="Marcador de contenido 1"/>
          <p:cNvSpPr txBox="1">
            <a:spLocks/>
          </p:cNvSpPr>
          <p:nvPr/>
        </p:nvSpPr>
        <p:spPr>
          <a:xfrm>
            <a:off x="190820" y="1226518"/>
            <a:ext cx="5808866" cy="2844255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5: Supervisión de distribución y comercialización de hidrocarburos</a:t>
            </a:r>
            <a:endParaRPr lang="es-ES" sz="1400" dirty="0" smtClean="0">
              <a:latin typeface="Arial Narrow" panose="020B0606020202030204" pitchFamily="34" charset="0"/>
            </a:endParaRPr>
          </a:p>
          <a:p>
            <a:r>
              <a:rPr lang="es-ES" sz="1400" dirty="0" smtClean="0">
                <a:latin typeface="Arial Narrow" panose="020B0606020202030204" pitchFamily="34" charset="0"/>
              </a:rPr>
              <a:t>Normativa de distribución y comercialización de hidrocarburos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Cadena de valor de distribución y comercialización de hidrocarburos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Supervisión de gas natural I: Redes externas e internas , transporte de GNC/GNL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Supervisión de gas natural II: Plantas satélites de regasificación, Estación de comprensión 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Supervisión de hidrocarburos I:  EE. SS, Plantas de abastecimiento</a:t>
            </a:r>
          </a:p>
          <a:p>
            <a:pPr algn="just"/>
            <a:r>
              <a:rPr lang="es-ES" sz="1400" dirty="0" smtClean="0">
                <a:latin typeface="Arial Narrow" panose="020B0606020202030204" pitchFamily="34" charset="0"/>
              </a:rPr>
              <a:t>Supervisión de hidrocarburos II : Plantas envasadores, Distribución de GLP</a:t>
            </a:r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14" name="Marcador de contenido 1"/>
          <p:cNvSpPr txBox="1">
            <a:spLocks/>
          </p:cNvSpPr>
          <p:nvPr/>
        </p:nvSpPr>
        <p:spPr>
          <a:xfrm>
            <a:off x="6160340" y="1630571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5" name="Marcador de contenido 1"/>
          <p:cNvSpPr txBox="1">
            <a:spLocks/>
          </p:cNvSpPr>
          <p:nvPr/>
        </p:nvSpPr>
        <p:spPr>
          <a:xfrm>
            <a:off x="6055837" y="1630571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F2120ED-1959-4B25-98F6-E9E3067811E2}"/>
              </a:ext>
            </a:extLst>
          </p:cNvPr>
          <p:cNvSpPr/>
          <p:nvPr/>
        </p:nvSpPr>
        <p:spPr>
          <a:xfrm>
            <a:off x="6160340" y="1226518"/>
            <a:ext cx="6096000" cy="23021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6: Supervisión ambiental en hidrocarburos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Sostenibilidad ambiental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Legislación ambiental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Supervisión ambiental en el Upstream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Supervisión ambiental en el Downstream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Evaluación de la calidad ambiental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Fiscalización ambiental en hidrocarburos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E5542BC-A779-4124-982B-5422367141EE}"/>
              </a:ext>
            </a:extLst>
          </p:cNvPr>
          <p:cNvSpPr/>
          <p:nvPr/>
        </p:nvSpPr>
        <p:spPr>
          <a:xfrm>
            <a:off x="190820" y="4191854"/>
            <a:ext cx="5185073" cy="220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b="1" dirty="0">
                <a:latin typeface="Arial Narrow" panose="020B0606020202030204" pitchFamily="34" charset="0"/>
              </a:rPr>
              <a:t>Curso 7: Precios de Paridad/ Benchmarking Internacional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Entorno Económico Internacional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Mercados con liquidez, inventarios y de precios de referencia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Precios Internacionales del Petróleo y ULSD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Precios de Paridad Importación y Exportación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Precios de Paridad: El caso peruano y chileno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E89919-4BC2-41B2-A458-6EDC7F549ABA}"/>
              </a:ext>
            </a:extLst>
          </p:cNvPr>
          <p:cNvSpPr/>
          <p:nvPr/>
        </p:nvSpPr>
        <p:spPr>
          <a:xfrm>
            <a:off x="6156440" y="4147054"/>
            <a:ext cx="5592851" cy="277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8: Gestión de inventarios de hidrocarburos (CORES)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Introducción a la gestión de inventarios de hidrocarburos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Tecnologías en la logística de inventarios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Manejo, distribución y comercialización de hidrocarburos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Financiamiento e incentivos en la gestión de inventarios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Sostenibilidad y responsabilidad empresarial en la gestión </a:t>
            </a:r>
            <a:r>
              <a:rPr lang="es-ES" sz="1400" dirty="0" smtClean="0">
                <a:latin typeface="Arial Narrow" panose="020B0606020202030204" pitchFamily="34" charset="0"/>
              </a:rPr>
              <a:t>de                                        </a:t>
            </a:r>
            <a:r>
              <a:rPr lang="es-ES" sz="1400" dirty="0">
                <a:latin typeface="Arial Narrow" panose="020B0606020202030204" pitchFamily="34" charset="0"/>
              </a:rPr>
              <a:t>inventarios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Casos elaborados y desarrollo de inventarios</a:t>
            </a:r>
          </a:p>
          <a:p>
            <a:endParaRPr lang="es-ES" b="1" dirty="0">
              <a:latin typeface="Arial Narrow" panose="020B0606020202030204" pitchFamily="34" charset="0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991833" y="10549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1" y="3988210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988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2047283" y="3051495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Evaluación, Supervisión y </a:t>
            </a:r>
            <a:r>
              <a:rPr lang="es-ES" sz="2800" b="1" dirty="0" err="1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Enforcement</a:t>
            </a: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 Ambiental de Hidrocarburos</a:t>
            </a:r>
          </a:p>
        </p:txBody>
      </p:sp>
    </p:spTree>
    <p:extLst>
      <p:ext uri="{BB962C8B-B14F-4D97-AF65-F5344CB8AC3E}">
        <p14:creationId xmlns:p14="http://schemas.microsoft.com/office/powerpoint/2010/main" val="1389053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296502" y="4057089"/>
            <a:ext cx="4433822" cy="2548066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smtClean="0">
                <a:latin typeface="Arial Narrow" panose="020B0606020202030204" pitchFamily="34" charset="0"/>
              </a:rPr>
              <a:t>Curso 3: Sostenibilidad ambiental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Transición energética y sostenibilidad ambiental 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Metas y compromisos ambientales globales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Indicadores de sostenibilidad ambiental a nivel global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Relaciones entre energía, desarrollo, crecimiento y medio ambiente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Tendencias en sostenibilidad de la energía con enfoque social- y medio ambiente</a:t>
            </a:r>
          </a:p>
          <a:p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5973950" y="1771313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>
            <a:extLst>
              <a:ext uri="{FF2B5EF4-FFF2-40B4-BE49-F238E27FC236}">
                <a16:creationId xmlns:a16="http://schemas.microsoft.com/office/drawing/2014/main" id="{89BD6B62-A671-4B7E-8619-A96214B911E8}"/>
              </a:ext>
            </a:extLst>
          </p:cNvPr>
          <p:cNvSpPr txBox="1">
            <a:spLocks/>
          </p:cNvSpPr>
          <p:nvPr/>
        </p:nvSpPr>
        <p:spPr>
          <a:xfrm>
            <a:off x="184857" y="1340766"/>
            <a:ext cx="5411254" cy="263304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1: Mercados de hidrocarburos</a:t>
            </a:r>
          </a:p>
          <a:p>
            <a:pPr algn="just"/>
            <a:r>
              <a:rPr lang="es-ES" sz="1400" dirty="0">
                <a:latin typeface="Arial Narrow" panose="020B0606020202030204" pitchFamily="34" charset="0"/>
              </a:rPr>
              <a:t>Hidrocarburos en el mercado mundial y local.</a:t>
            </a:r>
          </a:p>
          <a:p>
            <a:pPr algn="just" fontAlgn="base"/>
            <a:r>
              <a:rPr lang="es-ES" sz="1400" dirty="0">
                <a:latin typeface="Arial Narrow" panose="020B0606020202030204" pitchFamily="34" charset="0"/>
              </a:rPr>
              <a:t>La transición energética y los Hidrocarburos.</a:t>
            </a:r>
          </a:p>
          <a:p>
            <a:pPr algn="just" fontAlgn="base"/>
            <a:r>
              <a:rPr lang="es-ES" sz="1400" dirty="0">
                <a:latin typeface="Arial Narrow" panose="020B0606020202030204" pitchFamily="34" charset="0"/>
              </a:rPr>
              <a:t>Regulación de </a:t>
            </a:r>
            <a:r>
              <a:rPr lang="es-ES" sz="1400" dirty="0" smtClean="0">
                <a:latin typeface="Arial Narrow" panose="020B0606020202030204" pitchFamily="34" charset="0"/>
              </a:rPr>
              <a:t>Hidrocarburos</a:t>
            </a:r>
          </a:p>
          <a:p>
            <a:pPr algn="just" fontAlgn="base"/>
            <a:r>
              <a:rPr lang="es-ES" sz="1400" dirty="0" smtClean="0">
                <a:latin typeface="Arial Narrow" panose="020B0606020202030204" pitchFamily="34" charset="0"/>
              </a:rPr>
              <a:t>Retos </a:t>
            </a:r>
            <a:r>
              <a:rPr lang="es-ES" sz="1400" dirty="0">
                <a:latin typeface="Arial Narrow" panose="020B0606020202030204" pitchFamily="34" charset="0"/>
              </a:rPr>
              <a:t>para incentivar la Industria de Oil &amp; </a:t>
            </a:r>
            <a:r>
              <a:rPr lang="es-ES" sz="1400" dirty="0" smtClean="0">
                <a:latin typeface="Arial Narrow" panose="020B0606020202030204" pitchFamily="34" charset="0"/>
              </a:rPr>
              <a:t>Gas</a:t>
            </a:r>
            <a:endParaRPr lang="es-ES" sz="1400" dirty="0">
              <a:latin typeface="Arial Narrow" panose="020B0606020202030204" pitchFamily="34" charset="0"/>
            </a:endParaRPr>
          </a:p>
          <a:p>
            <a:pPr algn="just" fontAlgn="base"/>
            <a:r>
              <a:rPr lang="es-ES" sz="1400" dirty="0">
                <a:latin typeface="Arial Narrow" panose="020B0606020202030204" pitchFamily="34" charset="0"/>
              </a:rPr>
              <a:t>Supervisión y Fiscalización de la Industria de los </a:t>
            </a:r>
            <a:r>
              <a:rPr lang="es-ES" sz="1400" dirty="0" smtClean="0">
                <a:latin typeface="Arial Narrow" panose="020B0606020202030204" pitchFamily="34" charset="0"/>
              </a:rPr>
              <a:t>Hidrocarburos</a:t>
            </a:r>
          </a:p>
          <a:p>
            <a:pPr algn="just" fontAlgn="base"/>
            <a:r>
              <a:rPr lang="es-ES" sz="1400" dirty="0" smtClean="0">
                <a:latin typeface="Arial Narrow" panose="020B0606020202030204" pitchFamily="34" charset="0"/>
              </a:rPr>
              <a:t>Perspectiva </a:t>
            </a:r>
            <a:r>
              <a:rPr lang="es-ES" sz="1400" dirty="0">
                <a:latin typeface="Arial Narrow" panose="020B0606020202030204" pitchFamily="34" charset="0"/>
              </a:rPr>
              <a:t>los </a:t>
            </a:r>
            <a:r>
              <a:rPr lang="es-ES" sz="1400" dirty="0" smtClean="0">
                <a:latin typeface="Arial Narrow" panose="020B0606020202030204" pitchFamily="34" charset="0"/>
              </a:rPr>
              <a:t>hidrocarburos.</a:t>
            </a:r>
            <a:r>
              <a:rPr lang="es-ES" sz="1400" b="1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11" name="Marcador de contenido 1">
            <a:extLst>
              <a:ext uri="{FF2B5EF4-FFF2-40B4-BE49-F238E27FC236}">
                <a16:creationId xmlns:a16="http://schemas.microsoft.com/office/drawing/2014/main" id="{EFDDF859-7328-4C8D-BD85-8C63D17FAE4D}"/>
              </a:ext>
            </a:extLst>
          </p:cNvPr>
          <p:cNvSpPr txBox="1">
            <a:spLocks/>
          </p:cNvSpPr>
          <p:nvPr/>
        </p:nvSpPr>
        <p:spPr>
          <a:xfrm>
            <a:off x="5836048" y="1390111"/>
            <a:ext cx="5641202" cy="237112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Arial Narrow" panose="020B0606020202030204" pitchFamily="34" charset="0"/>
              </a:rPr>
              <a:t>Curso 2: Legislación ambiental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El Sistema </a:t>
            </a:r>
            <a:r>
              <a:rPr lang="es-ES" sz="1400" dirty="0" smtClean="0">
                <a:latin typeface="Arial Narrow" panose="020B0606020202030204" pitchFamily="34" charset="0"/>
              </a:rPr>
              <a:t>de </a:t>
            </a:r>
            <a:r>
              <a:rPr lang="es-ES" sz="1400" dirty="0">
                <a:latin typeface="Arial Narrow" panose="020B0606020202030204" pitchFamily="34" charset="0"/>
              </a:rPr>
              <a:t>Evaluación del Impacto ambiental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El Sistema </a:t>
            </a:r>
            <a:r>
              <a:rPr lang="es-ES" sz="1400" dirty="0" smtClean="0">
                <a:latin typeface="Arial Narrow" panose="020B0606020202030204" pitchFamily="34" charset="0"/>
              </a:rPr>
              <a:t>de </a:t>
            </a:r>
            <a:r>
              <a:rPr lang="es-ES" sz="1400" dirty="0">
                <a:latin typeface="Arial Narrow" panose="020B0606020202030204" pitchFamily="34" charset="0"/>
              </a:rPr>
              <a:t>Fiscalización Ambiental, infracciones ambientales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Sanciones y procesos administrativos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Programas de Adecuación de las Actividades de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Pasivos ambientales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Casos de estudio </a:t>
            </a:r>
          </a:p>
        </p:txBody>
      </p:sp>
      <p:sp>
        <p:nvSpPr>
          <p:cNvPr id="12" name="Marcador de contenido 1">
            <a:extLst>
              <a:ext uri="{FF2B5EF4-FFF2-40B4-BE49-F238E27FC236}">
                <a16:creationId xmlns:a16="http://schemas.microsoft.com/office/drawing/2014/main" id="{E6430A67-585E-4BF6-B5F2-FEC7A1125940}"/>
              </a:ext>
            </a:extLst>
          </p:cNvPr>
          <p:cNvSpPr txBox="1">
            <a:spLocks/>
          </p:cNvSpPr>
          <p:nvPr/>
        </p:nvSpPr>
        <p:spPr>
          <a:xfrm>
            <a:off x="5836048" y="3873027"/>
            <a:ext cx="5560381" cy="239093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Evaluación de la calidad ambiental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Certificación ambiental, requisitos y procedimiento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Permisos </a:t>
            </a:r>
            <a:r>
              <a:rPr lang="es-ES" sz="1400" dirty="0">
                <a:latin typeface="Arial Narrow" panose="020B0606020202030204" pitchFamily="34" charset="0"/>
              </a:rPr>
              <a:t>de uso de agua, </a:t>
            </a:r>
            <a:r>
              <a:rPr lang="es-ES" sz="1400" dirty="0" smtClean="0">
                <a:latin typeface="Arial Narrow" panose="020B0606020202030204" pitchFamily="34" charset="0"/>
              </a:rPr>
              <a:t>vertimientos</a:t>
            </a:r>
            <a:r>
              <a:rPr lang="es-ES" sz="1400" dirty="0">
                <a:latin typeface="Arial Narrow" panose="020B0606020202030204" pitchFamily="34" charset="0"/>
              </a:rPr>
              <a:t>, desboque, planes de riesgo y contingencias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Regulación y protocolos </a:t>
            </a:r>
            <a:r>
              <a:rPr lang="es-ES" sz="1400" dirty="0">
                <a:latin typeface="Arial Narrow" panose="020B0606020202030204" pitchFamily="34" charset="0"/>
              </a:rPr>
              <a:t>de calidad </a:t>
            </a:r>
            <a:r>
              <a:rPr lang="es-ES" sz="1400" dirty="0" smtClean="0">
                <a:latin typeface="Arial Narrow" panose="020B0606020202030204" pitchFamily="34" charset="0"/>
              </a:rPr>
              <a:t>ambiental, efluentes</a:t>
            </a:r>
            <a:r>
              <a:rPr lang="es-ES" sz="1400" dirty="0">
                <a:latin typeface="Arial Narrow" panose="020B0606020202030204" pitchFamily="34" charset="0"/>
              </a:rPr>
              <a:t>, emisiones y otros Límites máximos </a:t>
            </a:r>
            <a:r>
              <a:rPr lang="es-ES" sz="1400" dirty="0" smtClean="0">
                <a:latin typeface="Arial Narrow" panose="020B0606020202030204" pitchFamily="34" charset="0"/>
              </a:rPr>
              <a:t>permisibles.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 smtClean="0">
                <a:latin typeface="Arial Narrow" panose="020B0606020202030204" pitchFamily="34" charset="0"/>
              </a:rPr>
              <a:t>Planes </a:t>
            </a:r>
            <a:r>
              <a:rPr lang="es-ES" sz="1400" dirty="0">
                <a:latin typeface="Arial Narrow" panose="020B0606020202030204" pitchFamily="34" charset="0"/>
              </a:rPr>
              <a:t>de abandono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Participación ciudadana y consulta previa en el sector </a:t>
            </a:r>
            <a:r>
              <a:rPr lang="es-ES" sz="1400" dirty="0" smtClean="0">
                <a:latin typeface="Arial Narrow" panose="020B0606020202030204" pitchFamily="34" charset="0"/>
              </a:rPr>
              <a:t>hidrocarburos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5580844" y="1053219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" y="3797300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8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224681" y="1113277"/>
            <a:ext cx="6362667" cy="2788718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smtClean="0">
                <a:latin typeface="Arial Narrow" panose="020B0606020202030204" pitchFamily="34" charset="0"/>
              </a:rPr>
              <a:t>Curso 5: Supervisión ambiental en el Upstream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Introducción: Normatividad peruana y contratos </a:t>
            </a:r>
          </a:p>
          <a:p>
            <a:r>
              <a:rPr lang="es-MX" sz="1400" smtClean="0">
                <a:latin typeface="Arial Narrow" panose="020B0606020202030204" pitchFamily="34" charset="0"/>
              </a:rPr>
              <a:t>Supervisión ambiental en el transporte de petróleo y gas. </a:t>
            </a:r>
          </a:p>
          <a:p>
            <a:r>
              <a:rPr lang="es-MX" sz="1400" smtClean="0">
                <a:latin typeface="Arial Narrow" panose="020B0606020202030204" pitchFamily="34" charset="0"/>
              </a:rPr>
              <a:t>Supervisión ambiental en plantas de petróleo y gas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Permisos, planes de riesgo y contingencias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Planes de abandono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Procedimientos de supervisión y metodología de supervisión ambiental</a:t>
            </a:r>
          </a:p>
          <a:p>
            <a:r>
              <a:rPr lang="es-ES" sz="1400" smtClean="0">
                <a:latin typeface="Arial Narrow" panose="020B0606020202030204" pitchFamily="34" charset="0"/>
              </a:rPr>
              <a:t>Calidad ambiental en el Upstream </a:t>
            </a:r>
          </a:p>
          <a:p>
            <a:endParaRPr lang="es-ES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28579" y="105736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124076" y="105736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AF020F8-21E1-4DF6-AEB0-9D7C5DEE2FA8}"/>
              </a:ext>
            </a:extLst>
          </p:cNvPr>
          <p:cNvSpPr/>
          <p:nvPr/>
        </p:nvSpPr>
        <p:spPr>
          <a:xfrm>
            <a:off x="6363561" y="1247352"/>
            <a:ext cx="5610724" cy="249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6: Supervisión ambiental en el Downstream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Introducción: Normatividad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MX" sz="1400" dirty="0">
                <a:latin typeface="Arial Narrow" panose="020B0606020202030204" pitchFamily="34" charset="0"/>
              </a:rPr>
              <a:t>Supervisión ambiental en la distribución de petróleo y gas.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Permisos, planes de riesgo y contingencias y planes de abandono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Estudios de riesgos e EIA en petróleo y gas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Procedimientos de supervisión y metodología de supervisión ambiental en el Downstream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Casos: Calidad ambiental en el downstream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5C01ACF-2085-4EB1-83C4-B80F4712066D}"/>
              </a:ext>
            </a:extLst>
          </p:cNvPr>
          <p:cNvSpPr/>
          <p:nvPr/>
        </p:nvSpPr>
        <p:spPr>
          <a:xfrm>
            <a:off x="2848677" y="3999438"/>
            <a:ext cx="6096000" cy="19800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Curso 7: Enforcement (fiscalización) en hidrocarburos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Metodologías de regulación ambiental en hidrocarburos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Procedimientos de fiscalización y su cumplimiento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Sistemas de gestión con aplicación del </a:t>
            </a:r>
            <a:r>
              <a:rPr lang="es-ES" sz="1400" i="1" dirty="0">
                <a:latin typeface="Arial Narrow" panose="020B0606020202030204" pitchFamily="34" charset="0"/>
              </a:rPr>
              <a:t>enforcement </a:t>
            </a:r>
            <a:r>
              <a:rPr lang="es-ES" sz="1400" dirty="0">
                <a:latin typeface="Arial Narrow" panose="020B0606020202030204" pitchFamily="34" charset="0"/>
              </a:rPr>
              <a:t>en hidrocarburos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Metodologías de fiscalización ambiental en hidrocarburos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latin typeface="Arial Narrow" panose="020B0606020202030204" pitchFamily="34" charset="0"/>
              </a:rPr>
              <a:t>Casos reales: Desarrollo y manejo de expedientes de fiscalización ambiental</a:t>
            </a:r>
            <a:endParaRPr lang="es-MX" sz="1400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991833" y="1067620"/>
            <a:ext cx="0" cy="2701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" y="3797300"/>
            <a:ext cx="12192000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3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1362296" y="2931004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Derecho y Regulación en Hidrocarburos</a:t>
            </a:r>
            <a:endParaRPr lang="es-ES" sz="2800" b="1" dirty="0">
              <a:solidFill>
                <a:srgbClr val="2680AA"/>
              </a:solidFill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0053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6" name="Marcador de contenido 1"/>
          <p:cNvSpPr txBox="1">
            <a:spLocks/>
          </p:cNvSpPr>
          <p:nvPr/>
        </p:nvSpPr>
        <p:spPr>
          <a:xfrm>
            <a:off x="174171" y="1707769"/>
            <a:ext cx="5900057" cy="257410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1: Marco Legal Y Regulatorio Del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Marco General de los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Competencias y funciones de Entidades Estatales </a:t>
            </a:r>
            <a:r>
              <a:rPr lang="es-ES" sz="1400" dirty="0" smtClean="0">
                <a:latin typeface="Arial Narrow" panose="020B0606020202030204" pitchFamily="34" charset="0"/>
              </a:rPr>
              <a:t>y Agencias </a:t>
            </a:r>
            <a:r>
              <a:rPr lang="es-ES" sz="1400" dirty="0">
                <a:latin typeface="Arial Narrow" panose="020B0606020202030204" pitchFamily="34" charset="0"/>
              </a:rPr>
              <a:t>de Promoción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Autorizaciones para operar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Régimen legal aplicable a las actividades de </a:t>
            </a:r>
            <a:r>
              <a:rPr lang="es-ES" sz="1400" dirty="0" smtClean="0">
                <a:latin typeface="Arial Narrow" panose="020B0606020202030204" pitchFamily="34" charset="0"/>
              </a:rPr>
              <a:t>Exploración y </a:t>
            </a:r>
            <a:r>
              <a:rPr lang="es-ES" sz="1400" dirty="0">
                <a:latin typeface="Arial Narrow" panose="020B0606020202030204" pitchFamily="34" charset="0"/>
              </a:rPr>
              <a:t>Explotación; Transporte por Ductos; Distribución </a:t>
            </a:r>
            <a:r>
              <a:rPr lang="es-ES" sz="1400" dirty="0" smtClean="0">
                <a:latin typeface="Arial Narrow" panose="020B0606020202030204" pitchFamily="34" charset="0"/>
              </a:rPr>
              <a:t>de Gas </a:t>
            </a:r>
            <a:r>
              <a:rPr lang="es-ES" sz="1400" dirty="0">
                <a:latin typeface="Arial Narrow" panose="020B0606020202030204" pitchFamily="34" charset="0"/>
              </a:rPr>
              <a:t>Natural por Red de Ductos; y actividades </a:t>
            </a:r>
            <a:r>
              <a:rPr lang="es-ES" sz="1400" dirty="0" smtClean="0">
                <a:latin typeface="Arial Narrow" panose="020B0606020202030204" pitchFamily="34" charset="0"/>
              </a:rPr>
              <a:t>de comercialización </a:t>
            </a:r>
            <a:r>
              <a:rPr lang="es-ES" sz="1400" dirty="0">
                <a:latin typeface="Arial Narrow" panose="020B0606020202030204" pitchFamily="34" charset="0"/>
              </a:rPr>
              <a:t>de Combustibles Líquidos, OPDH </a:t>
            </a:r>
            <a:r>
              <a:rPr lang="es-ES" sz="1400" dirty="0" smtClean="0">
                <a:latin typeface="Arial Narrow" panose="020B0606020202030204" pitchFamily="34" charset="0"/>
              </a:rPr>
              <a:t>y GLP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Marco normativo ambiental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Marco normativo aplicable a la Participación Ciudadana </a:t>
            </a:r>
            <a:r>
              <a:rPr lang="es-ES" sz="1400" dirty="0" smtClean="0">
                <a:latin typeface="Arial Narrow" panose="020B0606020202030204" pitchFamily="34" charset="0"/>
              </a:rPr>
              <a:t>y a </a:t>
            </a:r>
            <a:r>
              <a:rPr lang="es-ES" sz="1400" dirty="0">
                <a:latin typeface="Arial Narrow" panose="020B0606020202030204" pitchFamily="34" charset="0"/>
              </a:rPr>
              <a:t>la Consulta Previa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Agenda pendiente en la regulación del </a:t>
            </a:r>
            <a:r>
              <a:rPr lang="es-ES" sz="1400" dirty="0" smtClean="0">
                <a:latin typeface="Arial Narrow" panose="020B0606020202030204" pitchFamily="34" charset="0"/>
              </a:rPr>
              <a:t>Sector Hidrocarburos</a:t>
            </a:r>
            <a:endParaRPr lang="es-PE" sz="1800" dirty="0" smtClean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7" name="Marcador de contenido 1"/>
          <p:cNvSpPr txBox="1">
            <a:spLocks/>
          </p:cNvSpPr>
          <p:nvPr/>
        </p:nvSpPr>
        <p:spPr>
          <a:xfrm>
            <a:off x="6228579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6124076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9" name="Marcador de contenido 1"/>
          <p:cNvSpPr txBox="1">
            <a:spLocks/>
          </p:cNvSpPr>
          <p:nvPr/>
        </p:nvSpPr>
        <p:spPr>
          <a:xfrm>
            <a:off x="6124076" y="1707770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</a:t>
            </a:r>
            <a:r>
              <a:rPr lang="es-ES" sz="1800" b="1" dirty="0" smtClean="0">
                <a:latin typeface="Arial Narrow" panose="020B0606020202030204" pitchFamily="34" charset="0"/>
              </a:rPr>
              <a:t>Regulación Ambiental Y Social En Actividades De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El Sistema Nacional de Evaluación del </a:t>
            </a:r>
            <a:r>
              <a:rPr lang="es-ES" sz="1400" dirty="0" smtClean="0">
                <a:latin typeface="Arial Narrow" panose="020B0606020202030204" pitchFamily="34" charset="0"/>
              </a:rPr>
              <a:t>Impacto ambiental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Participación ciudadana y consulta previa en el </a:t>
            </a:r>
            <a:r>
              <a:rPr lang="es-ES" sz="1400" dirty="0" smtClean="0">
                <a:latin typeface="Arial Narrow" panose="020B0606020202030204" pitchFamily="34" charset="0"/>
              </a:rPr>
              <a:t>sector hidrocarburos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Actividades en </a:t>
            </a:r>
            <a:r>
              <a:rPr lang="es-ES" sz="1400" dirty="0" err="1">
                <a:latin typeface="Arial Narrow" panose="020B0606020202030204" pitchFamily="34" charset="0"/>
              </a:rPr>
              <a:t>Areas</a:t>
            </a:r>
            <a:r>
              <a:rPr lang="es-ES" sz="1400" dirty="0">
                <a:latin typeface="Arial Narrow" panose="020B0606020202030204" pitchFamily="34" charset="0"/>
              </a:rPr>
              <a:t> Naturales Protegidas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Regulación relativa a efluentes, emisiones y </a:t>
            </a:r>
            <a:r>
              <a:rPr lang="es-ES" sz="1400" dirty="0" smtClean="0">
                <a:latin typeface="Arial Narrow" panose="020B0606020202030204" pitchFamily="34" charset="0"/>
              </a:rPr>
              <a:t>otros límites </a:t>
            </a:r>
            <a:r>
              <a:rPr lang="es-ES" sz="1400" dirty="0" err="1">
                <a:latin typeface="Arial Narrow" panose="020B0606020202030204" pitchFamily="34" charset="0"/>
              </a:rPr>
              <a:t>maximos</a:t>
            </a:r>
            <a:r>
              <a:rPr lang="es-ES" sz="1400" dirty="0">
                <a:latin typeface="Arial Narrow" panose="020B0606020202030204" pitchFamily="34" charset="0"/>
              </a:rPr>
              <a:t> permisibles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Pasivos ambientales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Programas de Adecuación de las Actividades </a:t>
            </a:r>
            <a:r>
              <a:rPr lang="es-ES" sz="1400" dirty="0" smtClean="0">
                <a:latin typeface="Arial Narrow" panose="020B0606020202030204" pitchFamily="34" charset="0"/>
              </a:rPr>
              <a:t>de hidrocarburos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El Sistema Nacional de Fiscalización </a:t>
            </a:r>
            <a:r>
              <a:rPr lang="es-ES" sz="1400" dirty="0" smtClean="0">
                <a:latin typeface="Arial Narrow" panose="020B0606020202030204" pitchFamily="34" charset="0"/>
              </a:rPr>
              <a:t>Ambiental, infracciones </a:t>
            </a:r>
            <a:r>
              <a:rPr lang="es-ES" sz="1400" dirty="0">
                <a:latin typeface="Arial Narrow" panose="020B0606020202030204" pitchFamily="34" charset="0"/>
              </a:rPr>
              <a:t>ambientales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Sanciones y procesos administrativos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Permisos de uso de agua, de vertimientos, </a:t>
            </a:r>
            <a:r>
              <a:rPr lang="es-ES" sz="1400" dirty="0" smtClean="0">
                <a:latin typeface="Arial Narrow" panose="020B0606020202030204" pitchFamily="34" charset="0"/>
              </a:rPr>
              <a:t>desboque, planes </a:t>
            </a:r>
            <a:r>
              <a:rPr lang="es-ES" sz="1400" dirty="0">
                <a:latin typeface="Arial Narrow" panose="020B0606020202030204" pitchFamily="34" charset="0"/>
              </a:rPr>
              <a:t>de riesgo y contingencias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Planes de abandono</a:t>
            </a: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991833" y="1055283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08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t="22046" r="3078" b="10000"/>
          <a:stretch/>
        </p:blipFill>
        <p:spPr>
          <a:xfrm>
            <a:off x="-589374" y="3383602"/>
            <a:ext cx="6060879" cy="3892386"/>
          </a:xfrm>
          <a:prstGeom prst="rect">
            <a:avLst/>
          </a:prstGeom>
          <a:ln>
            <a:noFill/>
          </a:ln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273140" y="1312169"/>
            <a:ext cx="9691255" cy="8010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4000" b="1" dirty="0" smtClean="0">
                <a:solidFill>
                  <a:srgbClr val="006AAF"/>
                </a:solidFill>
                <a:latin typeface="Arial Narrow" panose="020B0606020202030204" pitchFamily="34" charset="0"/>
              </a:rPr>
              <a:t>Convenios y Colaboraciones </a:t>
            </a:r>
            <a:endParaRPr lang="es-ES_tradnl" sz="4000" b="1" dirty="0">
              <a:solidFill>
                <a:srgbClr val="006AAF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1" y="2704948"/>
            <a:ext cx="1902435" cy="915987"/>
          </a:xfrm>
          <a:prstGeom prst="rect">
            <a:avLst/>
          </a:prstGeom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6" y="5902485"/>
            <a:ext cx="3391573" cy="772124"/>
          </a:xfrm>
          <a:prstGeom prst="rect">
            <a:avLst/>
          </a:prstGeom>
        </p:spPr>
      </p:pic>
      <p:pic>
        <p:nvPicPr>
          <p:cNvPr id="14" name="Imagen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45" y="4760196"/>
            <a:ext cx="2641749" cy="1014163"/>
          </a:xfrm>
          <a:prstGeom prst="rect">
            <a:avLst/>
          </a:prstGeom>
        </p:spPr>
      </p:pic>
      <p:pic>
        <p:nvPicPr>
          <p:cNvPr id="15" name="Imagen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08" y="2704948"/>
            <a:ext cx="2066568" cy="1008876"/>
          </a:xfrm>
          <a:prstGeom prst="rect">
            <a:avLst/>
          </a:prstGeom>
        </p:spPr>
      </p:pic>
      <p:pic>
        <p:nvPicPr>
          <p:cNvPr id="16" name="Imagen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16" y="4822610"/>
            <a:ext cx="1792908" cy="108944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44785" y="5979277"/>
            <a:ext cx="2869623" cy="69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97576" y="2195358"/>
            <a:ext cx="2224573" cy="77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9 Forma"/>
          <p:cNvCxnSpPr>
            <a:stCxn id="18" idx="2"/>
            <a:endCxn id="14" idx="3"/>
          </p:cNvCxnSpPr>
          <p:nvPr/>
        </p:nvCxnSpPr>
        <p:spPr>
          <a:xfrm rot="5400000">
            <a:off x="3824430" y="3081844"/>
            <a:ext cx="2299499" cy="207136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23 Forma"/>
          <p:cNvCxnSpPr>
            <a:stCxn id="18" idx="2"/>
            <a:endCxn id="15" idx="1"/>
          </p:cNvCxnSpPr>
          <p:nvPr/>
        </p:nvCxnSpPr>
        <p:spPr>
          <a:xfrm rot="16200000" flipH="1">
            <a:off x="6923982" y="2053659"/>
            <a:ext cx="241607" cy="206984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5 Forma"/>
          <p:cNvCxnSpPr>
            <a:stCxn id="18" idx="2"/>
            <a:endCxn id="13" idx="3"/>
          </p:cNvCxnSpPr>
          <p:nvPr/>
        </p:nvCxnSpPr>
        <p:spPr>
          <a:xfrm rot="5400000">
            <a:off x="3308882" y="3587566"/>
            <a:ext cx="3320768" cy="208119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7 Forma"/>
          <p:cNvCxnSpPr>
            <a:stCxn id="18" idx="2"/>
            <a:endCxn id="16" idx="1"/>
          </p:cNvCxnSpPr>
          <p:nvPr/>
        </p:nvCxnSpPr>
        <p:spPr>
          <a:xfrm rot="16200000" flipH="1">
            <a:off x="5885164" y="3092477"/>
            <a:ext cx="2399551" cy="215015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46 Forma"/>
          <p:cNvCxnSpPr>
            <a:stCxn id="18" idx="2"/>
            <a:endCxn id="17" idx="1"/>
          </p:cNvCxnSpPr>
          <p:nvPr/>
        </p:nvCxnSpPr>
        <p:spPr>
          <a:xfrm rot="16200000" flipH="1">
            <a:off x="4847742" y="4129900"/>
            <a:ext cx="3359164" cy="1034922"/>
          </a:xfrm>
          <a:prstGeom prst="curvedConnector2">
            <a:avLst/>
          </a:prstGeom>
          <a:ln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67 Forma"/>
          <p:cNvCxnSpPr>
            <a:stCxn id="18" idx="2"/>
            <a:endCxn id="12" idx="3"/>
          </p:cNvCxnSpPr>
          <p:nvPr/>
        </p:nvCxnSpPr>
        <p:spPr>
          <a:xfrm rot="5400000">
            <a:off x="4803659" y="1956737"/>
            <a:ext cx="195163" cy="221724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Universitat de Barcelona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r="13400" b="15659"/>
          <a:stretch/>
        </p:blipFill>
        <p:spPr bwMode="auto">
          <a:xfrm>
            <a:off x="1211332" y="3818274"/>
            <a:ext cx="2708931" cy="74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67 Forma"/>
          <p:cNvCxnSpPr>
            <a:stCxn id="18" idx="2"/>
            <a:endCxn id="1026" idx="3"/>
          </p:cNvCxnSpPr>
          <p:nvPr/>
        </p:nvCxnSpPr>
        <p:spPr>
          <a:xfrm rot="5400000">
            <a:off x="4353670" y="2534372"/>
            <a:ext cx="1222787" cy="2089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IER Uruguay Páginas - 54 años de la Cier"/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10517" r="6193" b="11007"/>
          <a:stretch/>
        </p:blipFill>
        <p:spPr bwMode="auto">
          <a:xfrm>
            <a:off x="9328060" y="3761247"/>
            <a:ext cx="1172695" cy="10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23 Forma"/>
          <p:cNvCxnSpPr>
            <a:stCxn id="18" idx="2"/>
            <a:endCxn id="1028" idx="1"/>
          </p:cNvCxnSpPr>
          <p:nvPr/>
        </p:nvCxnSpPr>
        <p:spPr>
          <a:xfrm rot="16200000" flipH="1">
            <a:off x="7007927" y="1969714"/>
            <a:ext cx="1322069" cy="331819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58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7" name="Marcador de contenido 1"/>
          <p:cNvSpPr txBox="1">
            <a:spLocks/>
          </p:cNvSpPr>
          <p:nvPr/>
        </p:nvSpPr>
        <p:spPr>
          <a:xfrm>
            <a:off x="6228579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6124076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0" name="Marcador de contenido 1"/>
          <p:cNvSpPr txBox="1">
            <a:spLocks/>
          </p:cNvSpPr>
          <p:nvPr/>
        </p:nvSpPr>
        <p:spPr>
          <a:xfrm>
            <a:off x="39625" y="1042220"/>
            <a:ext cx="6332943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3: </a:t>
            </a:r>
            <a:r>
              <a:rPr lang="es-ES" sz="1800" b="1" dirty="0" smtClean="0">
                <a:latin typeface="Arial Narrow" panose="020B0606020202030204" pitchFamily="34" charset="0"/>
              </a:rPr>
              <a:t>Contratos Petroleros Internacionales Y Sistemas Fiscales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Aspectos Generales de la Tributación de Hidrocarburos: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Aspectos fiscales de los sistemas </a:t>
            </a:r>
            <a:r>
              <a:rPr lang="es-ES" sz="1100" dirty="0" smtClean="0">
                <a:latin typeface="Arial Narrow" panose="020B0606020202030204" pitchFamily="34" charset="0"/>
              </a:rPr>
              <a:t>petroleros internacionales</a:t>
            </a:r>
            <a:r>
              <a:rPr lang="es-ES" sz="1100" dirty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La opción peruana: Contratos de Licencia y de Servicios.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Regalías y Compensación de Servicios.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Régimen de Estabilidad Tributaria.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Impuesto a la Renta: “Ring </a:t>
            </a:r>
            <a:r>
              <a:rPr lang="es-ES" sz="1100" dirty="0" err="1">
                <a:latin typeface="Arial Narrow" panose="020B0606020202030204" pitchFamily="34" charset="0"/>
              </a:rPr>
              <a:t>Fence</a:t>
            </a:r>
            <a:r>
              <a:rPr lang="es-ES" sz="1100" dirty="0">
                <a:latin typeface="Arial Narrow" panose="020B0606020202030204" pitchFamily="34" charset="0"/>
              </a:rPr>
              <a:t>”. Determinación del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Impuesto a la Renta. Reglas. Excepciones.</a:t>
            </a:r>
          </a:p>
          <a:p>
            <a:r>
              <a:rPr lang="es-ES" sz="1400" dirty="0" err="1">
                <a:latin typeface="Arial Narrow" panose="020B0606020202030204" pitchFamily="34" charset="0"/>
              </a:rPr>
              <a:t>Regimen</a:t>
            </a:r>
            <a:r>
              <a:rPr lang="es-ES" sz="1400" dirty="0">
                <a:latin typeface="Arial Narrow" panose="020B0606020202030204" pitchFamily="34" charset="0"/>
              </a:rPr>
              <a:t> Tributario de las Inversiones en Hidrocarburos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Tratamiento de gastos de exploración y </a:t>
            </a:r>
            <a:r>
              <a:rPr lang="es-ES" sz="1100" dirty="0" smtClean="0">
                <a:latin typeface="Arial Narrow" panose="020B0606020202030204" pitchFamily="34" charset="0"/>
              </a:rPr>
              <a:t>desarrollo. Gastos </a:t>
            </a:r>
            <a:r>
              <a:rPr lang="es-ES" sz="1100" dirty="0">
                <a:latin typeface="Arial Narrow" panose="020B0606020202030204" pitchFamily="34" charset="0"/>
              </a:rPr>
              <a:t>pre-operativos.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Plazos de </a:t>
            </a:r>
            <a:r>
              <a:rPr lang="es-ES" sz="1100" dirty="0" smtClean="0">
                <a:latin typeface="Arial Narrow" panose="020B0606020202030204" pitchFamily="34" charset="0"/>
              </a:rPr>
              <a:t>amortización. Gastos </a:t>
            </a:r>
            <a:r>
              <a:rPr lang="es-ES" sz="1100" dirty="0">
                <a:latin typeface="Arial Narrow" panose="020B0606020202030204" pitchFamily="34" charset="0"/>
              </a:rPr>
              <a:t>sin valor de recuperación.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Depreciación del ducto </a:t>
            </a:r>
            <a:r>
              <a:rPr lang="es-ES" sz="1100" dirty="0" smtClean="0">
                <a:latin typeface="Arial Narrow" panose="020B0606020202030204" pitchFamily="34" charset="0"/>
              </a:rPr>
              <a:t>principal. Gastos </a:t>
            </a:r>
            <a:r>
              <a:rPr lang="es-ES" sz="1100" dirty="0">
                <a:latin typeface="Arial Narrow" panose="020B0606020202030204" pitchFamily="34" charset="0"/>
              </a:rPr>
              <a:t>de no domiciliados.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Negociación de contratos en el sector Hidrocarburos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“</a:t>
            </a:r>
            <a:r>
              <a:rPr lang="es-ES" sz="1100" dirty="0" err="1">
                <a:latin typeface="Arial Narrow" panose="020B0606020202030204" pitchFamily="34" charset="0"/>
              </a:rPr>
              <a:t>Farm</a:t>
            </a:r>
            <a:r>
              <a:rPr lang="es-ES" sz="1100" dirty="0">
                <a:latin typeface="Arial Narrow" panose="020B0606020202030204" pitchFamily="34" charset="0"/>
              </a:rPr>
              <a:t> in – </a:t>
            </a:r>
            <a:r>
              <a:rPr lang="es-ES" sz="1100" dirty="0" err="1">
                <a:latin typeface="Arial Narrow" panose="020B0606020202030204" pitchFamily="34" charset="0"/>
              </a:rPr>
              <a:t>Farm</a:t>
            </a:r>
            <a:r>
              <a:rPr lang="es-ES" sz="1100" dirty="0">
                <a:latin typeface="Arial Narrow" panose="020B0606020202030204" pitchFamily="34" charset="0"/>
              </a:rPr>
              <a:t> </a:t>
            </a:r>
            <a:r>
              <a:rPr lang="es-ES" sz="1100" dirty="0" err="1">
                <a:latin typeface="Arial Narrow" panose="020B0606020202030204" pitchFamily="34" charset="0"/>
              </a:rPr>
              <a:t>out</a:t>
            </a:r>
            <a:r>
              <a:rPr lang="es-ES" sz="1100" dirty="0">
                <a:latin typeface="Arial Narrow" panose="020B0606020202030204" pitchFamily="34" charset="0"/>
              </a:rPr>
              <a:t>” – Transferencia de participación </a:t>
            </a:r>
            <a:r>
              <a:rPr lang="es-ES" sz="1100" dirty="0" smtClean="0">
                <a:latin typeface="Arial Narrow" panose="020B0606020202030204" pitchFamily="34" charset="0"/>
              </a:rPr>
              <a:t>en lotes</a:t>
            </a:r>
            <a:r>
              <a:rPr lang="es-ES" sz="1100" dirty="0">
                <a:latin typeface="Arial Narrow" panose="020B0606020202030204" pitchFamily="34" charset="0"/>
              </a:rPr>
              <a:t>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Contratos de colaboración empresarial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Reorganización de empresas y transferencia de lotes.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Otros temas Relevantes del sector Hidrocarburos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Gastos de responsabilidad social.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Transporte de petróleo y gas.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Tratamiento de plantas de gas natural.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Régimen de la industria petroquímica.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Impuesto General a las ventas y Aspectos aduaneros </a:t>
            </a:r>
            <a:r>
              <a:rPr lang="es-ES" sz="1400" dirty="0" smtClean="0">
                <a:latin typeface="Arial Narrow" panose="020B0606020202030204" pitchFamily="34" charset="0"/>
              </a:rPr>
              <a:t>en el </a:t>
            </a:r>
            <a:r>
              <a:rPr lang="es-ES" sz="1400" dirty="0">
                <a:latin typeface="Arial Narrow" panose="020B0606020202030204" pitchFamily="34" charset="0"/>
              </a:rPr>
              <a:t>Sector Hidrocarburos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Recuperación Definitiva y Anticipada del Impuesto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General a las Ventas.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Otros beneficios aduaneros.</a:t>
            </a:r>
            <a:r>
              <a:rPr lang="es-ES" sz="1500" dirty="0">
                <a:latin typeface="Arial Narrow" panose="020B0606020202030204" pitchFamily="34" charset="0"/>
              </a:rPr>
              <a:t/>
            </a:r>
            <a:br>
              <a:rPr lang="es-ES" sz="1500" dirty="0">
                <a:latin typeface="Arial Narrow" panose="020B0606020202030204" pitchFamily="34" charset="0"/>
              </a:rPr>
            </a:br>
            <a:endParaRPr lang="es-PE" sz="15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1" name="Marcador de contenido 1"/>
          <p:cNvSpPr txBox="1">
            <a:spLocks/>
          </p:cNvSpPr>
          <p:nvPr/>
        </p:nvSpPr>
        <p:spPr>
          <a:xfrm>
            <a:off x="6434359" y="1235409"/>
            <a:ext cx="4473128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</a:t>
            </a:r>
            <a:r>
              <a:rPr lang="es-ES" sz="1800" b="1" dirty="0" smtClean="0">
                <a:latin typeface="Arial Narrow" panose="020B0606020202030204" pitchFamily="34" charset="0"/>
              </a:rPr>
              <a:t>Derechos, Concesiones Y Contratos</a:t>
            </a:r>
          </a:p>
          <a:p>
            <a:pPr marL="0" indent="0"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En Hidrocarburos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Esquema peruano de otorgamiento </a:t>
            </a:r>
            <a:r>
              <a:rPr lang="es-ES" sz="1400" dirty="0" smtClean="0">
                <a:latin typeface="Arial Narrow" panose="020B0606020202030204" pitchFamily="34" charset="0"/>
              </a:rPr>
              <a:t>de autorizaciones </a:t>
            </a:r>
            <a:r>
              <a:rPr lang="es-ES" sz="1400" dirty="0">
                <a:latin typeface="Arial Narrow" panose="020B0606020202030204" pitchFamily="34" charset="0"/>
              </a:rPr>
              <a:t>al sector hidrocarburos.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Concesiones: Transporte </a:t>
            </a:r>
            <a:r>
              <a:rPr lang="es-ES" sz="1400" dirty="0">
                <a:latin typeface="Arial Narrow" panose="020B0606020202030204" pitchFamily="34" charset="0"/>
              </a:rPr>
              <a:t>de Hidrocarburos por </a:t>
            </a:r>
            <a:r>
              <a:rPr lang="es-ES" sz="1400" dirty="0" smtClean="0">
                <a:latin typeface="Arial Narrow" panose="020B0606020202030204" pitchFamily="34" charset="0"/>
              </a:rPr>
              <a:t>Ductos, Distribución de </a:t>
            </a:r>
            <a:r>
              <a:rPr lang="es-ES" sz="1400" dirty="0">
                <a:latin typeface="Arial Narrow" panose="020B0606020202030204" pitchFamily="34" charset="0"/>
              </a:rPr>
              <a:t>Gas Natural por Red de Ductos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Autorizaciones: Instalación </a:t>
            </a:r>
            <a:r>
              <a:rPr lang="es-ES" sz="1400" dirty="0">
                <a:latin typeface="Arial Narrow" panose="020B0606020202030204" pitchFamily="34" charset="0"/>
              </a:rPr>
              <a:t>y Operación de Ductos para Uso Propio </a:t>
            </a:r>
            <a:r>
              <a:rPr lang="es-ES" sz="1400" dirty="0" smtClean="0">
                <a:latin typeface="Arial Narrow" panose="020B0606020202030204" pitchFamily="34" charset="0"/>
              </a:rPr>
              <a:t>o Principal, Comercialización </a:t>
            </a:r>
            <a:r>
              <a:rPr lang="es-ES" sz="1400" dirty="0">
                <a:latin typeface="Arial Narrow" panose="020B0606020202030204" pitchFamily="34" charset="0"/>
              </a:rPr>
              <a:t>y Registro de Combustibles y </a:t>
            </a:r>
            <a:r>
              <a:rPr lang="es-ES" sz="1400" dirty="0" smtClean="0">
                <a:latin typeface="Arial Narrow" panose="020B0606020202030204" pitchFamily="34" charset="0"/>
              </a:rPr>
              <a:t>otros productos </a:t>
            </a:r>
            <a:r>
              <a:rPr lang="es-ES" sz="1400" dirty="0">
                <a:latin typeface="Arial Narrow" panose="020B0606020202030204" pitchFamily="34" charset="0"/>
              </a:rPr>
              <a:t>derivados de los hidrocarburos </a:t>
            </a:r>
            <a:r>
              <a:rPr lang="es-ES" sz="1400" dirty="0" smtClean="0">
                <a:latin typeface="Arial Narrow" panose="020B0606020202030204" pitchFamily="34" charset="0"/>
              </a:rPr>
              <a:t>y biocombustibles. Quema </a:t>
            </a:r>
            <a:r>
              <a:rPr lang="es-ES" sz="1400" dirty="0">
                <a:latin typeface="Arial Narrow" panose="020B0606020202030204" pitchFamily="34" charset="0"/>
              </a:rPr>
              <a:t>de Gas </a:t>
            </a:r>
            <a:r>
              <a:rPr lang="es-ES" sz="1400" dirty="0" smtClean="0">
                <a:latin typeface="Arial Narrow" panose="020B0606020202030204" pitchFamily="34" charset="0"/>
              </a:rPr>
              <a:t>Natural. Otras </a:t>
            </a:r>
            <a:r>
              <a:rPr lang="es-ES" sz="1400" dirty="0">
                <a:latin typeface="Arial Narrow" panose="020B0606020202030204" pitchFamily="34" charset="0"/>
              </a:rPr>
              <a:t>autorizaciones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Derechos: Servidumbre </a:t>
            </a:r>
            <a:r>
              <a:rPr lang="es-ES" sz="1400" dirty="0">
                <a:latin typeface="Arial Narrow" panose="020B0606020202030204" pitchFamily="34" charset="0"/>
              </a:rPr>
              <a:t>y Superficie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Registros: Instalaciones </a:t>
            </a:r>
            <a:r>
              <a:rPr lang="es-ES" sz="1400" dirty="0">
                <a:latin typeface="Arial Narrow" panose="020B0606020202030204" pitchFamily="34" charset="0"/>
              </a:rPr>
              <a:t>de Hidrocarburos Líquidos y </a:t>
            </a:r>
            <a:r>
              <a:rPr lang="es-ES" sz="1400" dirty="0" smtClean="0">
                <a:latin typeface="Arial Narrow" panose="020B0606020202030204" pitchFamily="34" charset="0"/>
              </a:rPr>
              <a:t>GLP. Plantas </a:t>
            </a:r>
            <a:r>
              <a:rPr lang="es-ES" sz="1400" dirty="0">
                <a:latin typeface="Arial Narrow" panose="020B0606020202030204" pitchFamily="34" charset="0"/>
              </a:rPr>
              <a:t>de Procesamiento, Abastecimiento </a:t>
            </a:r>
            <a:r>
              <a:rPr lang="es-ES" sz="1400" dirty="0" smtClean="0">
                <a:latin typeface="Arial Narrow" panose="020B0606020202030204" pitchFamily="34" charset="0"/>
              </a:rPr>
              <a:t>y Lubricantes. Instalaciones </a:t>
            </a:r>
            <a:r>
              <a:rPr lang="es-ES" sz="1400" dirty="0">
                <a:latin typeface="Arial Narrow" panose="020B0606020202030204" pitchFamily="34" charset="0"/>
              </a:rPr>
              <a:t>de Gas Natural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Contratos: Compra-venta </a:t>
            </a:r>
            <a:r>
              <a:rPr lang="es-ES" sz="1400" dirty="0">
                <a:latin typeface="Arial Narrow" panose="020B0606020202030204" pitchFamily="34" charset="0"/>
              </a:rPr>
              <a:t>de Crudo y Otros productos </a:t>
            </a:r>
            <a:r>
              <a:rPr lang="es-ES" sz="1400" dirty="0" smtClean="0">
                <a:latin typeface="Arial Narrow" panose="020B0606020202030204" pitchFamily="34" charset="0"/>
              </a:rPr>
              <a:t>derivados de hidrocarburos Suministro</a:t>
            </a:r>
            <a:r>
              <a:rPr lang="es-ES" sz="1400" dirty="0">
                <a:latin typeface="Arial Narrow" panose="020B0606020202030204" pitchFamily="34" charset="0"/>
              </a:rPr>
              <a:t>, Transporte y Distribución de Gas Natural</a:t>
            </a: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6331468" y="10422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4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7" name="Marcador de contenido 1"/>
          <p:cNvSpPr txBox="1">
            <a:spLocks/>
          </p:cNvSpPr>
          <p:nvPr/>
        </p:nvSpPr>
        <p:spPr>
          <a:xfrm>
            <a:off x="6228579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6124076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0" name="Marcador de contenido 1"/>
          <p:cNvSpPr txBox="1">
            <a:spLocks/>
          </p:cNvSpPr>
          <p:nvPr/>
        </p:nvSpPr>
        <p:spPr>
          <a:xfrm>
            <a:off x="444712" y="1475864"/>
            <a:ext cx="5522770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</a:t>
            </a:r>
            <a:r>
              <a:rPr lang="es-ES" sz="1800" b="1" dirty="0" smtClean="0">
                <a:latin typeface="Arial Narrow" panose="020B0606020202030204" pitchFamily="34" charset="0"/>
              </a:rPr>
              <a:t>5: Contratación En El </a:t>
            </a:r>
            <a:r>
              <a:rPr lang="es-ES" sz="1800" b="1" dirty="0" err="1" smtClean="0">
                <a:latin typeface="Arial Narrow" panose="020B0606020202030204" pitchFamily="34" charset="0"/>
              </a:rPr>
              <a:t>Upstream</a:t>
            </a:r>
            <a:r>
              <a:rPr lang="es-ES" sz="1800" b="1" dirty="0" smtClean="0">
                <a:latin typeface="Arial Narrow" panose="020B0606020202030204" pitchFamily="34" charset="0"/>
              </a:rPr>
              <a:t> De Hidrocarburos Peruanos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Introducción: economía en el sector hidrocarburos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Normatividad peruana: disposiciones normativas </a:t>
            </a:r>
            <a:r>
              <a:rPr lang="es-ES" sz="1400" dirty="0" smtClean="0">
                <a:latin typeface="Arial Narrow" panose="020B0606020202030204" pitchFamily="34" charset="0"/>
              </a:rPr>
              <a:t>y contractuales </a:t>
            </a:r>
            <a:r>
              <a:rPr lang="es-ES" sz="1400" dirty="0">
                <a:latin typeface="Arial Narrow" panose="020B0606020202030204" pitchFamily="34" charset="0"/>
              </a:rPr>
              <a:t>vigentes / temas socio-ambientales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Contratos petroleros: sistemas contractuales </a:t>
            </a:r>
            <a:r>
              <a:rPr lang="es-ES" sz="1400" dirty="0" smtClean="0">
                <a:latin typeface="Arial Narrow" panose="020B0606020202030204" pitchFamily="34" charset="0"/>
              </a:rPr>
              <a:t>/ contratos </a:t>
            </a:r>
            <a:r>
              <a:rPr lang="es-ES" sz="1400" dirty="0">
                <a:latin typeface="Arial Narrow" panose="020B0606020202030204" pitchFamily="34" charset="0"/>
              </a:rPr>
              <a:t>de licencia y servicios / licitaciones </a:t>
            </a:r>
            <a:r>
              <a:rPr lang="es-ES" sz="1400" dirty="0" smtClean="0">
                <a:latin typeface="Arial Narrow" panose="020B0606020202030204" pitchFamily="34" charset="0"/>
              </a:rPr>
              <a:t>y negociaciones </a:t>
            </a:r>
            <a:r>
              <a:rPr lang="es-ES" sz="1400" dirty="0">
                <a:latin typeface="Arial Narrow" panose="020B0606020202030204" pitchFamily="34" charset="0"/>
              </a:rPr>
              <a:t>directas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Aspectos fiscales y tributarios en la </a:t>
            </a:r>
            <a:r>
              <a:rPr lang="es-ES" sz="1400" dirty="0" smtClean="0">
                <a:latin typeface="Arial Narrow" panose="020B0606020202030204" pitchFamily="34" charset="0"/>
              </a:rPr>
              <a:t>contratación petrolera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Negociación de contratos petroleros: </a:t>
            </a:r>
            <a:r>
              <a:rPr lang="es-ES" sz="1400" dirty="0" smtClean="0">
                <a:latin typeface="Arial Narrow" panose="020B0606020202030204" pitchFamily="34" charset="0"/>
              </a:rPr>
              <a:t>objetivos, estrategias</a:t>
            </a:r>
            <a:r>
              <a:rPr lang="es-ES" sz="1400" dirty="0">
                <a:latin typeface="Arial Narrow" panose="020B0606020202030204" pitchFamily="34" charset="0"/>
              </a:rPr>
              <a:t>, cierre de negociación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Supervisión de contratos petroleros: marco </a:t>
            </a:r>
            <a:r>
              <a:rPr lang="es-ES" sz="1400" dirty="0" smtClean="0">
                <a:latin typeface="Arial Narrow" panose="020B0606020202030204" pitchFamily="34" charset="0"/>
              </a:rPr>
              <a:t>legal, estandarización </a:t>
            </a:r>
            <a:r>
              <a:rPr lang="es-ES" sz="1400" dirty="0">
                <a:latin typeface="Arial Narrow" panose="020B0606020202030204" pitchFamily="34" charset="0"/>
              </a:rPr>
              <a:t>de operaciones, administración </a:t>
            </a:r>
            <a:r>
              <a:rPr lang="es-ES" sz="1400" dirty="0" smtClean="0">
                <a:latin typeface="Arial Narrow" panose="020B0606020202030204" pitchFamily="34" charset="0"/>
              </a:rPr>
              <a:t>y organismo </a:t>
            </a:r>
            <a:r>
              <a:rPr lang="es-ES" sz="1400" dirty="0">
                <a:latin typeface="Arial Narrow" panose="020B0606020202030204" pitchFamily="34" charset="0"/>
              </a:rPr>
              <a:t>ejecutor, reclamaciones, </a:t>
            </a:r>
            <a:r>
              <a:rPr lang="es-ES" sz="1400" dirty="0" smtClean="0">
                <a:latin typeface="Arial Narrow" panose="020B0606020202030204" pitchFamily="34" charset="0"/>
              </a:rPr>
              <a:t>responsabilidades y </a:t>
            </a:r>
            <a:r>
              <a:rPr lang="es-ES" sz="1400" dirty="0">
                <a:latin typeface="Arial Narrow" panose="020B0606020202030204" pitchFamily="34" charset="0"/>
              </a:rPr>
              <a:t>cumplimiento</a:t>
            </a:r>
            <a:r>
              <a:rPr lang="es-ES" sz="1800" dirty="0">
                <a:latin typeface="Arial Narrow" panose="020B0606020202030204" pitchFamily="34" charset="0"/>
              </a:rPr>
              <a:t/>
            </a:r>
            <a:br>
              <a:rPr lang="es-ES" sz="1800" dirty="0">
                <a:latin typeface="Arial Narrow" panose="020B0606020202030204" pitchFamily="34" charset="0"/>
              </a:rPr>
            </a:b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173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1362296" y="2931004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Mercados </a:t>
            </a: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y Regulación</a:t>
            </a:r>
          </a:p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Tarifaria en Energía</a:t>
            </a:r>
          </a:p>
        </p:txBody>
      </p:sp>
    </p:spTree>
    <p:extLst>
      <p:ext uri="{BB962C8B-B14F-4D97-AF65-F5344CB8AC3E}">
        <p14:creationId xmlns:p14="http://schemas.microsoft.com/office/powerpoint/2010/main" val="83893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6" name="Marcador de contenido 1"/>
          <p:cNvSpPr txBox="1">
            <a:spLocks/>
          </p:cNvSpPr>
          <p:nvPr/>
        </p:nvSpPr>
        <p:spPr>
          <a:xfrm>
            <a:off x="174171" y="1707769"/>
            <a:ext cx="5900057" cy="257410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1: Mercado De Energía: Alcance Global Y Nacional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Energías </a:t>
            </a:r>
            <a:r>
              <a:rPr lang="es-ES" sz="1400" dirty="0">
                <a:latin typeface="Arial Narrow" panose="020B0606020202030204" pitchFamily="34" charset="0"/>
              </a:rPr>
              <a:t>primarias: evolución, proyecciones </a:t>
            </a:r>
            <a:r>
              <a:rPr lang="es-ES" sz="1400" dirty="0" smtClean="0">
                <a:latin typeface="Arial Narrow" panose="020B0606020202030204" pitchFamily="34" charset="0"/>
              </a:rPr>
              <a:t>y comercialización</a:t>
            </a:r>
            <a:r>
              <a:rPr lang="es-ES" sz="1400" dirty="0">
                <a:latin typeface="Arial Narrow" panose="020B0606020202030204" pitchFamily="34" charset="0"/>
              </a:rPr>
              <a:t>. Visión de largo plazo e </a:t>
            </a:r>
            <a:r>
              <a:rPr lang="es-ES" sz="1400" dirty="0" smtClean="0">
                <a:latin typeface="Arial Narrow" panose="020B0606020202030204" pitchFamily="34" charset="0"/>
              </a:rPr>
              <a:t>introducción de </a:t>
            </a:r>
            <a:r>
              <a:rPr lang="es-ES" sz="1400" dirty="0">
                <a:latin typeface="Arial Narrow" panose="020B0606020202030204" pitchFamily="34" charset="0"/>
              </a:rPr>
              <a:t>nuevos energéticos.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Mercado de electricidad: características globales </a:t>
            </a:r>
            <a:r>
              <a:rPr lang="es-ES" sz="1400" dirty="0" smtClean="0">
                <a:latin typeface="Arial Narrow" panose="020B0606020202030204" pitchFamily="34" charset="0"/>
              </a:rPr>
              <a:t>y locales</a:t>
            </a:r>
            <a:r>
              <a:rPr lang="es-ES" sz="1400" dirty="0">
                <a:latin typeface="Arial Narrow" panose="020B0606020202030204" pitchFamily="34" charset="0"/>
              </a:rPr>
              <a:t>. Proyecciones de largo plazo y características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Mercado de gas natural: características globales </a:t>
            </a:r>
            <a:r>
              <a:rPr lang="es-ES" sz="1400" dirty="0" smtClean="0">
                <a:latin typeface="Arial Narrow" panose="020B0606020202030204" pitchFamily="34" charset="0"/>
              </a:rPr>
              <a:t>y locales</a:t>
            </a:r>
            <a:r>
              <a:rPr lang="es-ES" sz="1400" dirty="0">
                <a:latin typeface="Arial Narrow" panose="020B0606020202030204" pitchFamily="34" charset="0"/>
              </a:rPr>
              <a:t>. Desarrollo del mercado nacional y gas </a:t>
            </a:r>
            <a:r>
              <a:rPr lang="es-ES" sz="1400" dirty="0" smtClean="0">
                <a:latin typeface="Arial Narrow" panose="020B0606020202030204" pitchFamily="34" charset="0"/>
              </a:rPr>
              <a:t>natural licuado</a:t>
            </a:r>
            <a:r>
              <a:rPr lang="es-ES" sz="1400" dirty="0">
                <a:latin typeface="Arial Narrow" panose="020B0606020202030204" pitchFamily="34" charset="0"/>
              </a:rPr>
              <a:t>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Mercado de hidrocarburos: características globales </a:t>
            </a:r>
            <a:r>
              <a:rPr lang="es-ES" sz="1400" dirty="0" smtClean="0">
                <a:latin typeface="Arial Narrow" panose="020B0606020202030204" pitchFamily="34" charset="0"/>
              </a:rPr>
              <a:t>y locales</a:t>
            </a:r>
            <a:r>
              <a:rPr lang="es-ES" sz="1400" dirty="0">
                <a:latin typeface="Arial Narrow" panose="020B0606020202030204" pitchFamily="34" charset="0"/>
              </a:rPr>
              <a:t>. Proyecciones y sustitución ante </a:t>
            </a:r>
            <a:r>
              <a:rPr lang="es-ES" sz="1400" dirty="0" err="1" smtClean="0">
                <a:latin typeface="Arial Narrow" panose="020B0606020202030204" pitchFamily="34" charset="0"/>
              </a:rPr>
              <a:t>compromisosambientales</a:t>
            </a:r>
            <a:r>
              <a:rPr lang="es-ES" sz="1400" dirty="0">
                <a:latin typeface="Arial Narrow" panose="020B0606020202030204" pitchFamily="34" charset="0"/>
              </a:rPr>
              <a:t>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Separación de actividades competitivas y monopólicas.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Integración, perspectivas y nuevos </a:t>
            </a:r>
            <a:r>
              <a:rPr lang="es-ES" sz="1400" dirty="0" smtClean="0">
                <a:latin typeface="Arial Narrow" panose="020B0606020202030204" pitchFamily="34" charset="0"/>
              </a:rPr>
              <a:t>paradigmas de </a:t>
            </a:r>
            <a:r>
              <a:rPr lang="es-ES" sz="1400" dirty="0">
                <a:latin typeface="Arial Narrow" panose="020B0606020202030204" pitchFamily="34" charset="0"/>
              </a:rPr>
              <a:t>la energía..</a:t>
            </a:r>
            <a:endParaRPr lang="es-ES" sz="14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 smtClean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7" name="Marcador de contenido 1"/>
          <p:cNvSpPr txBox="1">
            <a:spLocks/>
          </p:cNvSpPr>
          <p:nvPr/>
        </p:nvSpPr>
        <p:spPr>
          <a:xfrm>
            <a:off x="6228579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6124076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9" name="Marcador de contenido 1"/>
          <p:cNvSpPr txBox="1">
            <a:spLocks/>
          </p:cNvSpPr>
          <p:nvPr/>
        </p:nvSpPr>
        <p:spPr>
          <a:xfrm>
            <a:off x="6124076" y="1707770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</a:t>
            </a:r>
            <a:r>
              <a:rPr lang="es-ES" sz="1800" b="1" dirty="0" smtClean="0">
                <a:latin typeface="Arial Narrow" panose="020B0606020202030204" pitchFamily="34" charset="0"/>
              </a:rPr>
              <a:t>Precios Y Tarifas De La Producción De Energía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Precios en mercados competitivos: Gas Natural y Petróleo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Precios de paridad de combustibles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Competencia por el mercado: Precios de </a:t>
            </a:r>
            <a:r>
              <a:rPr lang="es-ES" sz="1400" dirty="0" smtClean="0">
                <a:latin typeface="Arial Narrow" panose="020B0606020202030204" pitchFamily="34" charset="0"/>
              </a:rPr>
              <a:t>electricidad resultantes </a:t>
            </a:r>
            <a:r>
              <a:rPr lang="es-ES" sz="1400" dirty="0">
                <a:latin typeface="Arial Narrow" panose="020B0606020202030204" pitchFamily="34" charset="0"/>
              </a:rPr>
              <a:t>de licitaciones de largo y corto plazo.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Regulación de tarifas de generación: paradigma </a:t>
            </a:r>
            <a:r>
              <a:rPr lang="es-ES" sz="1400" dirty="0" smtClean="0">
                <a:latin typeface="Arial Narrow" panose="020B0606020202030204" pitchFamily="34" charset="0"/>
              </a:rPr>
              <a:t>inicial, señales </a:t>
            </a:r>
            <a:r>
              <a:rPr lang="es-ES" sz="1400" dirty="0">
                <a:latin typeface="Arial Narrow" panose="020B0606020202030204" pitchFamily="34" charset="0"/>
              </a:rPr>
              <a:t>de corto plazo y sistemas aislados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Operación económica de los sistemas: Costos </a:t>
            </a:r>
            <a:r>
              <a:rPr lang="es-ES" sz="1400" dirty="0" smtClean="0">
                <a:latin typeface="Arial Narrow" panose="020B0606020202030204" pitchFamily="34" charset="0"/>
              </a:rPr>
              <a:t>marginales de </a:t>
            </a:r>
            <a:r>
              <a:rPr lang="es-ES" sz="1400" dirty="0">
                <a:latin typeface="Arial Narrow" panose="020B0606020202030204" pitchFamily="34" charset="0"/>
              </a:rPr>
              <a:t>generación resultantes de optimización en la operación.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Remuneración de la reserva de generación e inventarios </a:t>
            </a:r>
            <a:r>
              <a:rPr lang="es-ES" sz="1400" dirty="0" smtClean="0">
                <a:latin typeface="Arial Narrow" panose="020B0606020202030204" pitchFamily="34" charset="0"/>
              </a:rPr>
              <a:t>de combustibles </a:t>
            </a:r>
            <a:r>
              <a:rPr lang="es-ES" sz="1400" dirty="0">
                <a:latin typeface="Arial Narrow" panose="020B0606020202030204" pitchFamily="34" charset="0"/>
              </a:rPr>
              <a:t>para la seguridad energética.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Recursos energéticos renovables: Licitaciones, precios </a:t>
            </a:r>
            <a:r>
              <a:rPr lang="es-ES" sz="1400" dirty="0" smtClean="0">
                <a:latin typeface="Arial Narrow" panose="020B0606020202030204" pitchFamily="34" charset="0"/>
              </a:rPr>
              <a:t>y contratos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Clientes libres: Licitaciones y determinación de precios</a:t>
            </a: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991833" y="1055283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6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7" name="Marcador de contenido 1"/>
          <p:cNvSpPr txBox="1">
            <a:spLocks/>
          </p:cNvSpPr>
          <p:nvPr/>
        </p:nvSpPr>
        <p:spPr>
          <a:xfrm>
            <a:off x="6228579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6124076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0" name="Marcador de contenido 1"/>
          <p:cNvSpPr txBox="1">
            <a:spLocks/>
          </p:cNvSpPr>
          <p:nvPr/>
        </p:nvSpPr>
        <p:spPr>
          <a:xfrm>
            <a:off x="232318" y="1423612"/>
            <a:ext cx="5522770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3: </a:t>
            </a:r>
            <a:r>
              <a:rPr lang="es-ES" sz="1800" b="1" dirty="0" smtClean="0">
                <a:latin typeface="Arial Narrow" panose="020B0606020202030204" pitchFamily="34" charset="0"/>
              </a:rPr>
              <a:t>Teoría De La Regulación Económica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Paradigma ECR: Estructura. Conducta-Resultados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Competencia y fallas de mercado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Poder de mercado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Monopolios naturales y regulación tarifaria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Externalidades e Información </a:t>
            </a:r>
            <a:r>
              <a:rPr lang="es-ES" sz="1400" dirty="0" err="1">
                <a:latin typeface="Arial Narrow" panose="020B0606020202030204" pitchFamily="34" charset="0"/>
              </a:rPr>
              <a:t>asimpetrica</a:t>
            </a:r>
            <a:endParaRPr lang="es-ES" sz="14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Fallas de la regulación y teoría de la captura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Diseño institucional de la regulación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Teoría de la regulación tarifaria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 Precios por costos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 Precios Ramsey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 Regulación por incentivos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 La fijación de tarifas por tasas de retorno</a:t>
            </a:r>
          </a:p>
          <a:p>
            <a:pPr lvl="1"/>
            <a:r>
              <a:rPr lang="es-ES" sz="1100" dirty="0">
                <a:latin typeface="Arial Narrow" panose="020B0606020202030204" pitchFamily="34" charset="0"/>
              </a:rPr>
              <a:t> Modelo de precios tope y competencia </a:t>
            </a:r>
            <a:r>
              <a:rPr lang="es-ES" sz="1100" dirty="0" err="1">
                <a:latin typeface="Arial Narrow" panose="020B0606020202030204" pitchFamily="34" charset="0"/>
              </a:rPr>
              <a:t>yardstick</a:t>
            </a:r>
            <a:endParaRPr lang="es-ES" sz="1100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Mercados de potencia y de energía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Soluciones de mercado como alternativa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Regulación de la calidad de los servicios de energía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Política industrial: privatización de empresas </a:t>
            </a:r>
            <a:r>
              <a:rPr lang="es-ES" sz="1400" dirty="0" smtClean="0">
                <a:latin typeface="Arial Narrow" panose="020B0606020202030204" pitchFamily="34" charset="0"/>
              </a:rPr>
              <a:t>públicas, regulación </a:t>
            </a:r>
            <a:r>
              <a:rPr lang="es-ES" sz="1400" dirty="0">
                <a:latin typeface="Arial Narrow" panose="020B0606020202030204" pitchFamily="34" charset="0"/>
              </a:rPr>
              <a:t>y políticas de competencia.</a:t>
            </a:r>
            <a:r>
              <a:rPr lang="es-ES" sz="1800" dirty="0">
                <a:latin typeface="Arial Narrow" panose="020B0606020202030204" pitchFamily="34" charset="0"/>
              </a:rPr>
              <a:t/>
            </a:r>
            <a:br>
              <a:rPr lang="es-ES" sz="1800" dirty="0">
                <a:latin typeface="Arial Narrow" panose="020B0606020202030204" pitchFamily="34" charset="0"/>
              </a:rPr>
            </a:b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1" name="Marcador de contenido 1"/>
          <p:cNvSpPr txBox="1">
            <a:spLocks/>
          </p:cNvSpPr>
          <p:nvPr/>
        </p:nvSpPr>
        <p:spPr>
          <a:xfrm>
            <a:off x="6228579" y="1414464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</a:t>
            </a:r>
            <a:r>
              <a:rPr lang="es-ES" sz="1800" b="1" dirty="0" smtClean="0">
                <a:latin typeface="Arial Narrow" panose="020B0606020202030204" pitchFamily="34" charset="0"/>
              </a:rPr>
              <a:t>Tarifas De Transporte De Energía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Características de la infraestructura de transporte: físicas </a:t>
            </a:r>
            <a:r>
              <a:rPr lang="es-ES" sz="1400" dirty="0" smtClean="0">
                <a:latin typeface="Arial Narrow" panose="020B0606020202030204" pitchFamily="34" charset="0"/>
              </a:rPr>
              <a:t>y económicas</a:t>
            </a:r>
            <a:endParaRPr lang="es-ES" sz="1400" dirty="0">
              <a:latin typeface="Arial Narrow" panose="020B0606020202030204" pitchFamily="34" charset="0"/>
            </a:endParaRP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Gas Natural: mecanismos para la promoción de </a:t>
            </a:r>
            <a:r>
              <a:rPr lang="es-ES" sz="1400" dirty="0" smtClean="0">
                <a:latin typeface="Arial Narrow" panose="020B0606020202030204" pitchFamily="34" charset="0"/>
              </a:rPr>
              <a:t>desarrollo de </a:t>
            </a:r>
            <a:r>
              <a:rPr lang="es-ES" sz="1400" dirty="0">
                <a:latin typeface="Arial Narrow" panose="020B0606020202030204" pitchFamily="34" charset="0"/>
              </a:rPr>
              <a:t>gasoductos y garantías requeridas.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Electricidad: Sistemas garantizados y </a:t>
            </a:r>
            <a:r>
              <a:rPr lang="es-ES" sz="1400" dirty="0" smtClean="0">
                <a:latin typeface="Arial Narrow" panose="020B0606020202030204" pitchFamily="34" charset="0"/>
              </a:rPr>
              <a:t>sistemas complementarios </a:t>
            </a:r>
            <a:r>
              <a:rPr lang="es-ES" sz="1400" dirty="0">
                <a:latin typeface="Arial Narrow" panose="020B0606020202030204" pitchFamily="34" charset="0"/>
              </a:rPr>
              <a:t>para el transporte de electricidad.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Paradigma anterior con sistema principal y secundario.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Cargos adicionales a la transmisión de </a:t>
            </a:r>
            <a:r>
              <a:rPr lang="es-ES" sz="1400" dirty="0" smtClean="0">
                <a:latin typeface="Arial Narrow" panose="020B0606020202030204" pitchFamily="34" charset="0"/>
              </a:rPr>
              <a:t>electricidad aplicables </a:t>
            </a:r>
            <a:r>
              <a:rPr lang="es-ES" sz="1400" dirty="0">
                <a:latin typeface="Arial Narrow" panose="020B0606020202030204" pitchFamily="34" charset="0"/>
              </a:rPr>
              <a:t>a las tarifas al consumidor final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Planificación de los sistemas de transporte de gas natural </a:t>
            </a:r>
            <a:r>
              <a:rPr lang="es-ES" sz="1400" dirty="0" smtClean="0">
                <a:latin typeface="Arial Narrow" panose="020B0606020202030204" pitchFamily="34" charset="0"/>
              </a:rPr>
              <a:t>y de </a:t>
            </a:r>
            <a:r>
              <a:rPr lang="es-ES" sz="1400" dirty="0">
                <a:latin typeface="Arial Narrow" panose="020B0606020202030204" pitchFamily="34" charset="0"/>
              </a:rPr>
              <a:t>electricidad y mecanismos de aprobación.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Contratos de concesión BOOT: procesos de </a:t>
            </a:r>
            <a:r>
              <a:rPr lang="es-ES" sz="1400" dirty="0" smtClean="0">
                <a:latin typeface="Arial Narrow" panose="020B0606020202030204" pitchFamily="34" charset="0"/>
              </a:rPr>
              <a:t>promoción, diseño </a:t>
            </a:r>
            <a:r>
              <a:rPr lang="es-ES" sz="1400" dirty="0">
                <a:latin typeface="Arial Narrow" panose="020B0606020202030204" pitchFamily="34" charset="0"/>
              </a:rPr>
              <a:t>de subastas y administración de los contratos</a:t>
            </a: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991833" y="1055283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45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7" name="Marcador de contenido 1"/>
          <p:cNvSpPr txBox="1">
            <a:spLocks/>
          </p:cNvSpPr>
          <p:nvPr/>
        </p:nvSpPr>
        <p:spPr>
          <a:xfrm>
            <a:off x="6228579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6124076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0" name="Marcador de contenido 1"/>
          <p:cNvSpPr txBox="1">
            <a:spLocks/>
          </p:cNvSpPr>
          <p:nvPr/>
        </p:nvSpPr>
        <p:spPr>
          <a:xfrm>
            <a:off x="232318" y="1423612"/>
            <a:ext cx="5522770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</a:t>
            </a:r>
            <a:r>
              <a:rPr lang="es-ES" sz="1800" b="1" dirty="0" smtClean="0">
                <a:latin typeface="Arial Narrow" panose="020B0606020202030204" pitchFamily="34" charset="0"/>
              </a:rPr>
              <a:t>5: Principios Y Marco Legal De La Regulación Económica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Servicios públicos y servicio universal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Regulación por agencia: institucionalidad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Regulación por contrato: promoción y concesiones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Marco legal de los mercados de energía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Precios y regulación de la energía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Procedimientos e instancias de la regulación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Tendencias</a:t>
            </a:r>
            <a:r>
              <a:rPr lang="es-ES" sz="1800" dirty="0">
                <a:latin typeface="Arial Narrow" panose="020B0606020202030204" pitchFamily="34" charset="0"/>
              </a:rPr>
              <a:t/>
            </a:r>
            <a:br>
              <a:rPr lang="es-ES" sz="1800" dirty="0">
                <a:latin typeface="Arial Narrow" panose="020B0606020202030204" pitchFamily="34" charset="0"/>
              </a:rPr>
            </a:b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1" name="Marcador de contenido 1"/>
          <p:cNvSpPr txBox="1">
            <a:spLocks/>
          </p:cNvSpPr>
          <p:nvPr/>
        </p:nvSpPr>
        <p:spPr>
          <a:xfrm>
            <a:off x="6228579" y="1414464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</a:t>
            </a:r>
            <a:r>
              <a:rPr lang="es-ES" sz="1800" b="1" dirty="0" smtClean="0">
                <a:latin typeface="Arial Narrow" panose="020B0606020202030204" pitchFamily="34" charset="0"/>
              </a:rPr>
              <a:t>6: Tarifas De Distribución Y Comercialización De Energía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Características del monopolio natural: incentivos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Gas Natural: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Desarrollo de nuevos mercados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Costos de distribución y subsidios requeridos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Comercialización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Electricidad: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Optimización de desarrollo de redes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Costos de inversión y de operación y mantenimiento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Costos de comercialización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Aplicación tarifaria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Opciones tarifarias</a:t>
            </a:r>
          </a:p>
          <a:p>
            <a:pPr lvl="1" fontAlgn="base"/>
            <a:r>
              <a:rPr lang="es-ES" sz="1100" dirty="0">
                <a:latin typeface="Arial Narrow" panose="020B0606020202030204" pitchFamily="34" charset="0"/>
              </a:rPr>
              <a:t> Condiciones de aplicación</a:t>
            </a:r>
            <a:endParaRPr lang="es-PE" sz="7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991833" y="1055283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042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5C949-08A1-44B4-9A02-54C7E9D3044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6" y="414129"/>
            <a:ext cx="5826663" cy="1954751"/>
          </a:xfrm>
          <a:prstGeom prst="rect">
            <a:avLst/>
          </a:prstGeom>
        </p:spPr>
      </p:pic>
      <p:pic>
        <p:nvPicPr>
          <p:cNvPr id="10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4302" y="5567201"/>
            <a:ext cx="1749171" cy="548073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1558" y="5450317"/>
            <a:ext cx="1575356" cy="7818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55" y="5014530"/>
            <a:ext cx="2785736" cy="15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0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1362296" y="2931004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Regulación en Hidrocarburos</a:t>
            </a:r>
          </a:p>
        </p:txBody>
      </p:sp>
    </p:spTree>
    <p:extLst>
      <p:ext uri="{BB962C8B-B14F-4D97-AF65-F5344CB8AC3E}">
        <p14:creationId xmlns:p14="http://schemas.microsoft.com/office/powerpoint/2010/main" val="401518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6" name="Marcador de contenido 1"/>
          <p:cNvSpPr txBox="1">
            <a:spLocks/>
          </p:cNvSpPr>
          <p:nvPr/>
        </p:nvSpPr>
        <p:spPr>
          <a:xfrm>
            <a:off x="276270" y="1202039"/>
            <a:ext cx="5900057" cy="257410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1: Mercado y Regulación de Hidrocarburos 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Rol de los Hidrocarburos en el mercado mundial y local.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La transición energética y los Hidrocarburos.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Regulación de Hidrocarburos en el Perú.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Retos en la Regulación para incentivar la Industria de </a:t>
            </a:r>
            <a:r>
              <a:rPr lang="es-ES" sz="1400" dirty="0" err="1" smtClean="0">
                <a:latin typeface="Arial Narrow" panose="020B0606020202030204" pitchFamily="34" charset="0"/>
              </a:rPr>
              <a:t>Oil</a:t>
            </a:r>
            <a:r>
              <a:rPr lang="es-ES" sz="1400" dirty="0" smtClean="0">
                <a:latin typeface="Arial Narrow" panose="020B0606020202030204" pitchFamily="34" charset="0"/>
              </a:rPr>
              <a:t> &amp; Gas en el Perú.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Supervisión y Fiscalización de la Industria de los Hidrocarburos en el Perú.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 smtClean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7" name="Marcador de contenido 1"/>
          <p:cNvSpPr txBox="1">
            <a:spLocks/>
          </p:cNvSpPr>
          <p:nvPr/>
        </p:nvSpPr>
        <p:spPr>
          <a:xfrm>
            <a:off x="6228579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8" name="Marcador de contenido 1"/>
          <p:cNvSpPr txBox="1">
            <a:spLocks/>
          </p:cNvSpPr>
          <p:nvPr/>
        </p:nvSpPr>
        <p:spPr>
          <a:xfrm>
            <a:off x="6124076" y="1357616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9" name="Marcador de contenido 1"/>
          <p:cNvSpPr txBox="1">
            <a:spLocks/>
          </p:cNvSpPr>
          <p:nvPr/>
        </p:nvSpPr>
        <p:spPr>
          <a:xfrm>
            <a:off x="6099151" y="1119942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Manejo de Conflictos y Consultoría Previa en Hidrocarburos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Estudios de Impacto Ambiental.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Reglamentación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Operaciones petroleras y sus impactos en el ambiente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Derrames de petróleo y su manejo de acuerdo a ley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Procesos de información a la población influenciada por los proyectos.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Análisis, Evaluación y Negociación en los conflictos socio-ambientales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Estrategia de comunicación y permanencia en el área de las operaciones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0" name="Marcador de contenido 1"/>
          <p:cNvSpPr txBox="1">
            <a:spLocks/>
          </p:cNvSpPr>
          <p:nvPr/>
        </p:nvSpPr>
        <p:spPr>
          <a:xfrm>
            <a:off x="276271" y="3849628"/>
            <a:ext cx="5522770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3: Mercado de Petróleo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Evolución histórica de la industria petrolera.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Modelos de negocio utilizados en la cadena de valor del </a:t>
            </a:r>
            <a:r>
              <a:rPr lang="es-ES" sz="1400" dirty="0" err="1">
                <a:latin typeface="Arial Narrow" panose="020B0606020202030204" pitchFamily="34" charset="0"/>
              </a:rPr>
              <a:t>upstream</a:t>
            </a:r>
            <a:r>
              <a:rPr lang="es-ES" sz="1400" dirty="0">
                <a:latin typeface="Arial Narrow" panose="020B0606020202030204" pitchFamily="34" charset="0"/>
              </a:rPr>
              <a:t> y </a:t>
            </a:r>
            <a:r>
              <a:rPr lang="es-ES" sz="1400" dirty="0" err="1">
                <a:latin typeface="Arial Narrow" panose="020B0606020202030204" pitchFamily="34" charset="0"/>
              </a:rPr>
              <a:t>downstream</a:t>
            </a:r>
            <a:r>
              <a:rPr lang="es-ES" sz="1400" dirty="0"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Desarrollo de los modelos de contratación para la exploración y explotación petrolera a nivel mundial.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Descripción del Modelo Económico Peruano y como incidió en los modelos de contratación para la exploración y explotación petrolera a nivel nacional.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Desafíos en el mercado de la exploración y explotación petrolera para promover la industria de los hidrocarburos.</a:t>
            </a:r>
            <a:r>
              <a:rPr lang="es-ES" sz="1800" dirty="0">
                <a:latin typeface="Arial Narrow" panose="020B0606020202030204" pitchFamily="34" charset="0"/>
              </a:rPr>
              <a:t/>
            </a:r>
            <a:br>
              <a:rPr lang="es-ES" sz="1800" dirty="0">
                <a:latin typeface="Arial Narrow" panose="020B0606020202030204" pitchFamily="34" charset="0"/>
              </a:rPr>
            </a:b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21" name="Marcador de contenido 1"/>
          <p:cNvSpPr txBox="1">
            <a:spLocks/>
          </p:cNvSpPr>
          <p:nvPr/>
        </p:nvSpPr>
        <p:spPr>
          <a:xfrm>
            <a:off x="6099150" y="3821642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Mercado de Gas Natural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El gas en el balance energético mundial; abundancia de recursos e importancia en la fase de transición a emprenderse en las próximas décadas a fin de reducir la emisión de gases a efecto invernadero.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La industria del gas natural en el Perú.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Establecimiento de precios y oportunidades de negocio.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Tratamiento y Transporte (gasoductos TGP, GSP).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 Distribución por redes y gasoductos virtuales.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Los mercados del gas en nuestro continente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991833" y="1055283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1" y="3797300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11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174171" y="1117075"/>
            <a:ext cx="5900057" cy="257410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smtClean="0">
                <a:latin typeface="Arial Narrow" panose="020B0606020202030204" pitchFamily="34" charset="0"/>
              </a:rPr>
              <a:t>Curso 5: Exploración y Explotación de Hidrocarburos</a:t>
            </a:r>
          </a:p>
          <a:p>
            <a:pPr fontAlgn="base"/>
            <a:r>
              <a:rPr lang="es-ES" sz="1400" smtClean="0">
                <a:latin typeface="Arial Narrow" panose="020B0606020202030204" pitchFamily="34" charset="0"/>
              </a:rPr>
              <a:t>Descripción de las Cuencas con potencialidades de exploración y explotación de hidrocarburos. </a:t>
            </a:r>
          </a:p>
          <a:p>
            <a:pPr fontAlgn="base"/>
            <a:r>
              <a:rPr lang="es-ES" sz="1400" smtClean="0">
                <a:latin typeface="Arial Narrow" panose="020B0606020202030204" pitchFamily="34" charset="0"/>
              </a:rPr>
              <a:t>Sistemas de contratación y licencias en el Perú y el mundo. </a:t>
            </a:r>
          </a:p>
          <a:p>
            <a:pPr fontAlgn="base"/>
            <a:r>
              <a:rPr lang="es-ES" sz="1400" smtClean="0">
                <a:latin typeface="Arial Narrow" panose="020B0606020202030204" pitchFamily="34" charset="0"/>
              </a:rPr>
              <a:t>Regímenes fiscales de regalías, impuestos y cánones. </a:t>
            </a:r>
          </a:p>
          <a:p>
            <a:pPr fontAlgn="base"/>
            <a:r>
              <a:rPr lang="es-ES" sz="1400" smtClean="0">
                <a:latin typeface="Arial Narrow" panose="020B0606020202030204" pitchFamily="34" charset="0"/>
              </a:rPr>
              <a:t>Rentabilidad, riesgos y retos tecnológicos, sociales y ambientales del negocio de hidrocarburos. </a:t>
            </a:r>
          </a:p>
          <a:p>
            <a:pPr fontAlgn="base"/>
            <a:r>
              <a:rPr lang="es-ES" sz="1400" smtClean="0">
                <a:latin typeface="Arial Narrow" panose="020B0606020202030204" pitchFamily="34" charset="0"/>
              </a:rPr>
              <a:t>Valorización de activos de hidrocarburos (Lotes). </a:t>
            </a:r>
          </a:p>
          <a:p>
            <a:pPr fontAlgn="base"/>
            <a:r>
              <a:rPr lang="es-ES" sz="1400" smtClean="0">
                <a:latin typeface="Arial Narrow" panose="020B0606020202030204" pitchFamily="34" charset="0"/>
              </a:rPr>
              <a:t>Desarrollo de oportunidades de negocio para participar en el mercado de exploración y explotación de hidrocarburos en el Perú</a:t>
            </a:r>
          </a:p>
          <a:p>
            <a:pPr fontAlgn="base"/>
            <a:endParaRPr lang="es-PE" sz="1400" smtClean="0">
              <a:latin typeface="Arial Narrow" panose="020B0606020202030204" pitchFamily="34" charset="0"/>
            </a:endParaRPr>
          </a:p>
          <a:p>
            <a:pPr fontAlgn="base">
              <a:defRPr/>
            </a:pP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28579" y="105736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Franklin Gothic Book" panose="020B05030201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124076" y="105736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Franklin Gothic Book" panose="020B050302010202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Marcador de contenido 1"/>
          <p:cNvSpPr txBox="1">
            <a:spLocks/>
          </p:cNvSpPr>
          <p:nvPr/>
        </p:nvSpPr>
        <p:spPr>
          <a:xfrm>
            <a:off x="6074228" y="1117075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6: Distribución y Comercialización de </a:t>
            </a:r>
            <a:r>
              <a:rPr lang="es-ES" sz="1800" b="1" dirty="0" smtClean="0">
                <a:latin typeface="Arial Narrow" panose="020B0606020202030204" pitchFamily="34" charset="0"/>
              </a:rPr>
              <a:t>Hidrocarburos</a:t>
            </a:r>
            <a:endParaRPr lang="es-ES" sz="1800" b="1" dirty="0">
              <a:latin typeface="Arial Narrow" panose="020B0606020202030204" pitchFamily="34" charset="0"/>
            </a:endParaRPr>
          </a:p>
          <a:p>
            <a:r>
              <a:rPr lang="es-ES" sz="1400" dirty="0">
                <a:latin typeface="Arial Narrow" panose="020B0606020202030204" pitchFamily="34" charset="0"/>
              </a:rPr>
              <a:t>El mercado de productos de petróleo en el Perú y su importancia en el balance energético.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El mercado del gas natural, importancia en el sector eléctrico, el sector industrial y el sector residencial.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La política de precios y los márgenes de comercialización y de mercado. Naturaleza de las transacciones y características de los mercados: mercados competitivos y monopolios naturales, el papel de los entes reguladores. Establecimiento de tarifas del gas en los distintos mercados.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Algunos incentivos y mecanismos de subsidio existentes</a:t>
            </a:r>
          </a:p>
          <a:p>
            <a:pPr fontAlgn="base"/>
            <a:endParaRPr lang="es-PE" sz="1400" dirty="0">
              <a:latin typeface="Arial Narrow" panose="020B0606020202030204" pitchFamily="34" charset="0"/>
            </a:endParaRPr>
          </a:p>
          <a:p>
            <a:pPr fontAlgn="base">
              <a:defRPr/>
            </a:pP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224019" y="4115424"/>
            <a:ext cx="10121764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7: Precios de Paridad en Hidrocarburos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Fundamentación económica y metodología para establecer el precio del petróleo crudo y de los principales productos.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La industria de refinación y la evolución de los márgenes. </a:t>
            </a:r>
          </a:p>
          <a:p>
            <a:pPr fontAlgn="base"/>
            <a:r>
              <a:rPr lang="es-ES" sz="1400" dirty="0" err="1">
                <a:latin typeface="Arial Narrow" panose="020B0606020202030204" pitchFamily="34" charset="0"/>
              </a:rPr>
              <a:t>Tenders</a:t>
            </a:r>
            <a:r>
              <a:rPr lang="es-ES" sz="1400" dirty="0">
                <a:latin typeface="Arial Narrow" panose="020B0606020202030204" pitchFamily="34" charset="0"/>
              </a:rPr>
              <a:t> y principales características de los contratos de suministro de petróleo crudo.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Mercado nacional e internacional de derivados.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Precio en el mercado y competencia entre distintos combustibles.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Tipos de contratos comerciales y modalidades de tarificación: precios en “boca de pozo”, precios de procesadores y de consumidores finales.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Los impuestos en los precios de los combustibles.</a:t>
            </a:r>
            <a:endParaRPr lang="es-PE" sz="1400" dirty="0">
              <a:latin typeface="Arial Narrow" panose="020B0606020202030204" pitchFamily="34" charset="0"/>
            </a:endParaRPr>
          </a:p>
          <a:p>
            <a:pPr fontAlgn="base">
              <a:defRPr/>
            </a:pPr>
            <a:endParaRPr lang="es-PE" sz="1400" dirty="0">
              <a:latin typeface="Arial Narrow" panose="020B0606020202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991833" y="1057365"/>
            <a:ext cx="0" cy="29448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1" y="3989493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27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10" name="Shape 179"/>
          <p:cNvSpPr txBox="1"/>
          <p:nvPr/>
        </p:nvSpPr>
        <p:spPr>
          <a:xfrm>
            <a:off x="2047283" y="3051495"/>
            <a:ext cx="8135668" cy="1015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2680AA"/>
                </a:solidFill>
                <a:latin typeface="Arial Narrow" panose="020B0606020202030204" pitchFamily="34" charset="0"/>
                <a:cs typeface="Dubai Medium" panose="020B0603030403030204" pitchFamily="34" charset="-78"/>
              </a:rPr>
              <a:t>Diploma de Especialización en Gestión del Gas Natural</a:t>
            </a:r>
          </a:p>
        </p:txBody>
      </p:sp>
    </p:spTree>
    <p:extLst>
      <p:ext uri="{BB962C8B-B14F-4D97-AF65-F5344CB8AC3E}">
        <p14:creationId xmlns:p14="http://schemas.microsoft.com/office/powerpoint/2010/main" val="1925328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268530" y="1200210"/>
            <a:ext cx="5900057" cy="257410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1: Mercados y Regulación del Gas Natural 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Conceptos Básicos, Balances Energéticos.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Energías Primarias. Comercio Exterior de Energía.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Reservas de Hidrocarburo, Conceptos y Contratos - Enfoque Argentina.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Renta de los Hidrocarburos e Instrumentos Fiscales.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Mercado del Gas Natural. El Mercado Mayorista del Gas.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sz="1400" dirty="0" smtClean="0">
              <a:latin typeface="Arial Narrow" panose="020B0606020202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20839" y="1521389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116336" y="1521389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1" name="Marcador de contenido 1"/>
          <p:cNvSpPr txBox="1">
            <a:spLocks/>
          </p:cNvSpPr>
          <p:nvPr/>
        </p:nvSpPr>
        <p:spPr>
          <a:xfrm>
            <a:off x="6083373" y="1177229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2: Gasoductos: Economía y Regulación 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Introducción a la Industria del Gas Natural. Evolución del Gas Natural y Modelo de Negocio.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Producción y Transporte. Regulación Tarifaria del Transporte.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Distribución y Proyectos de Masificación. Regulación Tarifaria de la Distribución.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Contratos de Gas Natural. Contratación de Capacidad de Transporte y Mercado Secundario.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La seguridad energética. Mecanismos de Recuperación de Inversiones. </a:t>
            </a:r>
          </a:p>
          <a:p>
            <a:pPr marL="0" indent="0">
              <a:buNone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2" name="Marcador de contenido 1"/>
          <p:cNvSpPr txBox="1">
            <a:spLocks/>
          </p:cNvSpPr>
          <p:nvPr/>
        </p:nvSpPr>
        <p:spPr>
          <a:xfrm>
            <a:off x="256069" y="3888783"/>
            <a:ext cx="5730840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3: Asociaciones Público Privadas en la Industria del Gas Natural y GNL .</a:t>
            </a:r>
          </a:p>
          <a:p>
            <a:r>
              <a:rPr lang="es-ES" sz="1400" dirty="0">
                <a:latin typeface="Arial Narrow" panose="020B0606020202030204" pitchFamily="34" charset="0"/>
              </a:rPr>
              <a:t>Marco Conceptual de las Asociaciones Público Privadas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Decreto Legislativo 1362 y su Reglamento I y II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Aspectos Relevantes y Lineamientos para el Diseño de Contratos de </a:t>
            </a:r>
            <a:r>
              <a:rPr lang="es-ES" sz="1400" dirty="0" err="1">
                <a:latin typeface="Arial Narrow" panose="020B0606020202030204" pitchFamily="34" charset="0"/>
              </a:rPr>
              <a:t>APP’s</a:t>
            </a:r>
            <a:r>
              <a:rPr lang="es-ES" sz="1400" dirty="0">
                <a:latin typeface="Arial Narrow" panose="020B0606020202030204" pitchFamily="34" charset="0"/>
              </a:rPr>
              <a:t> I y II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Régimen Económico y Regulación tarifaria de </a:t>
            </a:r>
            <a:r>
              <a:rPr lang="es-ES" sz="1400" dirty="0" err="1">
                <a:latin typeface="Arial Narrow" panose="020B0606020202030204" pitchFamily="34" charset="0"/>
              </a:rPr>
              <a:t>APPs</a:t>
            </a:r>
            <a:r>
              <a:rPr lang="es-ES" sz="1400" dirty="0">
                <a:latin typeface="Arial Narrow" panose="020B0606020202030204" pitchFamily="34" charset="0"/>
              </a:rPr>
              <a:t>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Experiencia de </a:t>
            </a:r>
            <a:r>
              <a:rPr lang="es-ES" sz="1400" dirty="0" err="1">
                <a:latin typeface="Arial Narrow" panose="020B0606020202030204" pitchFamily="34" charset="0"/>
              </a:rPr>
              <a:t>APPs</a:t>
            </a:r>
            <a:r>
              <a:rPr lang="es-ES" sz="1400" dirty="0">
                <a:latin typeface="Arial Narrow" panose="020B0606020202030204" pitchFamily="34" charset="0"/>
              </a:rPr>
              <a:t> en la actividad de Transporte de Gas Natural caso: </a:t>
            </a:r>
            <a:r>
              <a:rPr lang="es-ES" sz="1400" dirty="0" err="1">
                <a:latin typeface="Arial Narrow" panose="020B0606020202030204" pitchFamily="34" charset="0"/>
              </a:rPr>
              <a:t>Camisea</a:t>
            </a:r>
            <a:r>
              <a:rPr lang="es-ES" sz="1400" dirty="0">
                <a:latin typeface="Arial Narrow" panose="020B0606020202030204" pitchFamily="34" charset="0"/>
              </a:rPr>
              <a:t>, Ica, Lima, Norte, Piura y Tumbes</a:t>
            </a:r>
          </a:p>
          <a:p>
            <a:pPr marL="0" indent="0">
              <a:buNone/>
            </a:pPr>
            <a:r>
              <a:rPr lang="es-ES" sz="1800" dirty="0">
                <a:latin typeface="Arial Narrow" panose="020B0606020202030204" pitchFamily="34" charset="0"/>
              </a:rPr>
              <a:t/>
            </a:r>
            <a:br>
              <a:rPr lang="es-ES" sz="1800" dirty="0">
                <a:latin typeface="Arial Narrow" panose="020B0606020202030204" pitchFamily="34" charset="0"/>
              </a:rPr>
            </a:b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3" name="Marcador de contenido 1"/>
          <p:cNvSpPr txBox="1">
            <a:spLocks/>
          </p:cNvSpPr>
          <p:nvPr/>
        </p:nvSpPr>
        <p:spPr>
          <a:xfrm>
            <a:off x="6116336" y="3872092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4: Supervisión de la actividad del Gas Natural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Principios de la actividad de Gas Natural.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Marco Normativo de la Supervisión.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El Gas Natural, mercado y tendencias.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Desarrollo de infraestructura, consumo interno y exportación.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Principios de la Supervisión de la actividad de Gas Natural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Desarrollo de Infraestructura y principios de la Gestión de Integridad </a:t>
            </a:r>
            <a:r>
              <a:rPr lang="es-ES" sz="1400" dirty="0" smtClean="0">
                <a:latin typeface="Arial Narrow" panose="020B0606020202030204" pitchFamily="34" charset="0"/>
              </a:rPr>
              <a:t>                       de </a:t>
            </a:r>
            <a:r>
              <a:rPr lang="es-ES" sz="1400" dirty="0">
                <a:latin typeface="Arial Narrow" panose="020B0606020202030204" pitchFamily="34" charset="0"/>
              </a:rPr>
              <a:t>Ductos.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Principios de la fiscalización y sanción de la actividad de Gas Natural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Supervisión Enfocada en la gestión de Riesgos</a:t>
            </a:r>
          </a:p>
          <a:p>
            <a:pPr fontAlgn="base"/>
            <a:endParaRPr lang="es-PE" sz="1400" dirty="0">
              <a:latin typeface="Arial Narrow" panose="020B060602020203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5991833" y="1042220"/>
            <a:ext cx="0" cy="58665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>
            <a:off x="1" y="3797300"/>
            <a:ext cx="12191999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774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C023BF22-6560-4F52-B813-B200D38C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544" y="326461"/>
            <a:ext cx="1749171" cy="548073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AAD1BC19-4A62-406D-9FEF-A68292FD89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800" y="209577"/>
            <a:ext cx="1575356" cy="7818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7" y="-226210"/>
            <a:ext cx="2785736" cy="1566976"/>
          </a:xfrm>
          <a:prstGeom prst="rect">
            <a:avLst/>
          </a:prstGeom>
        </p:spPr>
      </p:pic>
      <p:sp>
        <p:nvSpPr>
          <p:cNvPr id="5" name="Marcador de contenido 1"/>
          <p:cNvSpPr txBox="1">
            <a:spLocks/>
          </p:cNvSpPr>
          <p:nvPr/>
        </p:nvSpPr>
        <p:spPr>
          <a:xfrm>
            <a:off x="391887" y="1414417"/>
            <a:ext cx="5900057" cy="2574109"/>
          </a:xfr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800" b="1" dirty="0" smtClean="0">
                <a:latin typeface="Arial Narrow" panose="020B0606020202030204" pitchFamily="34" charset="0"/>
              </a:rPr>
              <a:t>Curso 5: Usos del GNL en la industria y sector transporte</a:t>
            </a:r>
          </a:p>
          <a:p>
            <a:r>
              <a:rPr lang="es-ES" sz="1400" dirty="0" smtClean="0">
                <a:latin typeface="Arial Narrow" panose="020B0606020202030204" pitchFamily="34" charset="0"/>
              </a:rPr>
              <a:t>Introducción a la industria del gas natural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Cadena de valor del GNL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Nuevas Tecnologías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Mercado Global y Regional de GNL</a:t>
            </a:r>
          </a:p>
          <a:p>
            <a:pPr fontAlgn="base"/>
            <a:r>
              <a:rPr lang="es-ES" sz="1400" dirty="0" smtClean="0">
                <a:latin typeface="Arial Narrow" panose="020B0606020202030204" pitchFamily="34" charset="0"/>
              </a:rPr>
              <a:t>Componentes principales y esquemas generales</a:t>
            </a:r>
            <a:endParaRPr lang="es-PE" sz="1400" dirty="0" smtClean="0">
              <a:latin typeface="Arial Narrow" panose="020B0606020202030204" pitchFamily="34" charset="0"/>
            </a:endParaRPr>
          </a:p>
          <a:p>
            <a:pPr fontAlgn="base">
              <a:defRPr/>
            </a:pPr>
            <a:endParaRPr lang="es-PE" sz="14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1"/>
          <p:cNvSpPr txBox="1">
            <a:spLocks/>
          </p:cNvSpPr>
          <p:nvPr/>
        </p:nvSpPr>
        <p:spPr>
          <a:xfrm>
            <a:off x="6228579" y="1057365"/>
            <a:ext cx="5641203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80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sp>
        <p:nvSpPr>
          <p:cNvPr id="10" name="Marcador de contenido 1"/>
          <p:cNvSpPr txBox="1">
            <a:spLocks/>
          </p:cNvSpPr>
          <p:nvPr/>
        </p:nvSpPr>
        <p:spPr>
          <a:xfrm>
            <a:off x="6291944" y="1223191"/>
            <a:ext cx="5900057" cy="257410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1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9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1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4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latin typeface="Arial Narrow" panose="020B0606020202030204" pitchFamily="34" charset="0"/>
              </a:rPr>
              <a:t>Curso 6: Gas Natural licuado (GNL): Cadena de valor, Transporte y Regasificación 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Introducción, Propiedades, Procesos Industriales, Transporte y Compresión del Gas Natural.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Gas Natural </a:t>
            </a:r>
            <a:r>
              <a:rPr lang="es-ES" sz="1400" dirty="0" err="1">
                <a:latin typeface="Arial Narrow" panose="020B0606020202030204" pitchFamily="34" charset="0"/>
              </a:rPr>
              <a:t>Licuefactado</a:t>
            </a:r>
            <a:r>
              <a:rPr lang="es-ES" sz="1400" dirty="0">
                <a:latin typeface="Arial Narrow" panose="020B0606020202030204" pitchFamily="34" charset="0"/>
              </a:rPr>
              <a:t> (GNL).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Distribución del Gas Natural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Aspectos de Seguridad, Sociales y Ambientales</a:t>
            </a:r>
          </a:p>
          <a:p>
            <a:pPr fontAlgn="base"/>
            <a:r>
              <a:rPr lang="es-ES" sz="1400" dirty="0">
                <a:latin typeface="Arial Narrow" panose="020B0606020202030204" pitchFamily="34" charset="0"/>
              </a:rPr>
              <a:t>Comercialización del Gas Natural, Seguridad Energética</a:t>
            </a:r>
          </a:p>
          <a:p>
            <a:pPr fontAlgn="base"/>
            <a:endParaRPr lang="es-PE" sz="1400" dirty="0">
              <a:latin typeface="Arial Narrow" panose="020B0606020202030204" pitchFamily="34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PE" sz="1050" dirty="0">
              <a:latin typeface="Arial Narrow" panose="020B0606020202030204" pitchFamily="34" charset="0"/>
              <a:cs typeface="Dubai Medium" panose="020B0603030403030204" pitchFamily="34" charset="-78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5991833" y="1042220"/>
            <a:ext cx="0" cy="278048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1" y="3797300"/>
            <a:ext cx="12192000" cy="25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69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3237</TotalTime>
  <Words>4746</Words>
  <Application>Microsoft Office PowerPoint</Application>
  <PresentationFormat>Panorámica</PresentationFormat>
  <Paragraphs>529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Calibri</vt:lpstr>
      <vt:lpstr>Dubai Medium</vt:lpstr>
      <vt:lpstr>Franklin Gothic Book</vt:lpstr>
      <vt:lpstr>Myriad Pro</vt:lpstr>
      <vt:lpstr>Tema do Office</vt:lpstr>
      <vt:lpstr>Personalizar design</vt:lpstr>
      <vt:lpstr>1_Personalizar design</vt:lpstr>
      <vt:lpstr>2_Personalizar design</vt:lpstr>
      <vt:lpstr>3_Personalizar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Sánchez de Tembleque, Luis Jesús</cp:lastModifiedBy>
  <cp:revision>212</cp:revision>
  <dcterms:created xsi:type="dcterms:W3CDTF">2019-04-16T13:01:57Z</dcterms:created>
  <dcterms:modified xsi:type="dcterms:W3CDTF">2020-04-23T08:03:47Z</dcterms:modified>
</cp:coreProperties>
</file>