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657" r:id="rId4"/>
  </p:sldMasterIdLst>
  <p:notesMasterIdLst>
    <p:notesMasterId r:id="rId17"/>
  </p:notesMasterIdLst>
  <p:sldIdLst>
    <p:sldId id="332" r:id="rId5"/>
    <p:sldId id="334" r:id="rId6"/>
    <p:sldId id="337" r:id="rId7"/>
    <p:sldId id="335" r:id="rId8"/>
    <p:sldId id="336" r:id="rId9"/>
    <p:sldId id="338" r:id="rId10"/>
    <p:sldId id="339" r:id="rId11"/>
    <p:sldId id="340" r:id="rId12"/>
    <p:sldId id="341" r:id="rId13"/>
    <p:sldId id="346" r:id="rId14"/>
    <p:sldId id="343" r:id="rId15"/>
    <p:sldId id="34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3" autoAdjust="0"/>
  </p:normalViewPr>
  <p:slideViewPr>
    <p:cSldViewPr snapToGrid="0" showGuides="1">
      <p:cViewPr varScale="1">
        <p:scale>
          <a:sx n="63" d="100"/>
          <a:sy n="63" d="100"/>
        </p:scale>
        <p:origin x="996" y="48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086D-EF6F-4F7F-BFE3-24AE8E31902C}" type="datetimeFigureOut">
              <a:rPr lang="es-ES" smtClean="0"/>
              <a:t>09/12/2020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A59-7C6D-42BD-B8A7-42A9CAABC13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0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48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Ver si la dejamos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6D9-5320-4584-8123-106804F9E516}" type="slidenum">
              <a:rPr lang="es-AR" smtClean="0"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6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219EC1-6CD0-49BC-9C10-9A90BD10D8FF}"/>
              </a:ext>
            </a:extLst>
          </p:cNvPr>
          <p:cNvSpPr txBox="1"/>
          <p:nvPr/>
        </p:nvSpPr>
        <p:spPr>
          <a:xfrm>
            <a:off x="193111" y="292100"/>
            <a:ext cx="8146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INFORMACIÓN DE LOS GRUPOS DE TRABAJO DE ARIAE</a:t>
            </a:r>
          </a:p>
          <a:p>
            <a:endParaRPr lang="es-ES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69E329A7-0C49-4822-9CAC-81797D53CF8A}"/>
              </a:ext>
            </a:extLst>
          </p:cNvPr>
          <p:cNvSpPr/>
          <p:nvPr/>
        </p:nvSpPr>
        <p:spPr>
          <a:xfrm>
            <a:off x="864208" y="1166773"/>
            <a:ext cx="6268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altLang="es-ES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GT Consumidores: Director D. Hector D. Maya </a:t>
            </a:r>
            <a:r>
              <a:rPr lang="es-ES" altLang="es-E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Gerente de Protección del Usuario de ENARGAS de Argentina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96043" y="3105835"/>
            <a:ext cx="81479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06AAF"/>
                </a:solidFill>
              </a:rPr>
              <a:t>INFORME FINAL</a:t>
            </a:r>
          </a:p>
          <a:p>
            <a:r>
              <a:rPr lang="es-AR" sz="2800" b="1" dirty="0">
                <a:solidFill>
                  <a:srgbClr val="006AAF"/>
                </a:solidFill>
              </a:rPr>
              <a:t>ESTRATEGIAS DE INFORMACIÓN Y ATENCIÓN AL CONSUMIDOR DE ENERGÍA</a:t>
            </a:r>
          </a:p>
          <a:p>
            <a:endParaRPr lang="es-ES" sz="2400" b="1" dirty="0">
              <a:solidFill>
                <a:srgbClr val="006AAF"/>
              </a:solidFill>
            </a:endParaRPr>
          </a:p>
          <a:p>
            <a:endParaRPr lang="es-ES" sz="2400" b="1" dirty="0">
              <a:solidFill>
                <a:srgbClr val="006AAF"/>
              </a:solidFill>
            </a:endParaRPr>
          </a:p>
          <a:p>
            <a:endParaRPr lang="es-AR" sz="2400" b="1" dirty="0">
              <a:solidFill>
                <a:srgbClr val="006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8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1077686" y="2873829"/>
            <a:ext cx="104520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n w="0"/>
                <a:solidFill>
                  <a:srgbClr val="006AAF"/>
                </a:solidFill>
                <a:latin typeface="+mj-lt"/>
              </a:rPr>
              <a:t>AÑO 2021</a:t>
            </a:r>
          </a:p>
          <a:p>
            <a:r>
              <a:rPr lang="es-ES" sz="3600" b="1" dirty="0">
                <a:ln w="0"/>
                <a:solidFill>
                  <a:srgbClr val="006AAF"/>
                </a:solidFill>
                <a:latin typeface="+mj-lt"/>
              </a:rPr>
              <a:t>TEMÁTICAS PROPUESTAS</a:t>
            </a:r>
          </a:p>
          <a:p>
            <a:pPr algn="r"/>
            <a:endParaRPr lang="es-ES" sz="3200" b="1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7686" y="359229"/>
            <a:ext cx="80663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Grupo de Trabajo de Consumidores GTC</a:t>
            </a:r>
          </a:p>
          <a:p>
            <a:pPr algn="r"/>
            <a:endParaRPr lang="es-ES" sz="2400" b="1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477" y="239151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TEMÁTICAS PROPUESTAS</a:t>
            </a:r>
            <a:endParaRPr lang="es-AR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6877" y="1267617"/>
            <a:ext cx="10587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b="1" i="1" dirty="0"/>
          </a:p>
          <a:p>
            <a:pPr algn="just"/>
            <a:r>
              <a:rPr lang="es-ES" b="1" i="1" dirty="0"/>
              <a:t>1. </a:t>
            </a:r>
            <a:r>
              <a:rPr lang="es-ES" b="1" i="1" dirty="0">
                <a:solidFill>
                  <a:srgbClr val="006AAF"/>
                </a:solidFill>
              </a:rPr>
              <a:t>Canales de atención de los consumidores.  Medios de comunicación. </a:t>
            </a:r>
            <a:endParaRPr lang="es-AR" b="1" i="1" dirty="0">
              <a:solidFill>
                <a:srgbClr val="006AAF"/>
              </a:solidFill>
            </a:endParaRPr>
          </a:p>
          <a:p>
            <a:pPr algn="just"/>
            <a:endParaRPr lang="es-PE" dirty="0">
              <a:solidFill>
                <a:srgbClr val="006AAF"/>
              </a:solidFill>
            </a:endParaRPr>
          </a:p>
          <a:p>
            <a:pPr algn="just"/>
            <a:r>
              <a:rPr lang="es-PE" dirty="0"/>
              <a:t>La emergencia sanitaria que transitamos obligó a los prestadores y reguladores a desarrollar mecanismos y vías de contactos no presenciales para la atención de los consumidores, potenciando el uso de medios y tecnologías de comunicación, como así también modificando los procesos operativos y comerciales</a:t>
            </a:r>
            <a:r>
              <a:rPr lang="es-PE" b="1" i="1" dirty="0"/>
              <a:t>.</a:t>
            </a:r>
          </a:p>
          <a:p>
            <a:pPr algn="just"/>
            <a:endParaRPr lang="es-AR" dirty="0"/>
          </a:p>
          <a:p>
            <a:pPr algn="just"/>
            <a:r>
              <a:rPr lang="es-AR" dirty="0"/>
              <a:t>Estos cambios generan nuevas demandas sociales y económicas debido a los beneficios que conllevan, tanto para los Consumidores como para las Prestadoras. </a:t>
            </a:r>
            <a:endParaRPr lang="es-PE" dirty="0"/>
          </a:p>
          <a:p>
            <a:pPr algn="just"/>
            <a:endParaRPr lang="es-PE" dirty="0"/>
          </a:p>
          <a:p>
            <a:pPr algn="just"/>
            <a:r>
              <a:rPr lang="es-PE" dirty="0"/>
              <a:t>Considerando que, dichos cambios y el avance de la tecnología, transformarán en forma definitiva los usos y costumbres de los usuarios, se propone estudiar los impactos en los procesos operativos, comerciales y de atención de usuarios</a:t>
            </a:r>
            <a:r>
              <a:rPr lang="es-AR" dirty="0"/>
              <a:t>. </a:t>
            </a: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algn="just"/>
            <a:endParaRPr lang="es-PE" b="1" i="1" dirty="0"/>
          </a:p>
        </p:txBody>
      </p:sp>
    </p:spTree>
    <p:extLst>
      <p:ext uri="{BB962C8B-B14F-4D97-AF65-F5344CB8AC3E}">
        <p14:creationId xmlns:p14="http://schemas.microsoft.com/office/powerpoint/2010/main" val="156355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477" y="239151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TEMÁTICAS</a:t>
            </a:r>
            <a:endParaRPr lang="es-AR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6877" y="1267617"/>
            <a:ext cx="10587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i="1" dirty="0"/>
          </a:p>
          <a:p>
            <a:pPr algn="just"/>
            <a:r>
              <a:rPr lang="es-AR" b="1" i="1" dirty="0"/>
              <a:t>2. </a:t>
            </a:r>
            <a:r>
              <a:rPr lang="es-AR" b="1" i="1" dirty="0">
                <a:solidFill>
                  <a:srgbClr val="006AAF"/>
                </a:solidFill>
              </a:rPr>
              <a:t>Cambio de comercializador</a:t>
            </a:r>
          </a:p>
          <a:p>
            <a:pPr algn="just"/>
            <a:r>
              <a:rPr lang="es-ES" dirty="0"/>
              <a:t>Según la encuesta, en solo </a:t>
            </a:r>
            <a:r>
              <a:rPr lang="es-AR" dirty="0"/>
              <a:t>siete (7) de los participantes, la normativa prevé la posibilidad de cambiar de comercializador de gas natural y/o de electricidad para determinados tipos de servicios y de usuarios.</a:t>
            </a:r>
            <a:endParaRPr lang="es-PE" dirty="0"/>
          </a:p>
          <a:p>
            <a:pPr algn="just"/>
            <a:endParaRPr lang="es-PE" dirty="0"/>
          </a:p>
          <a:p>
            <a:pPr algn="just"/>
            <a:r>
              <a:rPr lang="es-PE" dirty="0"/>
              <a:t>A partir de la experiencia de estos participantes, el trabajo podría direccionarse hacia el análisis puntual de los mismos, analizar las distintas alternativas, evaluando ventajas y desventajas de cada opción.</a:t>
            </a:r>
            <a:endParaRPr lang="es-PE" b="1" i="1" dirty="0"/>
          </a:p>
          <a:p>
            <a:pPr algn="just"/>
            <a:endParaRPr lang="es-PE" b="1" i="1" dirty="0"/>
          </a:p>
          <a:p>
            <a:pPr algn="just"/>
            <a:endParaRPr lang="es-PE" b="1" i="1" dirty="0"/>
          </a:p>
          <a:p>
            <a:pPr algn="just"/>
            <a:r>
              <a:rPr lang="es-PE" b="1" i="1" dirty="0"/>
              <a:t>3. </a:t>
            </a:r>
            <a:r>
              <a:rPr lang="es-PE" b="1" i="1" dirty="0">
                <a:solidFill>
                  <a:srgbClr val="006AAF"/>
                </a:solidFill>
              </a:rPr>
              <a:t>Acceso a la energía</a:t>
            </a:r>
          </a:p>
          <a:p>
            <a:r>
              <a:rPr lang="es-PE" dirty="0"/>
              <a:t>Según el estudio previo, </a:t>
            </a:r>
            <a:r>
              <a:rPr lang="es-AR" dirty="0"/>
              <a:t>nueve (9) de los Reguladores Participantes han manifestado contar con disposiciones legales que establecen el derecho de acceso a la energía. </a:t>
            </a:r>
          </a:p>
          <a:p>
            <a:endParaRPr lang="es-AR" dirty="0"/>
          </a:p>
          <a:p>
            <a:r>
              <a:rPr lang="es-PE" dirty="0"/>
              <a:t>El análisis podría contemplar, a partir de la experiencia de los participantes:</a:t>
            </a:r>
            <a:endParaRPr lang="es-AR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dirty="0"/>
              <a:t>Leyes de promoción.  Programas y políticas específicos para el acceso universal a la energía. </a:t>
            </a:r>
            <a:endParaRPr lang="es-AR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dirty="0"/>
              <a:t>Fondos de inclusión social para promover la masificación del uso de la energía mediante el financiamiento de las conexiones.</a:t>
            </a:r>
            <a:endParaRPr lang="es-AR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dirty="0"/>
              <a:t>Roles y funciones de los reguladores.</a:t>
            </a:r>
            <a:endParaRPr lang="es-AR" dirty="0"/>
          </a:p>
          <a:p>
            <a:pPr algn="just"/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algn="just"/>
            <a:endParaRPr lang="es-PE" b="1" i="1" dirty="0"/>
          </a:p>
        </p:txBody>
      </p:sp>
    </p:spTree>
    <p:extLst>
      <p:ext uri="{BB962C8B-B14F-4D97-AF65-F5344CB8AC3E}">
        <p14:creationId xmlns:p14="http://schemas.microsoft.com/office/powerpoint/2010/main" val="20464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193110" y="942761"/>
            <a:ext cx="1076494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6AAF"/>
              </a:buClr>
              <a:defRPr/>
            </a:pPr>
            <a:endParaRPr lang="es-AR" sz="2400" b="1" dirty="0"/>
          </a:p>
          <a:p>
            <a:pPr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400" b="1" dirty="0"/>
              <a:t>Información y atención al consumidor:</a:t>
            </a:r>
          </a:p>
          <a:p>
            <a:pPr algn="just"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Informe sobre las estrategias de información y apoyo a los consumidores de energía, tipo de información, gestión de conflictos, cooperación con asociaciones de  consumidores.</a:t>
            </a:r>
            <a:endParaRPr lang="es-ES" sz="20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4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2400" b="1" dirty="0"/>
              <a:t>Metodología y alcance:</a:t>
            </a:r>
            <a:endParaRPr lang="es-AR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El estudio se basó sobre la información reunida por el Grupo de Trabajo de Consumidores (GTC) de la ARIAE, a partir del cuestionario del año previo, el cual fue adaptado y actualizado con información del período 2018.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A partir de las respuestas consolidadas, se sistematizaron los dato</a:t>
            </a:r>
            <a:r>
              <a:rPr lang="es-PE" sz="2000" dirty="0"/>
              <a:t>s conforme a parámetros coherentes, a fin de reflejar el estado actual de los mecanismos de protección de los derechos de los usuarios de energía en los países de la región.</a:t>
            </a:r>
            <a:endParaRPr lang="es-PE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AR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006AAF"/>
              </a:buClr>
              <a:defRPr/>
            </a:pPr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EJE DE TRABAJO</a:t>
            </a:r>
          </a:p>
        </p:txBody>
      </p:sp>
    </p:spTree>
    <p:extLst>
      <p:ext uri="{BB962C8B-B14F-4D97-AF65-F5344CB8AC3E}">
        <p14:creationId xmlns:p14="http://schemas.microsoft.com/office/powerpoint/2010/main" val="114440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293077" y="314652"/>
            <a:ext cx="4896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REGULADORES PARTICIPANTES</a:t>
            </a:r>
          </a:p>
          <a:p>
            <a:endParaRPr lang="pt-BR" sz="28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83943C-AF76-48A4-A6C8-4E69E7B72F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6775" y="1651819"/>
          <a:ext cx="10086309" cy="4479132"/>
        </p:xfrm>
        <a:graphic>
          <a:graphicData uri="http://schemas.openxmlformats.org/drawingml/2006/table">
            <a:tbl>
              <a:tblPr/>
              <a:tblGrid>
                <a:gridCol w="7401901">
                  <a:extLst>
                    <a:ext uri="{9D8B030D-6E8A-4147-A177-3AD203B41FA5}">
                      <a16:colId xmlns:a16="http://schemas.microsoft.com/office/drawing/2014/main" val="2003706925"/>
                    </a:ext>
                  </a:extLst>
                </a:gridCol>
                <a:gridCol w="2684408">
                  <a:extLst>
                    <a:ext uri="{9D8B030D-6E8A-4147-A177-3AD203B41FA5}">
                      <a16:colId xmlns:a16="http://schemas.microsoft.com/office/drawing/2014/main" val="4267752171"/>
                    </a:ext>
                  </a:extLst>
                </a:gridCol>
              </a:tblGrid>
              <a:tr h="28022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80932"/>
                  </a:ext>
                </a:extLst>
              </a:tr>
              <a:tr h="296893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los Mercados y la Competencia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56891"/>
                  </a:ext>
                </a:extLst>
              </a:tr>
              <a:tr h="29470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 Nacional Regulador del Gas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 anchorCtr="1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11057"/>
                  </a:ext>
                </a:extLst>
              </a:tr>
              <a:tr h="29470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 Nacional Regulador de la Electricidad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anchorCtr="1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19938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Energía y Gas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84009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la Inversión en Energía y Minería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55214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Regulación y Control de Electricidad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041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pt-B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Agência Nacional de Energia Elétrica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22320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pt-B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Entidade Reguladora dos Serviços Energéticos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591472"/>
                  </a:ext>
                </a:extLst>
              </a:tr>
              <a:tr h="410322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General de Electricidad y Telecomunicaciones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51265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Reguladora de Servicios Públicos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10035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Energía Eléctrica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90872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Reguladora de Energía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22861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Electricidad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82810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lvl="1" algn="just" fontAlgn="ctr"/>
                      <a:r>
                        <a:rPr lang="es-A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Reguladora de Servicios de Energía y Agua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7767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76775" y="1092178"/>
            <a:ext cx="1008630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/>
                </a:solidFill>
              </a:rPr>
              <a:t>Participantes: 14 Reguladores de los 26 miembros de la ARIAE, 13 países. </a:t>
            </a:r>
            <a:endParaRPr lang="es-A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193110" y="942761"/>
            <a:ext cx="10764941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6AAF"/>
              </a:buClr>
              <a:defRPr/>
            </a:pPr>
            <a:endParaRPr lang="es-AR" sz="2400" b="1" dirty="0"/>
          </a:p>
          <a:p>
            <a:pPr>
              <a:spcAft>
                <a:spcPts val="600"/>
              </a:spcAft>
              <a:buClr>
                <a:srgbClr val="006AAF"/>
              </a:buClr>
              <a:defRPr/>
            </a:pPr>
            <a:endParaRPr lang="es-AR" sz="20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AR" sz="2400" dirty="0"/>
              <a:t>Evaluar comparativamente las políticas y prácticas relativas al tratamiento de los derechos y del apoyo recibido por los consumidores de energía.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AR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AR" sz="2400" dirty="0"/>
              <a:t>Reflejar el estado actual de los mecanismos de protección de los derechos de los usuarios de energía en los países de la región.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AR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AR" sz="2400" dirty="0"/>
              <a:t>Contribuir a identificar las mejores prácticas, para el fortalecimiento de las capacidades de regulación y fiscalización de las entidades que integran la ARIAE.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AR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006AAF"/>
              </a:buClr>
              <a:defRPr/>
            </a:pPr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56152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3801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TEMÁTICAS EVALUADAS</a:t>
            </a:r>
          </a:p>
          <a:p>
            <a:endParaRPr lang="pt-BR" sz="28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4092" y="1101968"/>
            <a:ext cx="9737188" cy="539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just">
              <a:buClr>
                <a:schemeClr val="accent6">
                  <a:lumMod val="75000"/>
                </a:schemeClr>
              </a:buClr>
            </a:pPr>
            <a:endParaRPr lang="es-ES" sz="2400" dirty="0"/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400" dirty="0"/>
              <a:t>Competencia e instrumentos del regulador.</a:t>
            </a:r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400" dirty="0"/>
              <a:t>Protección al Consumidor.</a:t>
            </a:r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400" dirty="0"/>
              <a:t>Segmentación del mercado y clasificación de consumidores. </a:t>
            </a:r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400" dirty="0"/>
              <a:t>Gestión de la información al consumidor y las iniciativas sociales.</a:t>
            </a:r>
            <a:endParaRPr lang="pt-PT" sz="2400" dirty="0"/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AR" sz="2400" dirty="0"/>
              <a:t>Gestión de la información al Consumidor</a:t>
            </a:r>
            <a:r>
              <a:rPr lang="es-ES" sz="2400" dirty="0"/>
              <a:t>.</a:t>
            </a:r>
            <a:endParaRPr lang="pt-PT" sz="2400" dirty="0"/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AR" sz="2400" dirty="0"/>
              <a:t>Tratamiento de los reclamos de los Consumidores.</a:t>
            </a:r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AR" sz="2400" dirty="0"/>
              <a:t>Formas de gestionar los conflictos y uso de mecanismos alternativos de solución de controversias.</a:t>
            </a:r>
          </a:p>
          <a:p>
            <a:pPr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AR" sz="2400" dirty="0"/>
              <a:t>Rol de las Asociaciones de Consumidores.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1497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5139" y="269631"/>
            <a:ext cx="881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Competencias e Instrumentos del Regulador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5139" y="1266094"/>
            <a:ext cx="10730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La función principal de los Reguladores es “equilibrar los intereses” de las partes: consumidores,  prestadoras y poder político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La mayoría de los Reguladores participantes:</a:t>
            </a:r>
          </a:p>
          <a:p>
            <a:pPr marL="633413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aplican mecanismos de consultas antes de la emisión de reglamentación regulatoria.</a:t>
            </a:r>
          </a:p>
          <a:p>
            <a:pPr marL="633413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cuentan con una unidad para la recepción de consultas y reclamos. </a:t>
            </a:r>
          </a:p>
          <a:p>
            <a:pPr marL="633413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ejercen funciones tanto de regulación como de fiscalización.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En materia de regulación y fiscalización de la Prestadora en el procedimiento de reclamo:</a:t>
            </a:r>
          </a:p>
          <a:p>
            <a:pPr marL="633413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El 75%  los Reguladores Participantes utiliza la información de los reclamos para el desempeño de funciones de regulación y fiscalización. </a:t>
            </a:r>
          </a:p>
          <a:p>
            <a:pPr marL="633413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El 25% restante respondió que sólo la utiliza en el ejercicio de la función de fiscalización.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El rol principal de los Reguladores en la solución de los conflictos es actuar como conciliador o mediador.</a:t>
            </a:r>
          </a:p>
        </p:txBody>
      </p:sp>
    </p:spTree>
    <p:extLst>
      <p:ext uri="{BB962C8B-B14F-4D97-AF65-F5344CB8AC3E}">
        <p14:creationId xmlns:p14="http://schemas.microsoft.com/office/powerpoint/2010/main" val="232490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Protección al consumidor</a:t>
            </a:r>
            <a:r>
              <a:rPr lang="es-ES" sz="28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Los Reguladores participan activamente en el control del cumplimiento por parte de las Prestadoras de las regulaciones vigentes. 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Las legislaciones de los países miembros de ARIAE han reconocido distintos derechos de los Consumidores y Usuarios en la relación de consumo de energía, tales como: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sz="2000" dirty="0"/>
              <a:t>la protección de su salud, seguridad e intereses económicos;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sz="2000" dirty="0"/>
              <a:t>el derecho a recibir información relevante y veraz;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sz="2000" dirty="0"/>
              <a:t>el derecho a una adecuada medición y facturación, debiéndose cobrar únicamente la energía que se consume.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algn="just"/>
            <a:r>
              <a:rPr lang="es-AR" sz="2000" dirty="0"/>
              <a:t>Para la protección de dichos derechos, los Reguladores prevén: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Promover la educación para el consumo;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Definir la competencia contra toda forma de distorsión de los mercados y control eficaz de los monopolios naturales y legales;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Asegurar el acceso de los Consumidores a la información;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Proveer una atención razonable de sus consultas y reclamos.</a:t>
            </a:r>
            <a:endParaRPr lang="es-PE" sz="2000" dirty="0"/>
          </a:p>
          <a:p>
            <a:pPr algn="just"/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algn="just"/>
            <a:endParaRPr lang="es-PE" b="1" i="1" dirty="0"/>
          </a:p>
        </p:txBody>
      </p:sp>
    </p:spTree>
    <p:extLst>
      <p:ext uri="{BB962C8B-B14F-4D97-AF65-F5344CB8AC3E}">
        <p14:creationId xmlns:p14="http://schemas.microsoft.com/office/powerpoint/2010/main" val="4242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6877" y="239151"/>
            <a:ext cx="84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Gestión de la información</a:t>
            </a:r>
            <a:endParaRPr lang="es-AR" sz="24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6877" y="1267617"/>
            <a:ext cx="1058711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Uno de los derechos esenciales en la prestación de los servicios energéticos es el derecho a recibir información adecuada y veraz acerca del servicio. </a:t>
            </a:r>
          </a:p>
          <a:p>
            <a:pPr algn="just"/>
            <a:endParaRPr lang="es-A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las Prestadoras brindan información a sus Usuarios a través de la factura del servicio y de los canales habilitados para la atención.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sz="2000" dirty="0"/>
              <a:t>el Regulador debe asegurar que las obligaciones de la Prestadora se cumplan, como así también es responsable de establecer sus propios canales de información y comunicación con el Consumidor.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El 90% de los Reguladores Participantes cuenta con una central de atención al Usuario y publican informes de interés del ciudadano.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En algunos casos, los Reguladores disponen de indicadores sobre la percepción del Usuario respecto de las Prestadoras y sobre la calidad del servicio público de energía, que les permiten determinar si la prestación es acorde a los estándares establecidos en la normativa nacional. </a:t>
            </a:r>
          </a:p>
          <a:p>
            <a:pPr algn="just"/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marL="342900" indent="-342900" algn="just">
              <a:buAutoNum type="arabicPeriod"/>
            </a:pPr>
            <a:endParaRPr lang="es-PE" b="1" i="1" dirty="0"/>
          </a:p>
          <a:p>
            <a:pPr algn="just"/>
            <a:endParaRPr lang="es-PE" b="1" i="1" dirty="0"/>
          </a:p>
        </p:txBody>
      </p:sp>
    </p:spTree>
    <p:extLst>
      <p:ext uri="{BB962C8B-B14F-4D97-AF65-F5344CB8AC3E}">
        <p14:creationId xmlns:p14="http://schemas.microsoft.com/office/powerpoint/2010/main" val="190072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955" y="158766"/>
            <a:ext cx="82621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CONCLUSIONES FINALES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77" y="1247825"/>
            <a:ext cx="10349523" cy="572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AR" sz="2000" dirty="0"/>
              <a:t>De la información relevada podemos inferir que los cambios tecnológicos han repercutido en los usos y costumbres de los usuarios, provocando nuevas demandas sociales y económicas, tanto para los Consumidores como para las Prestadoras. </a:t>
            </a:r>
          </a:p>
          <a:p>
            <a:pPr marL="0" lvl="1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AR" sz="2000" dirty="0"/>
              <a:t>Estos cambios, obligan a las partes interesadas (Prestadores y Reguladores) al desarrollo de iniciativas orientadas a mejorar las experiencias de los Consumidores, con el objetivo de: </a:t>
            </a:r>
          </a:p>
          <a:p>
            <a:pPr marL="720725" lvl="1" indent="-268288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000" dirty="0"/>
              <a:t>Brindar información de interés</a:t>
            </a:r>
          </a:p>
          <a:p>
            <a:pPr marL="720725" lvl="1" indent="-268288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000" dirty="0"/>
              <a:t>Facilitar y agilizar la ejecución de trámites</a:t>
            </a:r>
          </a:p>
          <a:p>
            <a:pPr marL="720725" lvl="1" indent="-268288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000" dirty="0"/>
              <a:t>Optimizar los tiempos de respuesta.</a:t>
            </a:r>
          </a:p>
          <a:p>
            <a:pPr marL="0" lvl="1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AR" sz="2000" dirty="0"/>
              <a:t>Asimismo, tanto la protección del derecho a recibir información sobre el servicio, como las garantías de una adecuada resolución de reclamos y conflictos entre Consumidores y Prestadoras, requieren de la mejora continua impulsada por el Regulador a través de:</a:t>
            </a:r>
          </a:p>
          <a:p>
            <a:pPr marL="720725" lvl="1" indent="-268288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000" dirty="0"/>
              <a:t>La adecuación normativa</a:t>
            </a:r>
          </a:p>
          <a:p>
            <a:pPr marL="720725" lvl="1" indent="-268288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000" dirty="0"/>
              <a:t>La utilización de tecnologías de la información y comunicación. </a:t>
            </a:r>
          </a:p>
          <a:p>
            <a:pPr marL="0" lvl="1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A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1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6004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1285</Words>
  <Application>Microsoft Office PowerPoint</Application>
  <PresentationFormat>Panorámica</PresentationFormat>
  <Paragraphs>165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Sánchez de Tembleque, Luis Jesús</cp:lastModifiedBy>
  <cp:revision>210</cp:revision>
  <dcterms:created xsi:type="dcterms:W3CDTF">2019-04-16T13:01:57Z</dcterms:created>
  <dcterms:modified xsi:type="dcterms:W3CDTF">2020-12-09T17:22:02Z</dcterms:modified>
</cp:coreProperties>
</file>