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3" r:id="rId2"/>
    <p:sldMasterId id="2147483655" r:id="rId3"/>
    <p:sldMasterId id="2147483657" r:id="rId4"/>
  </p:sldMasterIdLst>
  <p:notesMasterIdLst>
    <p:notesMasterId r:id="rId17"/>
  </p:notesMasterIdLst>
  <p:sldIdLst>
    <p:sldId id="332" r:id="rId5"/>
    <p:sldId id="334" r:id="rId6"/>
    <p:sldId id="337" r:id="rId7"/>
    <p:sldId id="335" r:id="rId8"/>
    <p:sldId id="336" r:id="rId9"/>
    <p:sldId id="338" r:id="rId10"/>
    <p:sldId id="339" r:id="rId11"/>
    <p:sldId id="340" r:id="rId12"/>
    <p:sldId id="341" r:id="rId13"/>
    <p:sldId id="346" r:id="rId14"/>
    <p:sldId id="343" r:id="rId15"/>
    <p:sldId id="344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1" userDrawn="1">
          <p15:clr>
            <a:srgbClr val="A4A3A4"/>
          </p15:clr>
        </p15:guide>
        <p15:guide id="2" pos="2298" userDrawn="1">
          <p15:clr>
            <a:srgbClr val="A4A3A4"/>
          </p15:clr>
        </p15:guide>
        <p15:guide id="3" pos="33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AAF"/>
    <a:srgbClr val="F3C700"/>
    <a:srgbClr val="61911B"/>
    <a:srgbClr val="78B3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353" autoAdjust="0"/>
  </p:normalViewPr>
  <p:slideViewPr>
    <p:cSldViewPr snapToGrid="0" showGuides="1">
      <p:cViewPr varScale="1">
        <p:scale>
          <a:sx n="63" d="100"/>
          <a:sy n="63" d="100"/>
        </p:scale>
        <p:origin x="996" y="48"/>
      </p:cViewPr>
      <p:guideLst>
        <p:guide orient="horz" pos="1661"/>
        <p:guide pos="2298"/>
        <p:guide pos="331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9086D-EF6F-4F7F-BFE3-24AE8E31902C}" type="datetimeFigureOut">
              <a:rPr lang="es-ES" smtClean="0"/>
              <a:t>09/12/2020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D4A59-7C6D-42BD-B8A7-42A9CAABC13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77098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9D4A59-7C6D-42BD-B8A7-42A9CAABC135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9481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/>
              <a:t>Ver si la dejamos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7B56D9-5320-4584-8123-106804F9E516}" type="slidenum">
              <a:rPr lang="es-AR" smtClean="0"/>
              <a:t>6</a:t>
            </a:fld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17602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6367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33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082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206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Relationship Id="rId9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2.png"/><Relationship Id="rId9" Type="http://schemas.microsoft.com/office/2007/relationships/hdphoto" Target="../media/hdphoto3.wdp"/></Relationships>
</file>

<file path=ppt/slideMasters/_rels/slideMaster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Agrupar 6">
            <a:extLst>
              <a:ext uri="{FF2B5EF4-FFF2-40B4-BE49-F238E27FC236}">
                <a16:creationId xmlns:a16="http://schemas.microsoft.com/office/drawing/2014/main" id="{CD17A631-2BF8-4BCD-A69A-50641EB245AF}"/>
              </a:ext>
            </a:extLst>
          </p:cNvPr>
          <p:cNvGrpSpPr/>
          <p:nvPr userDrawn="1"/>
        </p:nvGrpSpPr>
        <p:grpSpPr>
          <a:xfrm flipV="1">
            <a:off x="10896600" y="0"/>
            <a:ext cx="1295400" cy="3429000"/>
            <a:chOff x="10896600" y="3429000"/>
            <a:chExt cx="1295400" cy="342900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D93DA37-763A-44F5-9394-510F5550A7D0}"/>
                </a:ext>
              </a:extLst>
            </p:cNvPr>
            <p:cNvSpPr/>
            <p:nvPr/>
          </p:nvSpPr>
          <p:spPr>
            <a:xfrm>
              <a:off x="12039600" y="3429000"/>
              <a:ext cx="152400" cy="34290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ECA51B97-E448-4D9F-A78B-C5CEDAA0E15F}"/>
                </a:ext>
              </a:extLst>
            </p:cNvPr>
            <p:cNvSpPr/>
            <p:nvPr/>
          </p:nvSpPr>
          <p:spPr>
            <a:xfrm>
              <a:off x="11620500" y="4851400"/>
              <a:ext cx="419100" cy="20066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4EAA4BD8-E7AE-4EDA-B76F-D3D384EF99D9}"/>
                </a:ext>
              </a:extLst>
            </p:cNvPr>
            <p:cNvSpPr/>
            <p:nvPr/>
          </p:nvSpPr>
          <p:spPr>
            <a:xfrm>
              <a:off x="10896600" y="6032500"/>
              <a:ext cx="723900" cy="825500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pic>
        <p:nvPicPr>
          <p:cNvPr id="11" name="Imagem 10">
            <a:extLst>
              <a:ext uri="{FF2B5EF4-FFF2-40B4-BE49-F238E27FC236}">
                <a16:creationId xmlns:a16="http://schemas.microsoft.com/office/drawing/2014/main" id="{A4972FA7-9862-4340-9FC5-F128E7305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376"/>
          <a:stretch/>
        </p:blipFill>
        <p:spPr>
          <a:xfrm>
            <a:off x="11037889" y="5764039"/>
            <a:ext cx="1141411" cy="1017761"/>
          </a:xfrm>
          <a:prstGeom prst="rect">
            <a:avLst/>
          </a:prstGeom>
        </p:spPr>
      </p:pic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B9B77A56-116D-4630-9D95-09604103DCE1}"/>
              </a:ext>
            </a:extLst>
          </p:cNvPr>
          <p:cNvCxnSpPr>
            <a:cxnSpLocks/>
          </p:cNvCxnSpPr>
          <p:nvPr userDrawn="1"/>
        </p:nvCxnSpPr>
        <p:spPr>
          <a:xfrm>
            <a:off x="0" y="762001"/>
            <a:ext cx="6096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999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540751E4-8F16-4874-8CB7-A513B2739E74}"/>
              </a:ext>
            </a:extLst>
          </p:cNvPr>
          <p:cNvSpPr/>
          <p:nvPr userDrawn="1"/>
        </p:nvSpPr>
        <p:spPr>
          <a:xfrm>
            <a:off x="384044" y="-3"/>
            <a:ext cx="2778256" cy="685800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C635449-DF62-448F-9CEF-0CA4B48965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C00F5B9C-106B-4CA3-9C24-12E58D27F11F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rgbClr val="61911B">
              <a:alpha val="64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5CC6DA40-6115-42F6-9E5D-AF2F8FE922C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00C7A908-6CF8-48E2-B028-12B719E5D4C0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rgbClr val="006AAF">
              <a:alpha val="62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3E7E63C-5402-4F1A-A0FB-66B3A42343A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63F2E7FB-4204-496F-9695-471269773C1E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rgbClr val="F3C700">
              <a:alpha val="68000"/>
            </a:srgb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4AA6C62F-5923-4AF4-AAC3-D8CF430C2B4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801" y="254000"/>
            <a:ext cx="5143500" cy="172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15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7459A102-05A3-4D9C-86A5-C38B40C5352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289" y="0"/>
            <a:ext cx="3033711" cy="1017761"/>
          </a:xfrm>
          <a:prstGeom prst="rect">
            <a:avLst/>
          </a:prstGeom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25FCE4BD-45F7-41AA-95AE-F070DC4A7910}"/>
              </a:ext>
            </a:extLst>
          </p:cNvPr>
          <p:cNvCxnSpPr/>
          <p:nvPr userDrawn="1"/>
        </p:nvCxnSpPr>
        <p:spPr>
          <a:xfrm>
            <a:off x="0" y="1066801"/>
            <a:ext cx="12192000" cy="0"/>
          </a:xfrm>
          <a:prstGeom prst="line">
            <a:avLst/>
          </a:prstGeom>
          <a:ln w="28575">
            <a:solidFill>
              <a:srgbClr val="8BB2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m 11">
            <a:extLst>
              <a:ext uri="{FF2B5EF4-FFF2-40B4-BE49-F238E27FC236}">
                <a16:creationId xmlns:a16="http://schemas.microsoft.com/office/drawing/2014/main" id="{C6F6DE83-8741-4D20-B25F-EC5F0236C4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993" y="4660282"/>
            <a:ext cx="403306" cy="2197718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5A1AB1F4-DA2F-4D44-8B9C-17C4B54DF633}"/>
              </a:ext>
            </a:extLst>
          </p:cNvPr>
          <p:cNvSpPr/>
          <p:nvPr userDrawn="1"/>
        </p:nvSpPr>
        <p:spPr>
          <a:xfrm rot="10800000">
            <a:off x="11661468" y="4651375"/>
            <a:ext cx="419406" cy="2209800"/>
          </a:xfrm>
          <a:prstGeom prst="rect">
            <a:avLst/>
          </a:prstGeom>
          <a:solidFill>
            <a:srgbClr val="61911B">
              <a:alpha val="64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96937709-B28D-4FB9-ACA0-7EA0EE7C56C7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006" y="5052447"/>
            <a:ext cx="439793" cy="1805556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1E9F8D27-0F3B-4849-BF27-D53FB4FCFD39}"/>
              </a:ext>
            </a:extLst>
          </p:cNvPr>
          <p:cNvSpPr/>
          <p:nvPr userDrawn="1"/>
        </p:nvSpPr>
        <p:spPr>
          <a:xfrm rot="10800000">
            <a:off x="11197479" y="5041899"/>
            <a:ext cx="447845" cy="1816099"/>
          </a:xfrm>
          <a:prstGeom prst="rect">
            <a:avLst/>
          </a:prstGeom>
          <a:solidFill>
            <a:srgbClr val="006AAF">
              <a:alpha val="62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0C5AACD-6625-4726-B410-6E84E1BE586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699" y="5343740"/>
            <a:ext cx="298806" cy="1514260"/>
          </a:xfrm>
          <a:prstGeom prst="rect">
            <a:avLst/>
          </a:prstGeom>
          <a:ln w="9525">
            <a:solidFill>
              <a:schemeClr val="bg1"/>
            </a:solidFill>
          </a:ln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98EABD57-288E-4ED3-9732-9A726231CF04}"/>
              </a:ext>
            </a:extLst>
          </p:cNvPr>
          <p:cNvSpPr/>
          <p:nvPr userDrawn="1"/>
        </p:nvSpPr>
        <p:spPr>
          <a:xfrm rot="10800000">
            <a:off x="10875699" y="5333032"/>
            <a:ext cx="306856" cy="1524967"/>
          </a:xfrm>
          <a:prstGeom prst="rect">
            <a:avLst/>
          </a:prstGeom>
          <a:solidFill>
            <a:srgbClr val="F3C700">
              <a:alpha val="68000"/>
            </a:srgb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5303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9BADFF28-F0CB-42A3-B5D8-2DA8DB5A57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21" y="33037"/>
            <a:ext cx="954330" cy="6008840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BDF03CB8-8260-4F8C-A3ED-A6C839A2E002}"/>
              </a:ext>
            </a:extLst>
          </p:cNvPr>
          <p:cNvSpPr/>
          <p:nvPr userDrawn="1"/>
        </p:nvSpPr>
        <p:spPr>
          <a:xfrm rot="10800000">
            <a:off x="2169872" y="-1"/>
            <a:ext cx="992428" cy="6041878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A66CECD8-773C-4C48-9353-A1CA05E1F54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200" y="33037"/>
            <a:ext cx="1040670" cy="5658458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DD958C43-11B2-450A-94CD-8B308D3BAD59}"/>
              </a:ext>
            </a:extLst>
          </p:cNvPr>
          <p:cNvSpPr/>
          <p:nvPr userDrawn="1"/>
        </p:nvSpPr>
        <p:spPr>
          <a:xfrm rot="10800000">
            <a:off x="1110150" y="-3"/>
            <a:ext cx="1059722" cy="5691499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FCF6CB86-AC31-49D7-8281-0313A3BEC77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4" y="33035"/>
            <a:ext cx="707055" cy="5301674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27FBE8F-C24F-4708-86EE-01FCE1E09DB3}"/>
              </a:ext>
            </a:extLst>
          </p:cNvPr>
          <p:cNvSpPr/>
          <p:nvPr userDrawn="1"/>
        </p:nvSpPr>
        <p:spPr>
          <a:xfrm rot="10800000">
            <a:off x="384046" y="0"/>
            <a:ext cx="726103" cy="5339162"/>
          </a:xfrm>
          <a:prstGeom prst="rect">
            <a:avLst/>
          </a:prstGeom>
          <a:solidFill>
            <a:schemeClr val="bg2">
              <a:lumMod val="25000"/>
              <a:alpha val="78000"/>
            </a:schemeClr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9A55CCF-4B61-4048-B51D-1BA09D9EE443}"/>
              </a:ext>
            </a:extLst>
          </p:cNvPr>
          <p:cNvSpPr/>
          <p:nvPr userDrawn="1"/>
        </p:nvSpPr>
        <p:spPr>
          <a:xfrm>
            <a:off x="403095" y="5358212"/>
            <a:ext cx="688004" cy="149978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8B990CF7-7E34-4737-B153-3921827FF40F}"/>
              </a:ext>
            </a:extLst>
          </p:cNvPr>
          <p:cNvSpPr/>
          <p:nvPr userDrawn="1"/>
        </p:nvSpPr>
        <p:spPr>
          <a:xfrm>
            <a:off x="812292" y="5714999"/>
            <a:ext cx="1338529" cy="1142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2E557E7-BF8F-4A16-BE48-A22A884E4D46}"/>
              </a:ext>
            </a:extLst>
          </p:cNvPr>
          <p:cNvSpPr/>
          <p:nvPr userDrawn="1"/>
        </p:nvSpPr>
        <p:spPr>
          <a:xfrm>
            <a:off x="1780032" y="6065381"/>
            <a:ext cx="1363218" cy="792618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2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61219EC1-6CD0-49BC-9C10-9A90BD10D8FF}"/>
              </a:ext>
            </a:extLst>
          </p:cNvPr>
          <p:cNvSpPr txBox="1"/>
          <p:nvPr/>
        </p:nvSpPr>
        <p:spPr>
          <a:xfrm>
            <a:off x="193111" y="292100"/>
            <a:ext cx="814639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>
                <a:solidFill>
                  <a:srgbClr val="006AAF"/>
                </a:solidFill>
                <a:latin typeface="Arial Narrow" panose="020B0606020202030204" pitchFamily="34" charset="0"/>
              </a:rPr>
              <a:t>INFORMACIÓN DE LOS GRUPOS DE TRABAJO DE ARIAE</a:t>
            </a:r>
          </a:p>
          <a:p>
            <a:endParaRPr lang="es-ES" sz="2800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Rectángulo 1">
            <a:extLst>
              <a:ext uri="{FF2B5EF4-FFF2-40B4-BE49-F238E27FC236}">
                <a16:creationId xmlns:a16="http://schemas.microsoft.com/office/drawing/2014/main" id="{69E329A7-0C49-4822-9CAC-81797D53CF8A}"/>
              </a:ext>
            </a:extLst>
          </p:cNvPr>
          <p:cNvSpPr/>
          <p:nvPr/>
        </p:nvSpPr>
        <p:spPr>
          <a:xfrm>
            <a:off x="864208" y="1166773"/>
            <a:ext cx="62681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defRPr/>
            </a:pPr>
            <a:r>
              <a:rPr lang="es-ES" altLang="es-ES" sz="2400" b="1" dirty="0">
                <a:solidFill>
                  <a:srgbClr val="006AA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GT Consumidores: Director D. Hector D. Maya </a:t>
            </a:r>
            <a:r>
              <a:rPr lang="es-ES" altLang="es-ES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Gerente de Protección del Usuario de ENARGAS de Argentina</a:t>
            </a:r>
          </a:p>
        </p:txBody>
      </p:sp>
      <p:sp>
        <p:nvSpPr>
          <p:cNvPr id="6" name="Rectángulo 5"/>
          <p:cNvSpPr/>
          <p:nvPr/>
        </p:nvSpPr>
        <p:spPr>
          <a:xfrm>
            <a:off x="996043" y="3105835"/>
            <a:ext cx="8147957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800" b="1" dirty="0">
                <a:solidFill>
                  <a:srgbClr val="006AAF"/>
                </a:solidFill>
              </a:rPr>
              <a:t>INFORME FINAL</a:t>
            </a:r>
          </a:p>
          <a:p>
            <a:r>
              <a:rPr lang="es-AR" sz="2800" b="1" dirty="0">
                <a:solidFill>
                  <a:srgbClr val="006AAF"/>
                </a:solidFill>
              </a:rPr>
              <a:t>ESTRATEGIAS DE INFORMACIÓN Y ATENCIÓN AL CONSUMIDOR DE ENERGÍA</a:t>
            </a:r>
          </a:p>
          <a:p>
            <a:endParaRPr lang="es-ES" sz="2400" b="1" dirty="0">
              <a:solidFill>
                <a:srgbClr val="006AAF"/>
              </a:solidFill>
            </a:endParaRPr>
          </a:p>
          <a:p>
            <a:endParaRPr lang="es-ES" sz="2400" b="1" dirty="0">
              <a:solidFill>
                <a:srgbClr val="006AAF"/>
              </a:solidFill>
            </a:endParaRPr>
          </a:p>
          <a:p>
            <a:endParaRPr lang="es-AR" sz="2400" b="1" dirty="0">
              <a:solidFill>
                <a:srgbClr val="006AA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481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C1C95F03-D336-4387-ABC7-F354C1B44BCD}"/>
              </a:ext>
            </a:extLst>
          </p:cNvPr>
          <p:cNvSpPr/>
          <p:nvPr/>
        </p:nvSpPr>
        <p:spPr>
          <a:xfrm>
            <a:off x="1077686" y="2873829"/>
            <a:ext cx="1045207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600" b="1" dirty="0">
                <a:ln w="0"/>
                <a:solidFill>
                  <a:srgbClr val="006AAF"/>
                </a:solidFill>
                <a:latin typeface="+mj-lt"/>
              </a:rPr>
              <a:t>AÑO 2021</a:t>
            </a:r>
          </a:p>
          <a:p>
            <a:r>
              <a:rPr lang="es-ES" sz="3600" b="1" dirty="0">
                <a:ln w="0"/>
                <a:solidFill>
                  <a:srgbClr val="006AAF"/>
                </a:solidFill>
                <a:latin typeface="+mj-lt"/>
              </a:rPr>
              <a:t>TEMÁTICAS PROPUESTAS</a:t>
            </a:r>
          </a:p>
          <a:p>
            <a:pPr algn="r"/>
            <a:endParaRPr lang="es-ES" sz="3200" b="1" i="1" dirty="0">
              <a:ln w="0"/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077686" y="359229"/>
            <a:ext cx="806631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8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Grupo de Trabajo de Consumidores GTC</a:t>
            </a:r>
          </a:p>
          <a:p>
            <a:pPr algn="r"/>
            <a:endParaRPr lang="es-ES" sz="2400" b="1" i="1" dirty="0">
              <a:ln w="0"/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924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45477" y="239151"/>
            <a:ext cx="8229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TEMÁTICAS PROPUESTAS</a:t>
            </a:r>
            <a:endParaRPr lang="es-AR" sz="2800" b="1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16877" y="1267617"/>
            <a:ext cx="1058711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PE" b="1" i="1" dirty="0"/>
          </a:p>
          <a:p>
            <a:pPr algn="just"/>
            <a:r>
              <a:rPr lang="es-ES" b="1" i="1" dirty="0"/>
              <a:t>1. </a:t>
            </a:r>
            <a:r>
              <a:rPr lang="es-ES" b="1" i="1" dirty="0">
                <a:solidFill>
                  <a:srgbClr val="006AAF"/>
                </a:solidFill>
              </a:rPr>
              <a:t>Canales de atención de los consumidores.  Medios de comunicación. </a:t>
            </a:r>
            <a:endParaRPr lang="es-AR" b="1" i="1" dirty="0">
              <a:solidFill>
                <a:srgbClr val="006AAF"/>
              </a:solidFill>
            </a:endParaRPr>
          </a:p>
          <a:p>
            <a:pPr algn="just"/>
            <a:endParaRPr lang="es-PE" dirty="0">
              <a:solidFill>
                <a:srgbClr val="006AAF"/>
              </a:solidFill>
            </a:endParaRPr>
          </a:p>
          <a:p>
            <a:pPr algn="just"/>
            <a:r>
              <a:rPr lang="es-PE" dirty="0"/>
              <a:t>La emergencia sanitaria que transitamos obligó a los prestadores y reguladores a desarrollar mecanismos y vías de contactos no presenciales para la atención de los consumidores, potenciando el uso de medios y tecnologías de comunicación, como así también modificando los procesos operativos y comerciales</a:t>
            </a:r>
            <a:r>
              <a:rPr lang="es-PE" b="1" i="1" dirty="0"/>
              <a:t>.</a:t>
            </a:r>
          </a:p>
          <a:p>
            <a:pPr algn="just"/>
            <a:endParaRPr lang="es-AR" dirty="0"/>
          </a:p>
          <a:p>
            <a:pPr algn="just"/>
            <a:r>
              <a:rPr lang="es-AR" dirty="0"/>
              <a:t>Estos cambios generan nuevas demandas sociales y económicas debido a los beneficios que conllevan, tanto para los Consumidores como para las Prestadoras. </a:t>
            </a:r>
            <a:endParaRPr lang="es-PE" dirty="0"/>
          </a:p>
          <a:p>
            <a:pPr algn="just"/>
            <a:endParaRPr lang="es-PE" dirty="0"/>
          </a:p>
          <a:p>
            <a:pPr algn="just"/>
            <a:r>
              <a:rPr lang="es-PE" dirty="0"/>
              <a:t>Considerando que, dichos cambios y el avance de la tecnología, transformarán en forma definitiva los usos y costumbres de los usuarios, se propone estudiar los impactos en los procesos operativos, comerciales y de atención de usuarios</a:t>
            </a:r>
            <a:r>
              <a:rPr lang="es-AR" dirty="0"/>
              <a:t>. </a:t>
            </a: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algn="just"/>
            <a:endParaRPr lang="es-PE" b="1" i="1" dirty="0"/>
          </a:p>
        </p:txBody>
      </p:sp>
    </p:spTree>
    <p:extLst>
      <p:ext uri="{BB962C8B-B14F-4D97-AF65-F5344CB8AC3E}">
        <p14:creationId xmlns:p14="http://schemas.microsoft.com/office/powerpoint/2010/main" val="1563557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45477" y="239151"/>
            <a:ext cx="8229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TEMÁTICAS</a:t>
            </a:r>
            <a:endParaRPr lang="es-AR" sz="2800" b="1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16877" y="1267617"/>
            <a:ext cx="1058711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s-ES" b="1" i="1" dirty="0"/>
          </a:p>
          <a:p>
            <a:pPr algn="just"/>
            <a:r>
              <a:rPr lang="es-AR" b="1" i="1" dirty="0"/>
              <a:t>2. </a:t>
            </a:r>
            <a:r>
              <a:rPr lang="es-AR" b="1" i="1" dirty="0">
                <a:solidFill>
                  <a:srgbClr val="006AAF"/>
                </a:solidFill>
              </a:rPr>
              <a:t>Cambio de comercializador</a:t>
            </a:r>
          </a:p>
          <a:p>
            <a:pPr algn="just"/>
            <a:r>
              <a:rPr lang="es-ES" dirty="0"/>
              <a:t>Según la encuesta, en solo </a:t>
            </a:r>
            <a:r>
              <a:rPr lang="es-AR" dirty="0"/>
              <a:t>siete (7) de los participantes, la normativa prevé la posibilidad de cambiar de comercializador de gas natural y/o de electricidad para determinados tipos de servicios y de usuarios.</a:t>
            </a:r>
            <a:endParaRPr lang="es-PE" dirty="0"/>
          </a:p>
          <a:p>
            <a:pPr algn="just"/>
            <a:endParaRPr lang="es-PE" dirty="0"/>
          </a:p>
          <a:p>
            <a:pPr algn="just"/>
            <a:r>
              <a:rPr lang="es-PE" dirty="0"/>
              <a:t>A partir de la experiencia de estos participantes, el trabajo podría direccionarse hacia el análisis puntual de los mismos, analizar las distintas alternativas, evaluando ventajas y desventajas de cada opción.</a:t>
            </a:r>
            <a:endParaRPr lang="es-PE" b="1" i="1" dirty="0"/>
          </a:p>
          <a:p>
            <a:pPr algn="just"/>
            <a:endParaRPr lang="es-PE" b="1" i="1" dirty="0"/>
          </a:p>
          <a:p>
            <a:pPr algn="just"/>
            <a:endParaRPr lang="es-PE" b="1" i="1" dirty="0"/>
          </a:p>
          <a:p>
            <a:pPr algn="just"/>
            <a:r>
              <a:rPr lang="es-PE" b="1" i="1" dirty="0"/>
              <a:t>3. </a:t>
            </a:r>
            <a:r>
              <a:rPr lang="es-PE" b="1" i="1" dirty="0">
                <a:solidFill>
                  <a:srgbClr val="006AAF"/>
                </a:solidFill>
              </a:rPr>
              <a:t>Acceso a la energía</a:t>
            </a:r>
          </a:p>
          <a:p>
            <a:r>
              <a:rPr lang="es-PE" dirty="0"/>
              <a:t>Según el estudio previo, </a:t>
            </a:r>
            <a:r>
              <a:rPr lang="es-AR" dirty="0"/>
              <a:t>nueve (9) de los Reguladores Participantes han manifestado contar con disposiciones legales que establecen el derecho de acceso a la energía. </a:t>
            </a:r>
          </a:p>
          <a:p>
            <a:endParaRPr lang="es-AR" dirty="0"/>
          </a:p>
          <a:p>
            <a:r>
              <a:rPr lang="es-PE" dirty="0"/>
              <a:t>El análisis podría contemplar, a partir de la experiencia de los participantes:</a:t>
            </a:r>
            <a:endParaRPr lang="es-AR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PE" dirty="0"/>
              <a:t>Leyes de promoción.  Programas y políticas específicos para el acceso universal a la energía. </a:t>
            </a:r>
            <a:endParaRPr lang="es-AR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PE" dirty="0"/>
              <a:t>Fondos de inclusión social para promover la masificación del uso de la energía mediante el financiamiento de las conexiones.</a:t>
            </a:r>
            <a:endParaRPr lang="es-AR" dirty="0"/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s-PE" dirty="0"/>
              <a:t>Roles y funciones de los reguladores.</a:t>
            </a:r>
            <a:endParaRPr lang="es-AR" dirty="0"/>
          </a:p>
          <a:p>
            <a:pPr algn="just"/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algn="just"/>
            <a:endParaRPr lang="es-PE" b="1" i="1" dirty="0"/>
          </a:p>
        </p:txBody>
      </p:sp>
    </p:spTree>
    <p:extLst>
      <p:ext uri="{BB962C8B-B14F-4D97-AF65-F5344CB8AC3E}">
        <p14:creationId xmlns:p14="http://schemas.microsoft.com/office/powerpoint/2010/main" val="2046461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10">
            <a:extLst>
              <a:ext uri="{FF2B5EF4-FFF2-40B4-BE49-F238E27FC236}">
                <a16:creationId xmlns:a16="http://schemas.microsoft.com/office/drawing/2014/main" id="{B8949E22-831A-4EBC-A882-FB6B12B70A04}"/>
              </a:ext>
            </a:extLst>
          </p:cNvPr>
          <p:cNvSpPr/>
          <p:nvPr/>
        </p:nvSpPr>
        <p:spPr>
          <a:xfrm>
            <a:off x="193110" y="942761"/>
            <a:ext cx="10764941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006AAF"/>
              </a:buClr>
              <a:defRPr/>
            </a:pPr>
            <a:endParaRPr lang="es-AR" sz="2400" b="1" dirty="0"/>
          </a:p>
          <a:p>
            <a:pPr>
              <a:spcAft>
                <a:spcPts val="600"/>
              </a:spcAft>
              <a:buClr>
                <a:srgbClr val="006AAF"/>
              </a:buClr>
              <a:defRPr/>
            </a:pPr>
            <a:r>
              <a:rPr lang="es-AR" sz="2400" b="1" dirty="0"/>
              <a:t>Información y atención al consumidor:</a:t>
            </a:r>
          </a:p>
          <a:p>
            <a:pPr algn="just">
              <a:spcAft>
                <a:spcPts val="600"/>
              </a:spcAft>
              <a:buClr>
                <a:srgbClr val="006AAF"/>
              </a:buClr>
              <a:defRPr/>
            </a:pPr>
            <a:r>
              <a:rPr lang="es-AR" sz="2000" dirty="0"/>
              <a:t>Informe sobre las estrategias de información y apoyo a los consumidores de energía, tipo de información, gestión de conflictos, cooperación con asociaciones de  consumidores.</a:t>
            </a:r>
            <a:endParaRPr lang="es-ES" sz="2000" b="1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endParaRPr lang="es-ES" sz="2400" b="1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r>
              <a:rPr lang="es-ES" sz="2400" b="1" dirty="0"/>
              <a:t>Metodología y alcance:</a:t>
            </a:r>
            <a:endParaRPr lang="es-AR" sz="2400" b="1" dirty="0"/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r>
              <a:rPr lang="es-AR" sz="2000" dirty="0"/>
              <a:t>El estudio se basó sobre la información reunida por el Grupo de Trabajo de Consumidores (GTC) de la ARIAE, a partir del cuestionario del año previo, el cual fue adaptado y actualizado con información del período 2018.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r>
              <a:rPr lang="es-AR" sz="2000" dirty="0"/>
              <a:t>A partir de las respuestas consolidadas, se sistematizaron los dato</a:t>
            </a:r>
            <a:r>
              <a:rPr lang="es-PE" sz="2000" dirty="0"/>
              <a:t>s conforme a parámetros coherentes, a fin de reflejar el estado actual de los mecanismos de protección de los derechos de los usuarios de energía en los países de la región.</a:t>
            </a:r>
            <a:endParaRPr lang="es-PE" sz="20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endParaRPr lang="es-ES" sz="20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endParaRPr lang="es-ES" sz="20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endParaRPr lang="es-AR" sz="20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lvl="1">
              <a:spcBef>
                <a:spcPts val="600"/>
              </a:spcBef>
              <a:spcAft>
                <a:spcPts val="0"/>
              </a:spcAft>
              <a:buClr>
                <a:srgbClr val="006AAF"/>
              </a:buClr>
              <a:defRPr/>
            </a:pPr>
            <a:endParaRPr lang="es-ES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193111" y="292100"/>
            <a:ext cx="27414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6AAF"/>
                </a:solidFill>
                <a:latin typeface="Arial Narrow" panose="020B0606020202030204" pitchFamily="34" charset="0"/>
              </a:rPr>
              <a:t>EJE DE TRABAJO</a:t>
            </a:r>
          </a:p>
        </p:txBody>
      </p:sp>
    </p:spTree>
    <p:extLst>
      <p:ext uri="{BB962C8B-B14F-4D97-AF65-F5344CB8AC3E}">
        <p14:creationId xmlns:p14="http://schemas.microsoft.com/office/powerpoint/2010/main" val="1144400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293077" y="314652"/>
            <a:ext cx="489608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6AAF"/>
                </a:solidFill>
                <a:latin typeface="Arial Narrow" panose="020B0606020202030204" pitchFamily="34" charset="0"/>
              </a:rPr>
              <a:t>REGULADORES PARTICIPANTES</a:t>
            </a:r>
          </a:p>
          <a:p>
            <a:endParaRPr lang="pt-BR" sz="2800" b="1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883943C-AF76-48A4-A6C8-4E69E7B72FE1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76775" y="1651819"/>
          <a:ext cx="10086309" cy="4479132"/>
        </p:xfrm>
        <a:graphic>
          <a:graphicData uri="http://schemas.openxmlformats.org/drawingml/2006/table">
            <a:tbl>
              <a:tblPr/>
              <a:tblGrid>
                <a:gridCol w="7401901">
                  <a:extLst>
                    <a:ext uri="{9D8B030D-6E8A-4147-A177-3AD203B41FA5}">
                      <a16:colId xmlns:a16="http://schemas.microsoft.com/office/drawing/2014/main" val="2003706925"/>
                    </a:ext>
                  </a:extLst>
                </a:gridCol>
                <a:gridCol w="2684408">
                  <a:extLst>
                    <a:ext uri="{9D8B030D-6E8A-4147-A177-3AD203B41FA5}">
                      <a16:colId xmlns:a16="http://schemas.microsoft.com/office/drawing/2014/main" val="4267752171"/>
                    </a:ext>
                  </a:extLst>
                </a:gridCol>
              </a:tblGrid>
              <a:tr h="280220"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Denominación: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País: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1780932"/>
                  </a:ext>
                </a:extLst>
              </a:tr>
              <a:tr h="296893">
                <a:tc>
                  <a:txBody>
                    <a:bodyPr/>
                    <a:lstStyle/>
                    <a:p>
                      <a:pPr lvl="1" algn="just" fontAlgn="ctr"/>
                      <a:r>
                        <a:rPr lang="es-AR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Comisión Nacional de los Mercados y la Competencia</a:t>
                      </a:r>
                      <a:endParaRPr lang="es-A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España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8556891"/>
                  </a:ext>
                </a:extLst>
              </a:tr>
              <a:tr h="294706">
                <a:tc>
                  <a:txBody>
                    <a:bodyPr/>
                    <a:lstStyle/>
                    <a:p>
                      <a:pPr lvl="1" algn="just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Ente Nacional Regulador del Gas</a:t>
                      </a:r>
                      <a:endParaRPr lang="es-P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Argentina</a:t>
                      </a:r>
                    </a:p>
                  </a:txBody>
                  <a:tcPr marL="9525" marR="9525" marT="9525" marB="0" anchor="b" anchorCtr="1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8611057"/>
                  </a:ext>
                </a:extLst>
              </a:tr>
              <a:tr h="294706">
                <a:tc>
                  <a:txBody>
                    <a:bodyPr/>
                    <a:lstStyle/>
                    <a:p>
                      <a:pPr lvl="1" algn="just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Ente Nacional Regulador de la Electricidad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AR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 anchorCtr="1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319938"/>
                  </a:ext>
                </a:extLst>
              </a:tr>
              <a:tr h="289866">
                <a:tc>
                  <a:txBody>
                    <a:bodyPr/>
                    <a:lstStyle/>
                    <a:p>
                      <a:pPr lvl="1" algn="just" fontAlgn="ctr"/>
                      <a:r>
                        <a:rPr lang="es-AR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Comisión de Regulación de Energía y Gas</a:t>
                      </a:r>
                      <a:endParaRPr lang="es-A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Colombia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784009"/>
                  </a:ext>
                </a:extLst>
              </a:tr>
              <a:tr h="289866">
                <a:tc>
                  <a:txBody>
                    <a:bodyPr/>
                    <a:lstStyle/>
                    <a:p>
                      <a:pPr lvl="1" algn="just" fontAlgn="ctr"/>
                      <a:r>
                        <a:rPr lang="es-AR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Organismo Supervisor de la Inversión en Energía y Minería</a:t>
                      </a:r>
                      <a:endParaRPr lang="es-A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Perú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355214"/>
                  </a:ext>
                </a:extLst>
              </a:tr>
              <a:tr h="289866">
                <a:tc>
                  <a:txBody>
                    <a:bodyPr/>
                    <a:lstStyle/>
                    <a:p>
                      <a:pPr lvl="1" algn="just" fontAlgn="ctr"/>
                      <a:r>
                        <a:rPr lang="es-AR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Agencia de Regulación y Control de Electricidad</a:t>
                      </a:r>
                      <a:endParaRPr lang="es-A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Ecuador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773041"/>
                  </a:ext>
                </a:extLst>
              </a:tr>
              <a:tr h="289866">
                <a:tc>
                  <a:txBody>
                    <a:bodyPr/>
                    <a:lstStyle/>
                    <a:p>
                      <a:pPr lvl="1" algn="just" fontAlgn="ctr"/>
                      <a:r>
                        <a:rPr lang="pt-BR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Agência Nacional de Energia Elétrica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Brasil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722320"/>
                  </a:ext>
                </a:extLst>
              </a:tr>
              <a:tr h="289866">
                <a:tc>
                  <a:txBody>
                    <a:bodyPr/>
                    <a:lstStyle/>
                    <a:p>
                      <a:pPr lvl="1" algn="just" fontAlgn="ctr"/>
                      <a:r>
                        <a:rPr lang="pt-BR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Entidade Reguladora dos Serviços Energéticos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Portugal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591472"/>
                  </a:ext>
                </a:extLst>
              </a:tr>
              <a:tr h="410322">
                <a:tc>
                  <a:txBody>
                    <a:bodyPr/>
                    <a:lstStyle/>
                    <a:p>
                      <a:pPr lvl="1" algn="just" fontAlgn="ctr"/>
                      <a:r>
                        <a:rPr lang="es-AR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Superintendencia General de Electricidad y Telecomunicaciones</a:t>
                      </a:r>
                      <a:endParaRPr lang="es-A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El Salvador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5451265"/>
                  </a:ext>
                </a:extLst>
              </a:tr>
              <a:tr h="289866">
                <a:tc>
                  <a:txBody>
                    <a:bodyPr/>
                    <a:lstStyle/>
                    <a:p>
                      <a:pPr lvl="1" algn="just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Autoridad Reguladora de Servicios Públicos</a:t>
                      </a:r>
                      <a:endParaRPr lang="es-P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Costa Rica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0810035"/>
                  </a:ext>
                </a:extLst>
              </a:tr>
              <a:tr h="289866">
                <a:tc>
                  <a:txBody>
                    <a:bodyPr/>
                    <a:lstStyle/>
                    <a:p>
                      <a:pPr lvl="1" algn="just" fontAlgn="ctr"/>
                      <a:r>
                        <a:rPr lang="es-AR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Comisión Nacional de Energía Eléctrica</a:t>
                      </a:r>
                      <a:endParaRPr lang="es-A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Guatemala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4190872"/>
                  </a:ext>
                </a:extLst>
              </a:tr>
              <a:tr h="289866">
                <a:tc>
                  <a:txBody>
                    <a:bodyPr/>
                    <a:lstStyle/>
                    <a:p>
                      <a:pPr lvl="1" algn="just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Comisión Reguladora de Energía</a:t>
                      </a:r>
                      <a:endParaRPr lang="es-P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México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022861"/>
                  </a:ext>
                </a:extLst>
              </a:tr>
              <a:tr h="289866">
                <a:tc>
                  <a:txBody>
                    <a:bodyPr/>
                    <a:lstStyle/>
                    <a:p>
                      <a:pPr lvl="1" algn="just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Superintendencia de Electricidad</a:t>
                      </a:r>
                      <a:endParaRPr lang="es-P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República Dominicana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682810"/>
                  </a:ext>
                </a:extLst>
              </a:tr>
              <a:tr h="289866">
                <a:tc>
                  <a:txBody>
                    <a:bodyPr/>
                    <a:lstStyle/>
                    <a:p>
                      <a:pPr lvl="1" algn="just" fontAlgn="ctr"/>
                      <a:r>
                        <a:rPr lang="es-AR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Unidad Reguladora de Servicios de Energía y Agua</a:t>
                      </a:r>
                      <a:endParaRPr lang="es-A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E" sz="18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Uruguay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CC2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5177671"/>
                  </a:ext>
                </a:extLst>
              </a:tr>
            </a:tbl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576775" y="1092178"/>
            <a:ext cx="10086309" cy="4001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chemeClr val="accent1"/>
                </a:solidFill>
              </a:rPr>
              <a:t>Participantes: 14 Reguladores de los 26 miembros de la ARIAE, 13 países. </a:t>
            </a:r>
            <a:endParaRPr lang="es-AR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020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10">
            <a:extLst>
              <a:ext uri="{FF2B5EF4-FFF2-40B4-BE49-F238E27FC236}">
                <a16:creationId xmlns:a16="http://schemas.microsoft.com/office/drawing/2014/main" id="{B8949E22-831A-4EBC-A882-FB6B12B70A04}"/>
              </a:ext>
            </a:extLst>
          </p:cNvPr>
          <p:cNvSpPr/>
          <p:nvPr/>
        </p:nvSpPr>
        <p:spPr>
          <a:xfrm>
            <a:off x="193110" y="942761"/>
            <a:ext cx="10764941" cy="6386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006AAF"/>
              </a:buClr>
              <a:defRPr/>
            </a:pPr>
            <a:endParaRPr lang="es-AR" sz="2400" b="1" dirty="0"/>
          </a:p>
          <a:p>
            <a:pPr>
              <a:spcAft>
                <a:spcPts val="600"/>
              </a:spcAft>
              <a:buClr>
                <a:srgbClr val="006AAF"/>
              </a:buClr>
              <a:defRPr/>
            </a:pPr>
            <a:endParaRPr lang="es-AR" sz="2000" dirty="0"/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AR" sz="2400" dirty="0"/>
              <a:t>Evaluar comparativamente las políticas y prácticas relativas al tratamiento de los derechos y del apoyo recibido por los consumidores de energía.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endParaRPr lang="es-AR" sz="2400" dirty="0"/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AR" sz="2400" dirty="0"/>
              <a:t>Reflejar el estado actual de los mecanismos de protección de los derechos de los usuarios de energía en los países de la región.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endParaRPr lang="es-AR" sz="2400" dirty="0"/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buFont typeface="Wingdings" panose="05000000000000000000" pitchFamily="2" charset="2"/>
              <a:buChar char="ü"/>
              <a:defRPr/>
            </a:pPr>
            <a:r>
              <a:rPr lang="es-AR" sz="2400" dirty="0"/>
              <a:t>Contribuir a identificar las mejores prácticas, para el fortalecimiento de las capacidades de regulación y fiscalización de las entidades que integran la ARIAE.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endParaRPr lang="es-ES" sz="20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endParaRPr lang="es-ES" sz="20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Clr>
                <a:srgbClr val="006AAF"/>
              </a:buClr>
              <a:defRPr/>
            </a:pPr>
            <a:endParaRPr lang="es-AR" sz="2000" dirty="0">
              <a:solidFill>
                <a:srgbClr val="006AAF"/>
              </a:solidFill>
              <a:latin typeface="Arial Narrow" panose="020B0606020202030204" pitchFamily="34" charset="0"/>
            </a:endParaRPr>
          </a:p>
          <a:p>
            <a:pPr lvl="1">
              <a:spcBef>
                <a:spcPts val="600"/>
              </a:spcBef>
              <a:spcAft>
                <a:spcPts val="0"/>
              </a:spcAft>
              <a:buClr>
                <a:srgbClr val="006AAF"/>
              </a:buClr>
              <a:defRPr/>
            </a:pPr>
            <a:endParaRPr lang="es-ES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193111" y="292100"/>
            <a:ext cx="1872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6AAF"/>
                </a:solidFill>
                <a:latin typeface="Arial Narrow" panose="020B0606020202030204" pitchFamily="34" charset="0"/>
              </a:rPr>
              <a:t>OBJETIVOS</a:t>
            </a:r>
          </a:p>
        </p:txBody>
      </p:sp>
    </p:spTree>
    <p:extLst>
      <p:ext uri="{BB962C8B-B14F-4D97-AF65-F5344CB8AC3E}">
        <p14:creationId xmlns:p14="http://schemas.microsoft.com/office/powerpoint/2010/main" val="2561526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4">
            <a:extLst>
              <a:ext uri="{FF2B5EF4-FFF2-40B4-BE49-F238E27FC236}">
                <a16:creationId xmlns:a16="http://schemas.microsoft.com/office/drawing/2014/main" id="{9971E649-BEB0-491E-8A4E-A31B1D3B070B}"/>
              </a:ext>
            </a:extLst>
          </p:cNvPr>
          <p:cNvSpPr txBox="1"/>
          <p:nvPr/>
        </p:nvSpPr>
        <p:spPr>
          <a:xfrm>
            <a:off x="193111" y="292100"/>
            <a:ext cx="380193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6AAF"/>
                </a:solidFill>
                <a:latin typeface="Arial Narrow" panose="020B0606020202030204" pitchFamily="34" charset="0"/>
              </a:rPr>
              <a:t>TEMÁTICAS EVALUADAS</a:t>
            </a:r>
          </a:p>
          <a:p>
            <a:endParaRPr lang="pt-BR" sz="2800" b="1" dirty="0">
              <a:solidFill>
                <a:srgbClr val="006AAF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04092" y="1101968"/>
            <a:ext cx="9737188" cy="5390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1" algn="just">
              <a:buClr>
                <a:schemeClr val="accent6">
                  <a:lumMod val="75000"/>
                </a:schemeClr>
              </a:buClr>
            </a:pPr>
            <a:endParaRPr lang="es-ES" sz="2400" dirty="0"/>
          </a:p>
          <a:p>
            <a:pPr lvl="1" indent="-342900" algn="just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s-ES" sz="2400" dirty="0"/>
              <a:t>Competencia e instrumentos del regulador.</a:t>
            </a:r>
          </a:p>
          <a:p>
            <a:pPr lvl="1" indent="-342900" algn="just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s-ES" sz="2400" dirty="0"/>
              <a:t>Protección al Consumidor.</a:t>
            </a:r>
          </a:p>
          <a:p>
            <a:pPr lvl="1" indent="-342900" algn="just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s-ES" sz="2400" dirty="0"/>
              <a:t>Segmentación del mercado y clasificación de consumidores. </a:t>
            </a:r>
          </a:p>
          <a:p>
            <a:pPr lvl="1" indent="-342900" algn="just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s-ES" sz="2400" dirty="0"/>
              <a:t>Gestión de la información al consumidor y las iniciativas sociales.</a:t>
            </a:r>
            <a:endParaRPr lang="pt-PT" sz="2400" dirty="0"/>
          </a:p>
          <a:p>
            <a:pPr lvl="1" indent="-342900" algn="just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s-AR" sz="2400" dirty="0"/>
              <a:t>Gestión de la información al Consumidor</a:t>
            </a:r>
            <a:r>
              <a:rPr lang="es-ES" sz="2400" dirty="0"/>
              <a:t>.</a:t>
            </a:r>
            <a:endParaRPr lang="pt-PT" sz="2400" dirty="0"/>
          </a:p>
          <a:p>
            <a:pPr lvl="1" indent="-342900" algn="just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s-AR" sz="2400" dirty="0"/>
              <a:t>Tratamiento de los reclamos de los Consumidores.</a:t>
            </a:r>
          </a:p>
          <a:p>
            <a:pPr lvl="1" indent="-342900" algn="just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s-AR" sz="2400" dirty="0"/>
              <a:t>Formas de gestionar los conflictos y uso de mecanismos alternativos de solución de controversias.</a:t>
            </a:r>
          </a:p>
          <a:p>
            <a:pPr lvl="1" indent="-342900" algn="just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+mj-lt"/>
              <a:buAutoNum type="arabicPeriod"/>
            </a:pPr>
            <a:r>
              <a:rPr lang="es-AR" sz="2400" dirty="0"/>
              <a:t>Rol de las Asociaciones de Consumidores. 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3149760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75139" y="269631"/>
            <a:ext cx="8813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Competencias e Instrumentos del Regulador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75139" y="1266094"/>
            <a:ext cx="107303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sz="2000" dirty="0"/>
              <a:t>La función principal de los Reguladores es “equilibrar los intereses” de las partes: consumidores,  prestadoras y poder político</a:t>
            </a:r>
          </a:p>
          <a:p>
            <a:pPr algn="just"/>
            <a:endParaRPr lang="es-AR" sz="2000" dirty="0"/>
          </a:p>
          <a:p>
            <a:pPr algn="just"/>
            <a:r>
              <a:rPr lang="es-AR" sz="2000" dirty="0"/>
              <a:t>La mayoría de los Reguladores participantes:</a:t>
            </a:r>
          </a:p>
          <a:p>
            <a:pPr marL="633413" indent="-342900" algn="just">
              <a:buFont typeface="Wingdings" panose="05000000000000000000" pitchFamily="2" charset="2"/>
              <a:buChar char="ü"/>
            </a:pPr>
            <a:r>
              <a:rPr lang="es-AR" sz="2000" dirty="0"/>
              <a:t>aplican mecanismos de consultas antes de la emisión de reglamentación regulatoria.</a:t>
            </a:r>
          </a:p>
          <a:p>
            <a:pPr marL="633413" indent="-342900" algn="just">
              <a:buFont typeface="Wingdings" panose="05000000000000000000" pitchFamily="2" charset="2"/>
              <a:buChar char="ü"/>
            </a:pPr>
            <a:r>
              <a:rPr lang="es-AR" sz="2000" dirty="0"/>
              <a:t>cuentan con una unidad para la recepción de consultas y reclamos. </a:t>
            </a:r>
          </a:p>
          <a:p>
            <a:pPr marL="633413" indent="-342900" algn="just">
              <a:buFont typeface="Wingdings" panose="05000000000000000000" pitchFamily="2" charset="2"/>
              <a:buChar char="ü"/>
            </a:pPr>
            <a:r>
              <a:rPr lang="es-AR" sz="2000" dirty="0"/>
              <a:t>ejercen funciones tanto de regulación como de fiscalización.</a:t>
            </a:r>
          </a:p>
          <a:p>
            <a:pPr algn="just"/>
            <a:endParaRPr lang="es-AR" sz="2000" dirty="0"/>
          </a:p>
          <a:p>
            <a:pPr algn="just"/>
            <a:r>
              <a:rPr lang="es-AR" sz="2000" dirty="0"/>
              <a:t>En materia de regulación y fiscalización de la Prestadora en el procedimiento de reclamo:</a:t>
            </a:r>
          </a:p>
          <a:p>
            <a:pPr marL="633413" indent="-342900" algn="just">
              <a:buFont typeface="Wingdings" panose="05000000000000000000" pitchFamily="2" charset="2"/>
              <a:buChar char="ü"/>
            </a:pPr>
            <a:r>
              <a:rPr lang="es-AR" sz="2000" dirty="0"/>
              <a:t>El 75%  los Reguladores Participantes utiliza la información de los reclamos para el desempeño de funciones de regulación y fiscalización. </a:t>
            </a:r>
          </a:p>
          <a:p>
            <a:pPr marL="633413" indent="-342900" algn="just">
              <a:buFont typeface="Wingdings" panose="05000000000000000000" pitchFamily="2" charset="2"/>
              <a:buChar char="ü"/>
            </a:pPr>
            <a:r>
              <a:rPr lang="es-AR" sz="2000" dirty="0"/>
              <a:t>El 25% restante respondió que sólo la utiliza en el ejercicio de la función de fiscalización.</a:t>
            </a:r>
          </a:p>
          <a:p>
            <a:pPr algn="just"/>
            <a:endParaRPr lang="es-AR" sz="2000" dirty="0"/>
          </a:p>
          <a:p>
            <a:pPr algn="just"/>
            <a:r>
              <a:rPr lang="es-AR" sz="2000" dirty="0"/>
              <a:t>El rol principal de los Reguladores en la solución de los conflictos es actuar como conciliador o mediador.</a:t>
            </a:r>
          </a:p>
        </p:txBody>
      </p:sp>
    </p:spTree>
    <p:extLst>
      <p:ext uri="{BB962C8B-B14F-4D97-AF65-F5344CB8AC3E}">
        <p14:creationId xmlns:p14="http://schemas.microsoft.com/office/powerpoint/2010/main" val="2324907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61123" y="239151"/>
            <a:ext cx="841395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28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Protección al consumidor</a:t>
            </a:r>
            <a:r>
              <a:rPr lang="es-ES" sz="2800" b="1" dirty="0">
                <a:solidFill>
                  <a:schemeClr val="accent1"/>
                </a:solidFill>
              </a:rPr>
              <a:t> 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261123" y="1208623"/>
            <a:ext cx="10587112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sz="2000" dirty="0"/>
              <a:t>Los Reguladores participan activamente en el control del cumplimiento por parte de las Prestadoras de las regulaciones vigentes. </a:t>
            </a:r>
          </a:p>
          <a:p>
            <a:pPr algn="just"/>
            <a:endParaRPr lang="es-AR" sz="2000" dirty="0"/>
          </a:p>
          <a:p>
            <a:pPr algn="just"/>
            <a:r>
              <a:rPr lang="es-AR" sz="2000" dirty="0"/>
              <a:t>Las legislaciones de los países miembros de ARIAE han reconocido distintos derechos de los Consumidores y Usuarios en la relación de consumo de energía, tales como: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AR" sz="2000" dirty="0"/>
              <a:t>la protección de su salud, seguridad e intereses económicos;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AR" sz="2000" dirty="0"/>
              <a:t>el derecho a recibir información relevante y veraz;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s-AR" sz="2000" dirty="0"/>
              <a:t>el derecho a una adecuada medición y facturación, debiéndose cobrar únicamente la energía que se consume.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s-ES" sz="2000" dirty="0"/>
          </a:p>
          <a:p>
            <a:pPr algn="just"/>
            <a:r>
              <a:rPr lang="es-AR" sz="2000" dirty="0"/>
              <a:t>Para la protección de dichos derechos, los Reguladores prevén: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AR" sz="2000" dirty="0"/>
              <a:t>Promover la educación para el consumo;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AR" sz="2000" dirty="0"/>
              <a:t>Definir la competencia contra toda forma de distorsión de los mercados y control eficaz de los monopolios naturales y legales;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AR" sz="2000" dirty="0"/>
              <a:t>Asegurar el acceso de los Consumidores a la información;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AR" sz="2000" dirty="0"/>
              <a:t>Proveer una atención razonable de sus consultas y reclamos.</a:t>
            </a:r>
            <a:endParaRPr lang="es-PE" sz="2000" dirty="0"/>
          </a:p>
          <a:p>
            <a:pPr algn="just"/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algn="just"/>
            <a:endParaRPr lang="es-PE" b="1" i="1" dirty="0"/>
          </a:p>
        </p:txBody>
      </p:sp>
    </p:spTree>
    <p:extLst>
      <p:ext uri="{BB962C8B-B14F-4D97-AF65-F5344CB8AC3E}">
        <p14:creationId xmlns:p14="http://schemas.microsoft.com/office/powerpoint/2010/main" val="424262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16877" y="239151"/>
            <a:ext cx="8458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Gestión de la información</a:t>
            </a:r>
            <a:endParaRPr lang="es-AR" sz="2400" dirty="0">
              <a:latin typeface="Arial Narrow" panose="020B0606020202030204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16877" y="1267617"/>
            <a:ext cx="10587112" cy="7755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AR" sz="2000" dirty="0"/>
              <a:t>Uno de los derechos esenciales en la prestación de los servicios energéticos es el derecho a recibir información adecuada y veraz acerca del servicio. </a:t>
            </a:r>
          </a:p>
          <a:p>
            <a:pPr algn="just"/>
            <a:endParaRPr lang="es-AR" sz="20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AR" sz="2000" dirty="0"/>
              <a:t>las Prestadoras brindan información a sus Usuarios a través de la factura del servicio y de los canales habilitados para la atención.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s-AR" sz="2000" dirty="0"/>
              <a:t>el Regulador debe asegurar que las obligaciones de la Prestadora se cumplan, como así también es responsable de establecer sus propios canales de información y comunicación con el Consumidor.</a:t>
            </a:r>
          </a:p>
          <a:p>
            <a:pPr algn="just"/>
            <a:endParaRPr lang="es-AR" sz="2000" dirty="0"/>
          </a:p>
          <a:p>
            <a:pPr algn="just"/>
            <a:r>
              <a:rPr lang="es-AR" sz="2000" dirty="0"/>
              <a:t>El 90% de los Reguladores Participantes cuenta con una central de atención al Usuario y publican informes de interés del ciudadano.</a:t>
            </a:r>
          </a:p>
          <a:p>
            <a:pPr algn="just"/>
            <a:endParaRPr lang="es-AR" sz="2000" dirty="0"/>
          </a:p>
          <a:p>
            <a:pPr algn="just"/>
            <a:r>
              <a:rPr lang="es-AR" sz="2000" dirty="0"/>
              <a:t>En algunos casos, los Reguladores disponen de indicadores sobre la percepción del Usuario respecto de las Prestadoras y sobre la calidad del servicio público de energía, que les permiten determinar si la prestación es acorde a los estándares establecidos en la normativa nacional. </a:t>
            </a:r>
          </a:p>
          <a:p>
            <a:pPr algn="just"/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marL="342900" indent="-342900" algn="just">
              <a:buAutoNum type="arabicPeriod"/>
            </a:pPr>
            <a:endParaRPr lang="es-PE" b="1" i="1" dirty="0"/>
          </a:p>
          <a:p>
            <a:pPr algn="just"/>
            <a:endParaRPr lang="es-PE" b="1" i="1" dirty="0"/>
          </a:p>
        </p:txBody>
      </p:sp>
    </p:spTree>
    <p:extLst>
      <p:ext uri="{BB962C8B-B14F-4D97-AF65-F5344CB8AC3E}">
        <p14:creationId xmlns:p14="http://schemas.microsoft.com/office/powerpoint/2010/main" val="1900722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412955" y="158766"/>
            <a:ext cx="8262121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AR" sz="28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CONCLUSIONES FINALES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45477" y="1247825"/>
            <a:ext cx="10349523" cy="5721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107000"/>
              </a:lnSpc>
              <a:spcBef>
                <a:spcPts val="200"/>
              </a:spcBef>
              <a:spcAft>
                <a:spcPts val="1200"/>
              </a:spcAft>
            </a:pPr>
            <a:r>
              <a:rPr lang="es-AR" sz="2000" dirty="0"/>
              <a:t>De la información relevada podemos inferir que los cambios tecnológicos han repercutido en los usos y costumbres de los usuarios, provocando nuevas demandas sociales y económicas, tanto para los Consumidores como para las Prestadoras. </a:t>
            </a:r>
          </a:p>
          <a:p>
            <a:pPr marL="0" lvl="1" algn="just">
              <a:lnSpc>
                <a:spcPct val="107000"/>
              </a:lnSpc>
              <a:spcBef>
                <a:spcPts val="200"/>
              </a:spcBef>
              <a:spcAft>
                <a:spcPts val="1200"/>
              </a:spcAft>
            </a:pPr>
            <a:r>
              <a:rPr lang="es-AR" sz="2000" dirty="0"/>
              <a:t>Estos cambios, obligan a las partes interesadas (Prestadores y Reguladores) al desarrollo de iniciativas orientadas a mejorar las experiencias de los Consumidores, con el objetivo de: </a:t>
            </a:r>
          </a:p>
          <a:p>
            <a:pPr marL="720725" lvl="1" indent="-268288" algn="just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AR" sz="2000" dirty="0"/>
              <a:t>Brindar información de interés</a:t>
            </a:r>
          </a:p>
          <a:p>
            <a:pPr marL="720725" lvl="1" indent="-268288" algn="just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AR" sz="2000" dirty="0"/>
              <a:t>Facilitar y agilizar la ejecución de trámites</a:t>
            </a:r>
          </a:p>
          <a:p>
            <a:pPr marL="720725" lvl="1" indent="-268288" algn="just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AR" sz="2000" dirty="0"/>
              <a:t>Optimizar los tiempos de respuesta.</a:t>
            </a:r>
          </a:p>
          <a:p>
            <a:pPr marL="0" lvl="1" algn="just">
              <a:lnSpc>
                <a:spcPct val="107000"/>
              </a:lnSpc>
              <a:spcBef>
                <a:spcPts val="200"/>
              </a:spcBef>
              <a:spcAft>
                <a:spcPts val="1200"/>
              </a:spcAft>
            </a:pPr>
            <a:r>
              <a:rPr lang="es-AR" sz="2000" dirty="0"/>
              <a:t>Asimismo, tanto la protección del derecho a recibir información sobre el servicio, como las garantías de una adecuada resolución de reclamos y conflictos entre Consumidores y Prestadoras, requieren de la mejora continua impulsada por el Regulador a través de:</a:t>
            </a:r>
          </a:p>
          <a:p>
            <a:pPr marL="720725" lvl="1" indent="-268288" algn="just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AR" sz="2000" dirty="0"/>
              <a:t>La adecuación normativa</a:t>
            </a:r>
          </a:p>
          <a:p>
            <a:pPr marL="720725" lvl="1" indent="-268288" algn="just">
              <a:lnSpc>
                <a:spcPct val="107000"/>
              </a:lnSpc>
              <a:spcBef>
                <a:spcPts val="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AR" sz="2000" dirty="0"/>
              <a:t>La utilización de tecnologías de la información y comunicación. </a:t>
            </a:r>
          </a:p>
          <a:p>
            <a:pPr marL="0" lvl="1" algn="just">
              <a:lnSpc>
                <a:spcPct val="107000"/>
              </a:lnSpc>
              <a:spcBef>
                <a:spcPts val="200"/>
              </a:spcBef>
              <a:spcAft>
                <a:spcPts val="1200"/>
              </a:spcAft>
            </a:pPr>
            <a:r>
              <a:rPr lang="es-AR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586163" y="1825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AR" altLang="es-A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AR" altLang="es-A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160040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Personalizar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2425</TotalTime>
  <Words>1285</Words>
  <Application>Microsoft Office PowerPoint</Application>
  <PresentationFormat>Panorámica</PresentationFormat>
  <Paragraphs>165</Paragraphs>
  <Slides>12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12</vt:i4>
      </vt:variant>
    </vt:vector>
  </HeadingPairs>
  <TitlesOfParts>
    <vt:vector size="21" baseType="lpstr">
      <vt:lpstr>Arial</vt:lpstr>
      <vt:lpstr>Arial Narrow</vt:lpstr>
      <vt:lpstr>Calibri</vt:lpstr>
      <vt:lpstr>Calibri Light</vt:lpstr>
      <vt:lpstr>Wingdings</vt:lpstr>
      <vt:lpstr>Personalizar design</vt:lpstr>
      <vt:lpstr>1_Personalizar design</vt:lpstr>
      <vt:lpstr>2_Personalizar design</vt:lpstr>
      <vt:lpstr>3_Personalizar design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Alan dos Santos Santana (PDTI)</dc:creator>
  <cp:lastModifiedBy>Sánchez de Tembleque, Luis Jesús</cp:lastModifiedBy>
  <cp:revision>210</cp:revision>
  <dcterms:created xsi:type="dcterms:W3CDTF">2019-04-16T13:01:57Z</dcterms:created>
  <dcterms:modified xsi:type="dcterms:W3CDTF">2020-12-09T17:22:02Z</dcterms:modified>
</cp:coreProperties>
</file>