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5" r:id="rId4"/>
    <p:sldMasterId id="2147483657" r:id="rId5"/>
  </p:sldMasterIdLst>
  <p:notesMasterIdLst>
    <p:notesMasterId r:id="rId45"/>
  </p:notesMasterIdLst>
  <p:sldIdLst>
    <p:sldId id="261" r:id="rId6"/>
    <p:sldId id="370" r:id="rId7"/>
    <p:sldId id="405" r:id="rId8"/>
    <p:sldId id="371" r:id="rId9"/>
    <p:sldId id="475" r:id="rId10"/>
    <p:sldId id="395" r:id="rId11"/>
    <p:sldId id="397" r:id="rId12"/>
    <p:sldId id="396" r:id="rId13"/>
    <p:sldId id="399" r:id="rId14"/>
    <p:sldId id="398" r:id="rId15"/>
    <p:sldId id="400" r:id="rId16"/>
    <p:sldId id="373" r:id="rId17"/>
    <p:sldId id="369" r:id="rId18"/>
    <p:sldId id="401" r:id="rId19"/>
    <p:sldId id="402" r:id="rId20"/>
    <p:sldId id="375" r:id="rId21"/>
    <p:sldId id="481" r:id="rId22"/>
    <p:sldId id="406" r:id="rId23"/>
    <p:sldId id="361" r:id="rId24"/>
    <p:sldId id="482" r:id="rId25"/>
    <p:sldId id="476" r:id="rId26"/>
    <p:sldId id="407" r:id="rId27"/>
    <p:sldId id="465" r:id="rId28"/>
    <p:sldId id="467" r:id="rId29"/>
    <p:sldId id="464" r:id="rId30"/>
    <p:sldId id="469" r:id="rId31"/>
    <p:sldId id="477" r:id="rId32"/>
    <p:sldId id="474" r:id="rId33"/>
    <p:sldId id="478" r:id="rId34"/>
    <p:sldId id="479" r:id="rId35"/>
    <p:sldId id="384" r:id="rId36"/>
    <p:sldId id="388" r:id="rId37"/>
    <p:sldId id="392" r:id="rId38"/>
    <p:sldId id="281" r:id="rId39"/>
    <p:sldId id="387" r:id="rId40"/>
    <p:sldId id="381" r:id="rId41"/>
    <p:sldId id="390" r:id="rId42"/>
    <p:sldId id="389" r:id="rId43"/>
    <p:sldId id="297"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2298" userDrawn="1">
          <p15:clr>
            <a:srgbClr val="A4A3A4"/>
          </p15:clr>
        </p15:guide>
        <p15:guide id="3" pos="3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8E6"/>
    <a:srgbClr val="F9D648"/>
    <a:srgbClr val="597BAA"/>
    <a:srgbClr val="E7C840"/>
    <a:srgbClr val="A5C14F"/>
    <a:srgbClr val="3E6F46"/>
    <a:srgbClr val="F3C700"/>
    <a:srgbClr val="CCFFCC"/>
    <a:srgbClr val="006AAF"/>
    <a:srgbClr val="61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94291" autoAdjust="0"/>
  </p:normalViewPr>
  <p:slideViewPr>
    <p:cSldViewPr snapToGrid="0" showGuides="1">
      <p:cViewPr varScale="1">
        <p:scale>
          <a:sx n="65" d="100"/>
          <a:sy n="65" d="100"/>
        </p:scale>
        <p:origin x="420" y="40"/>
      </p:cViewPr>
      <p:guideLst>
        <p:guide orient="horz" pos="1661"/>
        <p:guide pos="2298"/>
        <p:guide pos="331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A36B6-B173-4C45-8FFF-7510CCF2744B}" type="doc">
      <dgm:prSet loTypeId="urn:microsoft.com/office/officeart/2009/3/layout/PieProcess" loCatId="list" qsTypeId="urn:microsoft.com/office/officeart/2005/8/quickstyle/simple2" qsCatId="simple" csTypeId="urn:microsoft.com/office/officeart/2005/8/colors/accent1_2" csCatId="accent1" phldr="1"/>
      <dgm:spPr/>
      <dgm:t>
        <a:bodyPr/>
        <a:lstStyle/>
        <a:p>
          <a:endParaRPr lang="es-PE"/>
        </a:p>
      </dgm:t>
    </dgm:pt>
    <dgm:pt modelId="{889B2336-2C79-495D-B0EF-8D6A7D9164FF}">
      <dgm:prSet phldrT="[Texto]"/>
      <dgm:spPr/>
      <dgm:t>
        <a:bodyPr/>
        <a:lstStyle/>
        <a:p>
          <a:r>
            <a:rPr lang="es-PE" dirty="0"/>
            <a:t>Política energética y perspectivas para la próxima década</a:t>
          </a:r>
        </a:p>
      </dgm:t>
    </dgm:pt>
    <dgm:pt modelId="{C943EAC3-990F-4088-9F90-25F6D040FBFC}" type="parTrans" cxnId="{439C955E-4572-4B51-8EA9-7B43C1BE58BB}">
      <dgm:prSet/>
      <dgm:spPr/>
      <dgm:t>
        <a:bodyPr/>
        <a:lstStyle/>
        <a:p>
          <a:endParaRPr lang="es-PE"/>
        </a:p>
      </dgm:t>
    </dgm:pt>
    <dgm:pt modelId="{6948908B-279D-43F1-9E0F-AB6A83AA3D3B}" type="sibTrans" cxnId="{439C955E-4572-4B51-8EA9-7B43C1BE58BB}">
      <dgm:prSet/>
      <dgm:spPr/>
      <dgm:t>
        <a:bodyPr/>
        <a:lstStyle/>
        <a:p>
          <a:endParaRPr lang="es-PE"/>
        </a:p>
      </dgm:t>
    </dgm:pt>
    <dgm:pt modelId="{92FC4728-862D-4387-8675-D7CC21E96E09}">
      <dgm:prSet phldrT="[Texto]"/>
      <dgm:spPr/>
      <dgm:t>
        <a:bodyPr/>
        <a:lstStyle/>
        <a:p>
          <a:r>
            <a:rPr lang="es-PE" dirty="0"/>
            <a:t>Agosto 2021</a:t>
          </a:r>
        </a:p>
      </dgm:t>
    </dgm:pt>
    <dgm:pt modelId="{0C91895D-8206-4801-ACC9-3AAF4581F09A}" type="parTrans" cxnId="{3BAC12EE-0EB2-44E2-94E6-09A352CD99E3}">
      <dgm:prSet/>
      <dgm:spPr/>
      <dgm:t>
        <a:bodyPr/>
        <a:lstStyle/>
        <a:p>
          <a:endParaRPr lang="es-PE"/>
        </a:p>
      </dgm:t>
    </dgm:pt>
    <dgm:pt modelId="{A63068B4-401A-49E5-A51A-31196D81FC6F}" type="sibTrans" cxnId="{3BAC12EE-0EB2-44E2-94E6-09A352CD99E3}">
      <dgm:prSet/>
      <dgm:spPr/>
      <dgm:t>
        <a:bodyPr/>
        <a:lstStyle/>
        <a:p>
          <a:endParaRPr lang="es-PE"/>
        </a:p>
      </dgm:t>
    </dgm:pt>
    <dgm:pt modelId="{0EA68D33-444B-46C2-A4AD-84A19BCDBB89}">
      <dgm:prSet phldrT="[Texto]"/>
      <dgm:spPr/>
      <dgm:t>
        <a:bodyPr/>
        <a:lstStyle/>
        <a:p>
          <a:r>
            <a:rPr lang="es-PE" dirty="0"/>
            <a:t>Aplicación de GNL al transporte pesado y a la minería</a:t>
          </a:r>
        </a:p>
      </dgm:t>
    </dgm:pt>
    <dgm:pt modelId="{26DFAFBF-874F-490D-A7D5-4386294FB094}" type="parTrans" cxnId="{D447B8F8-0314-420C-A5B2-F395D1CAA050}">
      <dgm:prSet/>
      <dgm:spPr/>
      <dgm:t>
        <a:bodyPr/>
        <a:lstStyle/>
        <a:p>
          <a:endParaRPr lang="es-PE"/>
        </a:p>
      </dgm:t>
    </dgm:pt>
    <dgm:pt modelId="{4C8AF153-3661-4624-881F-9F3E6EDBFFBD}" type="sibTrans" cxnId="{D447B8F8-0314-420C-A5B2-F395D1CAA050}">
      <dgm:prSet/>
      <dgm:spPr/>
      <dgm:t>
        <a:bodyPr/>
        <a:lstStyle/>
        <a:p>
          <a:endParaRPr lang="es-PE"/>
        </a:p>
      </dgm:t>
    </dgm:pt>
    <dgm:pt modelId="{06B27F17-F31C-4733-9B5D-E5A89031AFA3}">
      <dgm:prSet phldrT="[Texto]"/>
      <dgm:spPr/>
      <dgm:t>
        <a:bodyPr/>
        <a:lstStyle/>
        <a:p>
          <a:r>
            <a:rPr lang="es-PE" dirty="0"/>
            <a:t>Octubre 2021</a:t>
          </a:r>
        </a:p>
      </dgm:t>
    </dgm:pt>
    <dgm:pt modelId="{F01A3B0F-FA7A-4E67-9614-E7D3811D5120}" type="parTrans" cxnId="{AD3744EA-69A0-4B04-8E49-A56EC9E61400}">
      <dgm:prSet/>
      <dgm:spPr/>
      <dgm:t>
        <a:bodyPr/>
        <a:lstStyle/>
        <a:p>
          <a:endParaRPr lang="es-PE"/>
        </a:p>
      </dgm:t>
    </dgm:pt>
    <dgm:pt modelId="{99F0D43D-EEDC-44C2-9B84-6A5EFF1ADE16}" type="sibTrans" cxnId="{AD3744EA-69A0-4B04-8E49-A56EC9E61400}">
      <dgm:prSet/>
      <dgm:spPr/>
      <dgm:t>
        <a:bodyPr/>
        <a:lstStyle/>
        <a:p>
          <a:endParaRPr lang="es-PE"/>
        </a:p>
      </dgm:t>
    </dgm:pt>
    <dgm:pt modelId="{8AAFF6FC-4538-48D7-8DB5-66BCA0A67559}">
      <dgm:prSet phldrT="[Texto]"/>
      <dgm:spPr/>
      <dgm:t>
        <a:bodyPr/>
        <a:lstStyle/>
        <a:p>
          <a:r>
            <a:rPr lang="es-PE" dirty="0"/>
            <a:t>Precios de paridad en hidrocarburos: benchmarking</a:t>
          </a:r>
        </a:p>
      </dgm:t>
    </dgm:pt>
    <dgm:pt modelId="{7DF53787-CFFF-403F-AF56-C40C20AB0C5E}" type="parTrans" cxnId="{6D97ED81-5578-4C88-984A-BE6819366B2E}">
      <dgm:prSet/>
      <dgm:spPr/>
      <dgm:t>
        <a:bodyPr/>
        <a:lstStyle/>
        <a:p>
          <a:endParaRPr lang="es-PE"/>
        </a:p>
      </dgm:t>
    </dgm:pt>
    <dgm:pt modelId="{0562F858-85CF-43F9-8948-A8E4B6DA9F06}" type="sibTrans" cxnId="{6D97ED81-5578-4C88-984A-BE6819366B2E}">
      <dgm:prSet/>
      <dgm:spPr/>
      <dgm:t>
        <a:bodyPr/>
        <a:lstStyle/>
        <a:p>
          <a:endParaRPr lang="es-PE"/>
        </a:p>
      </dgm:t>
    </dgm:pt>
    <dgm:pt modelId="{B10BA945-6E82-4E80-9AB0-4456808181D8}">
      <dgm:prSet phldrT="[Texto]"/>
      <dgm:spPr/>
      <dgm:t>
        <a:bodyPr/>
        <a:lstStyle/>
        <a:p>
          <a:r>
            <a:rPr lang="es-PE" dirty="0"/>
            <a:t>Diciembre 2021</a:t>
          </a:r>
        </a:p>
      </dgm:t>
    </dgm:pt>
    <dgm:pt modelId="{19E44A49-FAE9-46F7-B799-844B061E73BC}" type="parTrans" cxnId="{62C5782E-FBE5-4ADE-9A5F-5B5ED9531354}">
      <dgm:prSet/>
      <dgm:spPr/>
      <dgm:t>
        <a:bodyPr/>
        <a:lstStyle/>
        <a:p>
          <a:endParaRPr lang="es-PE"/>
        </a:p>
      </dgm:t>
    </dgm:pt>
    <dgm:pt modelId="{B4F495A7-0D4D-49DF-9F17-1F985E10DF13}" type="sibTrans" cxnId="{62C5782E-FBE5-4ADE-9A5F-5B5ED9531354}">
      <dgm:prSet/>
      <dgm:spPr/>
      <dgm:t>
        <a:bodyPr/>
        <a:lstStyle/>
        <a:p>
          <a:endParaRPr lang="es-PE"/>
        </a:p>
      </dgm:t>
    </dgm:pt>
    <dgm:pt modelId="{BF0D77B5-5FA7-4998-B279-B18B90C3ED91}">
      <dgm:prSet phldrT="[Texto]"/>
      <dgm:spPr/>
      <dgm:t>
        <a:bodyPr/>
        <a:lstStyle/>
        <a:p>
          <a:pPr>
            <a:buFont typeface="Symbol" panose="05050102010706020507" pitchFamily="18" charset="2"/>
            <a:buChar char=""/>
          </a:pPr>
          <a:r>
            <a:rPr lang="es-PE" dirty="0"/>
            <a:t>Electrificación de la matriz energética:  De los combustibles fósiles</a:t>
          </a:r>
        </a:p>
      </dgm:t>
    </dgm:pt>
    <dgm:pt modelId="{5BC14D74-3021-4B57-AF64-5CDC92C075A4}" type="parTrans" cxnId="{58E5AEA3-013C-4344-80E4-39D3B0F49098}">
      <dgm:prSet/>
      <dgm:spPr/>
      <dgm:t>
        <a:bodyPr/>
        <a:lstStyle/>
        <a:p>
          <a:endParaRPr lang="es-PE"/>
        </a:p>
      </dgm:t>
    </dgm:pt>
    <dgm:pt modelId="{DD937B43-5201-46B1-BC98-63CF196990C1}" type="sibTrans" cxnId="{58E5AEA3-013C-4344-80E4-39D3B0F49098}">
      <dgm:prSet/>
      <dgm:spPr/>
      <dgm:t>
        <a:bodyPr/>
        <a:lstStyle/>
        <a:p>
          <a:endParaRPr lang="es-PE"/>
        </a:p>
      </dgm:t>
    </dgm:pt>
    <dgm:pt modelId="{32409C3F-36A2-4082-BFA9-83C11D90EF4B}">
      <dgm:prSet phldrT="[Texto]"/>
      <dgm:spPr/>
      <dgm:t>
        <a:bodyPr/>
        <a:lstStyle/>
        <a:p>
          <a:r>
            <a:rPr lang="es-PE" dirty="0" smtClean="0"/>
            <a:t>Mayo </a:t>
          </a:r>
          <a:r>
            <a:rPr lang="es-PE" dirty="0"/>
            <a:t>2021</a:t>
          </a:r>
        </a:p>
      </dgm:t>
    </dgm:pt>
    <dgm:pt modelId="{09325BA6-7DBE-4108-9AF5-528DAF1FDC73}" type="parTrans" cxnId="{4F3AA3A9-9386-450A-988A-986329F927E6}">
      <dgm:prSet/>
      <dgm:spPr/>
      <dgm:t>
        <a:bodyPr/>
        <a:lstStyle/>
        <a:p>
          <a:endParaRPr lang="es-PE"/>
        </a:p>
      </dgm:t>
    </dgm:pt>
    <dgm:pt modelId="{683918B2-328C-498A-8EC0-1D1CEA4075E6}" type="sibTrans" cxnId="{4F3AA3A9-9386-450A-988A-986329F927E6}">
      <dgm:prSet/>
      <dgm:spPr/>
      <dgm:t>
        <a:bodyPr/>
        <a:lstStyle/>
        <a:p>
          <a:endParaRPr lang="es-PE"/>
        </a:p>
      </dgm:t>
    </dgm:pt>
    <dgm:pt modelId="{540F7650-85F1-42D7-A3A1-79D258438759}">
      <dgm:prSet phldrT="[Texto]"/>
      <dgm:spPr/>
      <dgm:t>
        <a:bodyPr/>
        <a:lstStyle/>
        <a:p>
          <a:r>
            <a:rPr lang="es-PE" dirty="0"/>
            <a:t>Julio 2021</a:t>
          </a:r>
        </a:p>
      </dgm:t>
    </dgm:pt>
    <dgm:pt modelId="{87832613-93AF-44F5-AB63-1D365D6E65B0}" type="parTrans" cxnId="{D09993D7-D8C9-48E1-9355-B20F8FE0912B}">
      <dgm:prSet/>
      <dgm:spPr/>
      <dgm:t>
        <a:bodyPr/>
        <a:lstStyle/>
        <a:p>
          <a:endParaRPr lang="es-PE"/>
        </a:p>
      </dgm:t>
    </dgm:pt>
    <dgm:pt modelId="{F150E94E-74E9-424D-8D41-66B4BC7A74B2}" type="sibTrans" cxnId="{D09993D7-D8C9-48E1-9355-B20F8FE0912B}">
      <dgm:prSet/>
      <dgm:spPr/>
      <dgm:t>
        <a:bodyPr/>
        <a:lstStyle/>
        <a:p>
          <a:endParaRPr lang="es-PE"/>
        </a:p>
      </dgm:t>
    </dgm:pt>
    <dgm:pt modelId="{50F58D39-5BB8-4970-943C-224CBB6D3CFF}">
      <dgm:prSet phldrT="[Texto]"/>
      <dgm:spPr/>
      <dgm:t>
        <a:bodyPr/>
        <a:lstStyle/>
        <a:p>
          <a:pPr>
            <a:buFont typeface="Courier New" panose="02070309020205020404" pitchFamily="49" charset="0"/>
            <a:buChar char="o"/>
          </a:pPr>
          <a:r>
            <a:rPr lang="es-PE" dirty="0"/>
            <a:t>Tendencias globales hacia la descarbonización de la energía: transición y electrificación de la matriz energética</a:t>
          </a:r>
        </a:p>
      </dgm:t>
    </dgm:pt>
    <dgm:pt modelId="{3533E4A4-3D34-4BD7-99F1-CEECDD1643EA}" type="parTrans" cxnId="{BFABF0A9-DBC8-43EF-8B2A-878FE4C4A0FA}">
      <dgm:prSet/>
      <dgm:spPr/>
      <dgm:t>
        <a:bodyPr/>
        <a:lstStyle/>
        <a:p>
          <a:endParaRPr lang="es-PE"/>
        </a:p>
      </dgm:t>
    </dgm:pt>
    <dgm:pt modelId="{F463863E-8167-49FD-B71B-8ADC174C1BE9}" type="sibTrans" cxnId="{BFABF0A9-DBC8-43EF-8B2A-878FE4C4A0FA}">
      <dgm:prSet/>
      <dgm:spPr/>
      <dgm:t>
        <a:bodyPr/>
        <a:lstStyle/>
        <a:p>
          <a:endParaRPr lang="es-PE"/>
        </a:p>
      </dgm:t>
    </dgm:pt>
    <dgm:pt modelId="{C4C24CBC-D7AD-4A2D-97C0-B111B41C3B6A}">
      <dgm:prSet phldrT="[Texto]"/>
      <dgm:spPr/>
      <dgm:t>
        <a:bodyPr/>
        <a:lstStyle/>
        <a:p>
          <a:r>
            <a:rPr lang="es-PE" dirty="0"/>
            <a:t>Noviembre 2021</a:t>
          </a:r>
        </a:p>
      </dgm:t>
    </dgm:pt>
    <dgm:pt modelId="{CD95E95B-527F-4030-856D-E253E298A8D9}" type="parTrans" cxnId="{631EB386-76AD-4C1C-9D00-E533CD05AF5B}">
      <dgm:prSet/>
      <dgm:spPr/>
      <dgm:t>
        <a:bodyPr/>
        <a:lstStyle/>
        <a:p>
          <a:endParaRPr lang="es-PE"/>
        </a:p>
      </dgm:t>
    </dgm:pt>
    <dgm:pt modelId="{9080B618-E5C8-4814-8F8D-BB1BFF612481}" type="sibTrans" cxnId="{631EB386-76AD-4C1C-9D00-E533CD05AF5B}">
      <dgm:prSet/>
      <dgm:spPr/>
      <dgm:t>
        <a:bodyPr/>
        <a:lstStyle/>
        <a:p>
          <a:endParaRPr lang="es-PE"/>
        </a:p>
      </dgm:t>
    </dgm:pt>
    <dgm:pt modelId="{87CDAF1D-A76D-4A53-86E5-E0557FA0F376}">
      <dgm:prSet phldrT="[Texto]"/>
      <dgm:spPr/>
      <dgm:t>
        <a:bodyPr/>
        <a:lstStyle/>
        <a:p>
          <a:pPr>
            <a:buFont typeface="Courier New" panose="02070309020205020404" pitchFamily="49" charset="0"/>
            <a:buChar char="o"/>
          </a:pPr>
          <a:r>
            <a:rPr lang="es-PE" dirty="0"/>
            <a:t>Innovación, inversión y financiación en proyectos con contenido de economía circular en el sector energético</a:t>
          </a:r>
        </a:p>
      </dgm:t>
    </dgm:pt>
    <dgm:pt modelId="{82B85EAD-15C2-43F4-89BF-7261EF5BB442}" type="parTrans" cxnId="{2DF1619F-FF59-42D6-AA16-E6712CB4F851}">
      <dgm:prSet/>
      <dgm:spPr/>
      <dgm:t>
        <a:bodyPr/>
        <a:lstStyle/>
        <a:p>
          <a:endParaRPr lang="es-PE"/>
        </a:p>
      </dgm:t>
    </dgm:pt>
    <dgm:pt modelId="{19DF2CA4-6B67-461B-A676-1A67C9673ABD}" type="sibTrans" cxnId="{2DF1619F-FF59-42D6-AA16-E6712CB4F851}">
      <dgm:prSet/>
      <dgm:spPr/>
      <dgm:t>
        <a:bodyPr/>
        <a:lstStyle/>
        <a:p>
          <a:endParaRPr lang="es-PE"/>
        </a:p>
      </dgm:t>
    </dgm:pt>
    <dgm:pt modelId="{19C8617D-EF3D-461D-AD9C-062A72E9704D}" type="pres">
      <dgm:prSet presAssocID="{EBCA36B6-B173-4C45-8FFF-7510CCF2744B}" presName="Name0" presStyleCnt="0">
        <dgm:presLayoutVars>
          <dgm:chMax val="7"/>
          <dgm:chPref val="7"/>
          <dgm:dir/>
          <dgm:animOne val="branch"/>
          <dgm:animLvl val="lvl"/>
        </dgm:presLayoutVars>
      </dgm:prSet>
      <dgm:spPr/>
      <dgm:t>
        <a:bodyPr/>
        <a:lstStyle/>
        <a:p>
          <a:endParaRPr lang="es-ES"/>
        </a:p>
      </dgm:t>
    </dgm:pt>
    <dgm:pt modelId="{8EC29679-5F30-40D2-A1AA-D1113E50FB8B}" type="pres">
      <dgm:prSet presAssocID="{32409C3F-36A2-4082-BFA9-83C11D90EF4B}" presName="ParentComposite" presStyleCnt="0"/>
      <dgm:spPr/>
    </dgm:pt>
    <dgm:pt modelId="{4C44ADE6-0DE8-432F-9F28-4317600F3CA2}" type="pres">
      <dgm:prSet presAssocID="{32409C3F-36A2-4082-BFA9-83C11D90EF4B}" presName="Chord" presStyleLbl="bgShp" presStyleIdx="0" presStyleCnt="6"/>
      <dgm:spPr/>
    </dgm:pt>
    <dgm:pt modelId="{2D35A8E6-BF56-4BDD-A0BD-F94A807BEAEB}" type="pres">
      <dgm:prSet presAssocID="{32409C3F-36A2-4082-BFA9-83C11D90EF4B}" presName="Pie" presStyleLbl="alignNode1" presStyleIdx="0" presStyleCnt="6"/>
      <dgm:spPr/>
    </dgm:pt>
    <dgm:pt modelId="{DC07BB9D-6668-4222-A029-51549E2DB44F}" type="pres">
      <dgm:prSet presAssocID="{32409C3F-36A2-4082-BFA9-83C11D90EF4B}" presName="Parent" presStyleLbl="revTx" presStyleIdx="0" presStyleCnt="12">
        <dgm:presLayoutVars>
          <dgm:chMax val="1"/>
          <dgm:chPref val="1"/>
          <dgm:bulletEnabled val="1"/>
        </dgm:presLayoutVars>
      </dgm:prSet>
      <dgm:spPr/>
      <dgm:t>
        <a:bodyPr/>
        <a:lstStyle/>
        <a:p>
          <a:endParaRPr lang="es-ES"/>
        </a:p>
      </dgm:t>
    </dgm:pt>
    <dgm:pt modelId="{C8A7DDE8-83D6-43F6-BA03-79931F602CBB}" type="pres">
      <dgm:prSet presAssocID="{6948908B-279D-43F1-9E0F-AB6A83AA3D3B}" presName="negSibTrans" presStyleCnt="0"/>
      <dgm:spPr/>
    </dgm:pt>
    <dgm:pt modelId="{73F1284D-3F26-4DD5-B475-315B49DA4287}" type="pres">
      <dgm:prSet presAssocID="{32409C3F-36A2-4082-BFA9-83C11D90EF4B}" presName="composite" presStyleCnt="0"/>
      <dgm:spPr/>
    </dgm:pt>
    <dgm:pt modelId="{DE26C32A-2F6F-425D-88AE-20ADF3037F00}" type="pres">
      <dgm:prSet presAssocID="{32409C3F-36A2-4082-BFA9-83C11D90EF4B}" presName="Child" presStyleLbl="revTx" presStyleIdx="1" presStyleCnt="12">
        <dgm:presLayoutVars>
          <dgm:chMax val="0"/>
          <dgm:chPref val="0"/>
          <dgm:bulletEnabled val="1"/>
        </dgm:presLayoutVars>
      </dgm:prSet>
      <dgm:spPr/>
      <dgm:t>
        <a:bodyPr/>
        <a:lstStyle/>
        <a:p>
          <a:endParaRPr lang="es-ES"/>
        </a:p>
      </dgm:t>
    </dgm:pt>
    <dgm:pt modelId="{A64A4A9D-FDF5-44A2-BC1F-2BBA6EA1ABF3}" type="pres">
      <dgm:prSet presAssocID="{683918B2-328C-498A-8EC0-1D1CEA4075E6}" presName="sibTrans" presStyleCnt="0"/>
      <dgm:spPr/>
    </dgm:pt>
    <dgm:pt modelId="{B8420C0D-6470-4732-B874-CA2DA580E0CE}" type="pres">
      <dgm:prSet presAssocID="{540F7650-85F1-42D7-A3A1-79D258438759}" presName="ParentComposite" presStyleCnt="0"/>
      <dgm:spPr/>
    </dgm:pt>
    <dgm:pt modelId="{BA6A5F54-BF34-4E24-BA8D-3F1B77911FC0}" type="pres">
      <dgm:prSet presAssocID="{540F7650-85F1-42D7-A3A1-79D258438759}" presName="Chord" presStyleLbl="bgShp" presStyleIdx="1" presStyleCnt="6"/>
      <dgm:spPr/>
    </dgm:pt>
    <dgm:pt modelId="{3F425756-2DDC-4067-BBD3-F936FA667B56}" type="pres">
      <dgm:prSet presAssocID="{540F7650-85F1-42D7-A3A1-79D258438759}" presName="Pie" presStyleLbl="alignNode1" presStyleIdx="1" presStyleCnt="6"/>
      <dgm:spPr/>
    </dgm:pt>
    <dgm:pt modelId="{F9FA29EB-B738-4B4E-89FB-E49E3DEC3C60}" type="pres">
      <dgm:prSet presAssocID="{540F7650-85F1-42D7-A3A1-79D258438759}" presName="Parent" presStyleLbl="revTx" presStyleIdx="2" presStyleCnt="12">
        <dgm:presLayoutVars>
          <dgm:chMax val="1"/>
          <dgm:chPref val="1"/>
          <dgm:bulletEnabled val="1"/>
        </dgm:presLayoutVars>
      </dgm:prSet>
      <dgm:spPr/>
      <dgm:t>
        <a:bodyPr/>
        <a:lstStyle/>
        <a:p>
          <a:endParaRPr lang="es-ES"/>
        </a:p>
      </dgm:t>
    </dgm:pt>
    <dgm:pt modelId="{F0D270C7-CC4B-46BC-BC11-485C83855570}" type="pres">
      <dgm:prSet presAssocID="{F463863E-8167-49FD-B71B-8ADC174C1BE9}" presName="negSibTrans" presStyleCnt="0"/>
      <dgm:spPr/>
    </dgm:pt>
    <dgm:pt modelId="{D96B378C-A38C-46B5-AD60-5F74D7D9BF71}" type="pres">
      <dgm:prSet presAssocID="{540F7650-85F1-42D7-A3A1-79D258438759}" presName="composite" presStyleCnt="0"/>
      <dgm:spPr/>
    </dgm:pt>
    <dgm:pt modelId="{DAD8C274-2FB2-4FA5-9F30-0A47E3EC6C40}" type="pres">
      <dgm:prSet presAssocID="{540F7650-85F1-42D7-A3A1-79D258438759}" presName="Child" presStyleLbl="revTx" presStyleIdx="3" presStyleCnt="12">
        <dgm:presLayoutVars>
          <dgm:chMax val="0"/>
          <dgm:chPref val="0"/>
          <dgm:bulletEnabled val="1"/>
        </dgm:presLayoutVars>
      </dgm:prSet>
      <dgm:spPr/>
      <dgm:t>
        <a:bodyPr/>
        <a:lstStyle/>
        <a:p>
          <a:endParaRPr lang="es-ES"/>
        </a:p>
      </dgm:t>
    </dgm:pt>
    <dgm:pt modelId="{1DE19FDC-07CD-4553-88B3-F4446411E8A4}" type="pres">
      <dgm:prSet presAssocID="{F150E94E-74E9-424D-8D41-66B4BC7A74B2}" presName="sibTrans" presStyleCnt="0"/>
      <dgm:spPr/>
    </dgm:pt>
    <dgm:pt modelId="{D5FEAE99-9DB1-4E89-A530-CF2DA32D1DEB}" type="pres">
      <dgm:prSet presAssocID="{92FC4728-862D-4387-8675-D7CC21E96E09}" presName="ParentComposite" presStyleCnt="0"/>
      <dgm:spPr/>
    </dgm:pt>
    <dgm:pt modelId="{A34AD437-FA46-48A5-BB29-BEF120082FE5}" type="pres">
      <dgm:prSet presAssocID="{92FC4728-862D-4387-8675-D7CC21E96E09}" presName="Chord" presStyleLbl="bgShp" presStyleIdx="2" presStyleCnt="6"/>
      <dgm:spPr/>
    </dgm:pt>
    <dgm:pt modelId="{AA8FAA47-A617-455B-9A54-CD350B45ED1B}" type="pres">
      <dgm:prSet presAssocID="{92FC4728-862D-4387-8675-D7CC21E96E09}" presName="Pie" presStyleLbl="alignNode1" presStyleIdx="2" presStyleCnt="6"/>
      <dgm:spPr/>
    </dgm:pt>
    <dgm:pt modelId="{8F0A5BB7-03E6-4D6F-933D-C47C20E35FAE}" type="pres">
      <dgm:prSet presAssocID="{92FC4728-862D-4387-8675-D7CC21E96E09}" presName="Parent" presStyleLbl="revTx" presStyleIdx="4" presStyleCnt="12">
        <dgm:presLayoutVars>
          <dgm:chMax val="1"/>
          <dgm:chPref val="1"/>
          <dgm:bulletEnabled val="1"/>
        </dgm:presLayoutVars>
      </dgm:prSet>
      <dgm:spPr/>
      <dgm:t>
        <a:bodyPr/>
        <a:lstStyle/>
        <a:p>
          <a:endParaRPr lang="es-ES"/>
        </a:p>
      </dgm:t>
    </dgm:pt>
    <dgm:pt modelId="{7B7444D4-65F8-433B-BD82-1A9D59C2DD9C}" type="pres">
      <dgm:prSet presAssocID="{4C8AF153-3661-4624-881F-9F3E6EDBFFBD}" presName="negSibTrans" presStyleCnt="0"/>
      <dgm:spPr/>
    </dgm:pt>
    <dgm:pt modelId="{A41A8A77-3FC0-4506-AD24-19325B27518D}" type="pres">
      <dgm:prSet presAssocID="{92FC4728-862D-4387-8675-D7CC21E96E09}" presName="composite" presStyleCnt="0"/>
      <dgm:spPr/>
    </dgm:pt>
    <dgm:pt modelId="{ED35C2F2-9740-4FE2-8B79-01A1DC5DFB39}" type="pres">
      <dgm:prSet presAssocID="{92FC4728-862D-4387-8675-D7CC21E96E09}" presName="Child" presStyleLbl="revTx" presStyleIdx="5" presStyleCnt="12">
        <dgm:presLayoutVars>
          <dgm:chMax val="0"/>
          <dgm:chPref val="0"/>
          <dgm:bulletEnabled val="1"/>
        </dgm:presLayoutVars>
      </dgm:prSet>
      <dgm:spPr/>
      <dgm:t>
        <a:bodyPr/>
        <a:lstStyle/>
        <a:p>
          <a:endParaRPr lang="es-ES"/>
        </a:p>
      </dgm:t>
    </dgm:pt>
    <dgm:pt modelId="{C2724F63-A269-4C11-B5B2-86588EDAD3AB}" type="pres">
      <dgm:prSet presAssocID="{A63068B4-401A-49E5-A51A-31196D81FC6F}" presName="sibTrans" presStyleCnt="0"/>
      <dgm:spPr/>
    </dgm:pt>
    <dgm:pt modelId="{0BFA90C9-CD89-45AC-9FCE-A66583FD2650}" type="pres">
      <dgm:prSet presAssocID="{06B27F17-F31C-4733-9B5D-E5A89031AFA3}" presName="ParentComposite" presStyleCnt="0"/>
      <dgm:spPr/>
    </dgm:pt>
    <dgm:pt modelId="{1AEA5A34-7F01-4AAF-A97D-42F610CE1751}" type="pres">
      <dgm:prSet presAssocID="{06B27F17-F31C-4733-9B5D-E5A89031AFA3}" presName="Chord" presStyleLbl="bgShp" presStyleIdx="3" presStyleCnt="6"/>
      <dgm:spPr/>
    </dgm:pt>
    <dgm:pt modelId="{EDE7ACCF-6C62-4F8B-A9D6-37D3E728BB94}" type="pres">
      <dgm:prSet presAssocID="{06B27F17-F31C-4733-9B5D-E5A89031AFA3}" presName="Pie" presStyleLbl="alignNode1" presStyleIdx="3" presStyleCnt="6"/>
      <dgm:spPr/>
    </dgm:pt>
    <dgm:pt modelId="{8C04BE7E-2C8C-49D4-9D95-BE3E4B154B2B}" type="pres">
      <dgm:prSet presAssocID="{06B27F17-F31C-4733-9B5D-E5A89031AFA3}" presName="Parent" presStyleLbl="revTx" presStyleIdx="6" presStyleCnt="12">
        <dgm:presLayoutVars>
          <dgm:chMax val="1"/>
          <dgm:chPref val="1"/>
          <dgm:bulletEnabled val="1"/>
        </dgm:presLayoutVars>
      </dgm:prSet>
      <dgm:spPr/>
      <dgm:t>
        <a:bodyPr/>
        <a:lstStyle/>
        <a:p>
          <a:endParaRPr lang="es-ES"/>
        </a:p>
      </dgm:t>
    </dgm:pt>
    <dgm:pt modelId="{1035D2CD-9DC7-45CD-A323-C71B6321C688}" type="pres">
      <dgm:prSet presAssocID="{0562F858-85CF-43F9-8948-A8E4B6DA9F06}" presName="negSibTrans" presStyleCnt="0"/>
      <dgm:spPr/>
    </dgm:pt>
    <dgm:pt modelId="{9E4B2B31-60C6-44CC-80C0-348EC5221029}" type="pres">
      <dgm:prSet presAssocID="{06B27F17-F31C-4733-9B5D-E5A89031AFA3}" presName="composite" presStyleCnt="0"/>
      <dgm:spPr/>
    </dgm:pt>
    <dgm:pt modelId="{E9377454-A234-4F45-997A-454405A909D0}" type="pres">
      <dgm:prSet presAssocID="{06B27F17-F31C-4733-9B5D-E5A89031AFA3}" presName="Child" presStyleLbl="revTx" presStyleIdx="7" presStyleCnt="12">
        <dgm:presLayoutVars>
          <dgm:chMax val="0"/>
          <dgm:chPref val="0"/>
          <dgm:bulletEnabled val="1"/>
        </dgm:presLayoutVars>
      </dgm:prSet>
      <dgm:spPr/>
      <dgm:t>
        <a:bodyPr/>
        <a:lstStyle/>
        <a:p>
          <a:endParaRPr lang="es-ES"/>
        </a:p>
      </dgm:t>
    </dgm:pt>
    <dgm:pt modelId="{798310C0-D1D5-4BC6-8BCA-898CA9FCB7F7}" type="pres">
      <dgm:prSet presAssocID="{99F0D43D-EEDC-44C2-9B84-6A5EFF1ADE16}" presName="sibTrans" presStyleCnt="0"/>
      <dgm:spPr/>
    </dgm:pt>
    <dgm:pt modelId="{CD66D630-4A48-465F-A2CE-908495393157}" type="pres">
      <dgm:prSet presAssocID="{C4C24CBC-D7AD-4A2D-97C0-B111B41C3B6A}" presName="ParentComposite" presStyleCnt="0"/>
      <dgm:spPr/>
    </dgm:pt>
    <dgm:pt modelId="{559DD397-093D-4593-9BE2-512D90221286}" type="pres">
      <dgm:prSet presAssocID="{C4C24CBC-D7AD-4A2D-97C0-B111B41C3B6A}" presName="Chord" presStyleLbl="bgShp" presStyleIdx="4" presStyleCnt="6"/>
      <dgm:spPr/>
    </dgm:pt>
    <dgm:pt modelId="{B98D4771-1AFC-4ADD-B7E4-E4B83342100B}" type="pres">
      <dgm:prSet presAssocID="{C4C24CBC-D7AD-4A2D-97C0-B111B41C3B6A}" presName="Pie" presStyleLbl="alignNode1" presStyleIdx="4" presStyleCnt="6"/>
      <dgm:spPr/>
    </dgm:pt>
    <dgm:pt modelId="{CC1E064F-C7C0-4E63-8718-02400F0DB5D7}" type="pres">
      <dgm:prSet presAssocID="{C4C24CBC-D7AD-4A2D-97C0-B111B41C3B6A}" presName="Parent" presStyleLbl="revTx" presStyleIdx="8" presStyleCnt="12">
        <dgm:presLayoutVars>
          <dgm:chMax val="1"/>
          <dgm:chPref val="1"/>
          <dgm:bulletEnabled val="1"/>
        </dgm:presLayoutVars>
      </dgm:prSet>
      <dgm:spPr/>
      <dgm:t>
        <a:bodyPr/>
        <a:lstStyle/>
        <a:p>
          <a:endParaRPr lang="es-ES"/>
        </a:p>
      </dgm:t>
    </dgm:pt>
    <dgm:pt modelId="{36CEEC32-7509-49C4-B3F3-AB707302E40A}" type="pres">
      <dgm:prSet presAssocID="{19DF2CA4-6B67-461B-A676-1A67C9673ABD}" presName="negSibTrans" presStyleCnt="0"/>
      <dgm:spPr/>
    </dgm:pt>
    <dgm:pt modelId="{9A0FE813-F246-4169-9B0C-6B98FE011427}" type="pres">
      <dgm:prSet presAssocID="{C4C24CBC-D7AD-4A2D-97C0-B111B41C3B6A}" presName="composite" presStyleCnt="0"/>
      <dgm:spPr/>
    </dgm:pt>
    <dgm:pt modelId="{DEAFC65D-3ACF-4E78-842C-4EBC46B4BC48}" type="pres">
      <dgm:prSet presAssocID="{C4C24CBC-D7AD-4A2D-97C0-B111B41C3B6A}" presName="Child" presStyleLbl="revTx" presStyleIdx="9" presStyleCnt="12">
        <dgm:presLayoutVars>
          <dgm:chMax val="0"/>
          <dgm:chPref val="0"/>
          <dgm:bulletEnabled val="1"/>
        </dgm:presLayoutVars>
      </dgm:prSet>
      <dgm:spPr/>
      <dgm:t>
        <a:bodyPr/>
        <a:lstStyle/>
        <a:p>
          <a:endParaRPr lang="es-ES"/>
        </a:p>
      </dgm:t>
    </dgm:pt>
    <dgm:pt modelId="{56F96AAA-DCA1-4863-93B5-06BBD720BE60}" type="pres">
      <dgm:prSet presAssocID="{9080B618-E5C8-4814-8F8D-BB1BFF612481}" presName="sibTrans" presStyleCnt="0"/>
      <dgm:spPr/>
    </dgm:pt>
    <dgm:pt modelId="{F77B5059-6419-4C0C-8C8B-A32711143049}" type="pres">
      <dgm:prSet presAssocID="{B10BA945-6E82-4E80-9AB0-4456808181D8}" presName="ParentComposite" presStyleCnt="0"/>
      <dgm:spPr/>
    </dgm:pt>
    <dgm:pt modelId="{A2D91B7D-6353-4AEE-8932-C174267DBBC6}" type="pres">
      <dgm:prSet presAssocID="{B10BA945-6E82-4E80-9AB0-4456808181D8}" presName="Chord" presStyleLbl="bgShp" presStyleIdx="5" presStyleCnt="6"/>
      <dgm:spPr/>
    </dgm:pt>
    <dgm:pt modelId="{9FF7A896-07DE-4297-A7F3-E2B968DBDED3}" type="pres">
      <dgm:prSet presAssocID="{B10BA945-6E82-4E80-9AB0-4456808181D8}" presName="Pie" presStyleLbl="alignNode1" presStyleIdx="5" presStyleCnt="6"/>
      <dgm:spPr/>
    </dgm:pt>
    <dgm:pt modelId="{24DD421A-CAC0-4C2C-8213-7B9182513F98}" type="pres">
      <dgm:prSet presAssocID="{B10BA945-6E82-4E80-9AB0-4456808181D8}" presName="Parent" presStyleLbl="revTx" presStyleIdx="10" presStyleCnt="12">
        <dgm:presLayoutVars>
          <dgm:chMax val="1"/>
          <dgm:chPref val="1"/>
          <dgm:bulletEnabled val="1"/>
        </dgm:presLayoutVars>
      </dgm:prSet>
      <dgm:spPr/>
      <dgm:t>
        <a:bodyPr/>
        <a:lstStyle/>
        <a:p>
          <a:endParaRPr lang="es-ES"/>
        </a:p>
      </dgm:t>
    </dgm:pt>
    <dgm:pt modelId="{EE151694-13C4-4FA9-86DD-A7EBB5DE952C}" type="pres">
      <dgm:prSet presAssocID="{DD937B43-5201-46B1-BC98-63CF196990C1}" presName="negSibTrans" presStyleCnt="0"/>
      <dgm:spPr/>
    </dgm:pt>
    <dgm:pt modelId="{AC0EDCE5-1570-4B3E-B5E6-73F4E5F33C33}" type="pres">
      <dgm:prSet presAssocID="{B10BA945-6E82-4E80-9AB0-4456808181D8}" presName="composite" presStyleCnt="0"/>
      <dgm:spPr/>
    </dgm:pt>
    <dgm:pt modelId="{812FE648-D0C7-4F29-BBA4-293EDA23684B}" type="pres">
      <dgm:prSet presAssocID="{B10BA945-6E82-4E80-9AB0-4456808181D8}" presName="Child" presStyleLbl="revTx" presStyleIdx="11" presStyleCnt="12">
        <dgm:presLayoutVars>
          <dgm:chMax val="0"/>
          <dgm:chPref val="0"/>
          <dgm:bulletEnabled val="1"/>
        </dgm:presLayoutVars>
      </dgm:prSet>
      <dgm:spPr/>
      <dgm:t>
        <a:bodyPr/>
        <a:lstStyle/>
        <a:p>
          <a:endParaRPr lang="es-ES"/>
        </a:p>
      </dgm:t>
    </dgm:pt>
  </dgm:ptLst>
  <dgm:cxnLst>
    <dgm:cxn modelId="{3BAC12EE-0EB2-44E2-94E6-09A352CD99E3}" srcId="{EBCA36B6-B173-4C45-8FFF-7510CCF2744B}" destId="{92FC4728-862D-4387-8675-D7CC21E96E09}" srcOrd="2" destOrd="0" parTransId="{0C91895D-8206-4801-ACC9-3AAF4581F09A}" sibTransId="{A63068B4-401A-49E5-A51A-31196D81FC6F}"/>
    <dgm:cxn modelId="{250C2E70-B61A-4EC4-9C68-B6F4D2E6EF44}" type="presOf" srcId="{0EA68D33-444B-46C2-A4AD-84A19BCDBB89}" destId="{ED35C2F2-9740-4FE2-8B79-01A1DC5DFB39}" srcOrd="0" destOrd="0" presId="urn:microsoft.com/office/officeart/2009/3/layout/PieProcess"/>
    <dgm:cxn modelId="{A415CF87-CA82-463B-982D-D46CFE1F6EC2}" type="presOf" srcId="{32409C3F-36A2-4082-BFA9-83C11D90EF4B}" destId="{DC07BB9D-6668-4222-A029-51549E2DB44F}" srcOrd="0" destOrd="0" presId="urn:microsoft.com/office/officeart/2009/3/layout/PieProcess"/>
    <dgm:cxn modelId="{228EC709-FEFF-4089-B3E3-17B88DCD3569}" type="presOf" srcId="{87CDAF1D-A76D-4A53-86E5-E0557FA0F376}" destId="{DEAFC65D-3ACF-4E78-842C-4EBC46B4BC48}" srcOrd="0" destOrd="0" presId="urn:microsoft.com/office/officeart/2009/3/layout/PieProcess"/>
    <dgm:cxn modelId="{2DF1619F-FF59-42D6-AA16-E6712CB4F851}" srcId="{C4C24CBC-D7AD-4A2D-97C0-B111B41C3B6A}" destId="{87CDAF1D-A76D-4A53-86E5-E0557FA0F376}" srcOrd="0" destOrd="0" parTransId="{82B85EAD-15C2-43F4-89BF-7261EF5BB442}" sibTransId="{19DF2CA4-6B67-461B-A676-1A67C9673ABD}"/>
    <dgm:cxn modelId="{D447B8F8-0314-420C-A5B2-F395D1CAA050}" srcId="{92FC4728-862D-4387-8675-D7CC21E96E09}" destId="{0EA68D33-444B-46C2-A4AD-84A19BCDBB89}" srcOrd="0" destOrd="0" parTransId="{26DFAFBF-874F-490D-A7D5-4386294FB094}" sibTransId="{4C8AF153-3661-4624-881F-9F3E6EDBFFBD}"/>
    <dgm:cxn modelId="{4F3AA3A9-9386-450A-988A-986329F927E6}" srcId="{EBCA36B6-B173-4C45-8FFF-7510CCF2744B}" destId="{32409C3F-36A2-4082-BFA9-83C11D90EF4B}" srcOrd="0" destOrd="0" parTransId="{09325BA6-7DBE-4108-9AF5-528DAF1FDC73}" sibTransId="{683918B2-328C-498A-8EC0-1D1CEA4075E6}"/>
    <dgm:cxn modelId="{58E5AEA3-013C-4344-80E4-39D3B0F49098}" srcId="{B10BA945-6E82-4E80-9AB0-4456808181D8}" destId="{BF0D77B5-5FA7-4998-B279-B18B90C3ED91}" srcOrd="0" destOrd="0" parTransId="{5BC14D74-3021-4B57-AF64-5CDC92C075A4}" sibTransId="{DD937B43-5201-46B1-BC98-63CF196990C1}"/>
    <dgm:cxn modelId="{DA49FC8E-506E-45C0-9C30-AA576A647A82}" type="presOf" srcId="{B10BA945-6E82-4E80-9AB0-4456808181D8}" destId="{24DD421A-CAC0-4C2C-8213-7B9182513F98}" srcOrd="0" destOrd="0" presId="urn:microsoft.com/office/officeart/2009/3/layout/PieProcess"/>
    <dgm:cxn modelId="{BFABF0A9-DBC8-43EF-8B2A-878FE4C4A0FA}" srcId="{540F7650-85F1-42D7-A3A1-79D258438759}" destId="{50F58D39-5BB8-4970-943C-224CBB6D3CFF}" srcOrd="0" destOrd="0" parTransId="{3533E4A4-3D34-4BD7-99F1-CEECDD1643EA}" sibTransId="{F463863E-8167-49FD-B71B-8ADC174C1BE9}"/>
    <dgm:cxn modelId="{6D97ED81-5578-4C88-984A-BE6819366B2E}" srcId="{06B27F17-F31C-4733-9B5D-E5A89031AFA3}" destId="{8AAFF6FC-4538-48D7-8DB5-66BCA0A67559}" srcOrd="0" destOrd="0" parTransId="{7DF53787-CFFF-403F-AF56-C40C20AB0C5E}" sibTransId="{0562F858-85CF-43F9-8948-A8E4B6DA9F06}"/>
    <dgm:cxn modelId="{28AB658D-A116-4000-8467-8C78F88FBA3B}" type="presOf" srcId="{92FC4728-862D-4387-8675-D7CC21E96E09}" destId="{8F0A5BB7-03E6-4D6F-933D-C47C20E35FAE}" srcOrd="0" destOrd="0" presId="urn:microsoft.com/office/officeart/2009/3/layout/PieProcess"/>
    <dgm:cxn modelId="{62C5782E-FBE5-4ADE-9A5F-5B5ED9531354}" srcId="{EBCA36B6-B173-4C45-8FFF-7510CCF2744B}" destId="{B10BA945-6E82-4E80-9AB0-4456808181D8}" srcOrd="5" destOrd="0" parTransId="{19E44A49-FAE9-46F7-B799-844B061E73BC}" sibTransId="{B4F495A7-0D4D-49DF-9F17-1F985E10DF13}"/>
    <dgm:cxn modelId="{D09993D7-D8C9-48E1-9355-B20F8FE0912B}" srcId="{EBCA36B6-B173-4C45-8FFF-7510CCF2744B}" destId="{540F7650-85F1-42D7-A3A1-79D258438759}" srcOrd="1" destOrd="0" parTransId="{87832613-93AF-44F5-AB63-1D365D6E65B0}" sibTransId="{F150E94E-74E9-424D-8D41-66B4BC7A74B2}"/>
    <dgm:cxn modelId="{B0731148-2A71-4895-8C1D-99C3A1694CEB}" type="presOf" srcId="{06B27F17-F31C-4733-9B5D-E5A89031AFA3}" destId="{8C04BE7E-2C8C-49D4-9D95-BE3E4B154B2B}" srcOrd="0" destOrd="0" presId="urn:microsoft.com/office/officeart/2009/3/layout/PieProcess"/>
    <dgm:cxn modelId="{F0662771-4ABE-4F5A-A04B-193671CD9A6A}" type="presOf" srcId="{EBCA36B6-B173-4C45-8FFF-7510CCF2744B}" destId="{19C8617D-EF3D-461D-AD9C-062A72E9704D}" srcOrd="0" destOrd="0" presId="urn:microsoft.com/office/officeart/2009/3/layout/PieProcess"/>
    <dgm:cxn modelId="{8D3EF3E7-6BC1-434A-8A1B-2762684293F3}" type="presOf" srcId="{50F58D39-5BB8-4970-943C-224CBB6D3CFF}" destId="{DAD8C274-2FB2-4FA5-9F30-0A47E3EC6C40}" srcOrd="0" destOrd="0" presId="urn:microsoft.com/office/officeart/2009/3/layout/PieProcess"/>
    <dgm:cxn modelId="{1E328770-99A9-48C9-99AE-AF05316758D9}" type="presOf" srcId="{8AAFF6FC-4538-48D7-8DB5-66BCA0A67559}" destId="{E9377454-A234-4F45-997A-454405A909D0}" srcOrd="0" destOrd="0" presId="urn:microsoft.com/office/officeart/2009/3/layout/PieProcess"/>
    <dgm:cxn modelId="{439C955E-4572-4B51-8EA9-7B43C1BE58BB}" srcId="{32409C3F-36A2-4082-BFA9-83C11D90EF4B}" destId="{889B2336-2C79-495D-B0EF-8D6A7D9164FF}" srcOrd="0" destOrd="0" parTransId="{C943EAC3-990F-4088-9F90-25F6D040FBFC}" sibTransId="{6948908B-279D-43F1-9E0F-AB6A83AA3D3B}"/>
    <dgm:cxn modelId="{AD3744EA-69A0-4B04-8E49-A56EC9E61400}" srcId="{EBCA36B6-B173-4C45-8FFF-7510CCF2744B}" destId="{06B27F17-F31C-4733-9B5D-E5A89031AFA3}" srcOrd="3" destOrd="0" parTransId="{F01A3B0F-FA7A-4E67-9614-E7D3811D5120}" sibTransId="{99F0D43D-EEDC-44C2-9B84-6A5EFF1ADE16}"/>
    <dgm:cxn modelId="{631EB386-76AD-4C1C-9D00-E533CD05AF5B}" srcId="{EBCA36B6-B173-4C45-8FFF-7510CCF2744B}" destId="{C4C24CBC-D7AD-4A2D-97C0-B111B41C3B6A}" srcOrd="4" destOrd="0" parTransId="{CD95E95B-527F-4030-856D-E253E298A8D9}" sibTransId="{9080B618-E5C8-4814-8F8D-BB1BFF612481}"/>
    <dgm:cxn modelId="{7F591C93-B13B-40F9-993B-85C7EB3BDAE7}" type="presOf" srcId="{889B2336-2C79-495D-B0EF-8D6A7D9164FF}" destId="{DE26C32A-2F6F-425D-88AE-20ADF3037F00}" srcOrd="0" destOrd="0" presId="urn:microsoft.com/office/officeart/2009/3/layout/PieProcess"/>
    <dgm:cxn modelId="{49FE8944-B8CB-4F66-B30D-D514BB3B8D4A}" type="presOf" srcId="{540F7650-85F1-42D7-A3A1-79D258438759}" destId="{F9FA29EB-B738-4B4E-89FB-E49E3DEC3C60}" srcOrd="0" destOrd="0" presId="urn:microsoft.com/office/officeart/2009/3/layout/PieProcess"/>
    <dgm:cxn modelId="{7FCE05AE-1A1D-499D-AAED-C5FA55082219}" type="presOf" srcId="{C4C24CBC-D7AD-4A2D-97C0-B111B41C3B6A}" destId="{CC1E064F-C7C0-4E63-8718-02400F0DB5D7}" srcOrd="0" destOrd="0" presId="urn:microsoft.com/office/officeart/2009/3/layout/PieProcess"/>
    <dgm:cxn modelId="{5BCAB3E1-E9B5-419A-A4B3-C79707AC988B}" type="presOf" srcId="{BF0D77B5-5FA7-4998-B279-B18B90C3ED91}" destId="{812FE648-D0C7-4F29-BBA4-293EDA23684B}" srcOrd="0" destOrd="0" presId="urn:microsoft.com/office/officeart/2009/3/layout/PieProcess"/>
    <dgm:cxn modelId="{753C1138-D3C4-48EB-B1F5-1766BD26B8BF}" type="presParOf" srcId="{19C8617D-EF3D-461D-AD9C-062A72E9704D}" destId="{8EC29679-5F30-40D2-A1AA-D1113E50FB8B}" srcOrd="0" destOrd="0" presId="urn:microsoft.com/office/officeart/2009/3/layout/PieProcess"/>
    <dgm:cxn modelId="{E0CFD7F3-9F1E-4890-85BF-AEFE0BB58ABC}" type="presParOf" srcId="{8EC29679-5F30-40D2-A1AA-D1113E50FB8B}" destId="{4C44ADE6-0DE8-432F-9F28-4317600F3CA2}" srcOrd="0" destOrd="0" presId="urn:microsoft.com/office/officeart/2009/3/layout/PieProcess"/>
    <dgm:cxn modelId="{62EF1962-1409-437D-9322-D5AE0ECDD18F}" type="presParOf" srcId="{8EC29679-5F30-40D2-A1AA-D1113E50FB8B}" destId="{2D35A8E6-BF56-4BDD-A0BD-F94A807BEAEB}" srcOrd="1" destOrd="0" presId="urn:microsoft.com/office/officeart/2009/3/layout/PieProcess"/>
    <dgm:cxn modelId="{85D0CA27-D96F-47EE-B39A-89093F70EFA6}" type="presParOf" srcId="{8EC29679-5F30-40D2-A1AA-D1113E50FB8B}" destId="{DC07BB9D-6668-4222-A029-51549E2DB44F}" srcOrd="2" destOrd="0" presId="urn:microsoft.com/office/officeart/2009/3/layout/PieProcess"/>
    <dgm:cxn modelId="{EB721BE7-579A-4ACD-B374-3B2FD837A991}" type="presParOf" srcId="{19C8617D-EF3D-461D-AD9C-062A72E9704D}" destId="{C8A7DDE8-83D6-43F6-BA03-79931F602CBB}" srcOrd="1" destOrd="0" presId="urn:microsoft.com/office/officeart/2009/3/layout/PieProcess"/>
    <dgm:cxn modelId="{D19568EB-8424-4A25-87EB-E37FB7B17C11}" type="presParOf" srcId="{19C8617D-EF3D-461D-AD9C-062A72E9704D}" destId="{73F1284D-3F26-4DD5-B475-315B49DA4287}" srcOrd="2" destOrd="0" presId="urn:microsoft.com/office/officeart/2009/3/layout/PieProcess"/>
    <dgm:cxn modelId="{BFBB7B21-1D20-42FD-97CA-BC0723F76FAD}" type="presParOf" srcId="{73F1284D-3F26-4DD5-B475-315B49DA4287}" destId="{DE26C32A-2F6F-425D-88AE-20ADF3037F00}" srcOrd="0" destOrd="0" presId="urn:microsoft.com/office/officeart/2009/3/layout/PieProcess"/>
    <dgm:cxn modelId="{D9AEC992-7AC6-40D2-B4B4-C9E0660DF5E8}" type="presParOf" srcId="{19C8617D-EF3D-461D-AD9C-062A72E9704D}" destId="{A64A4A9D-FDF5-44A2-BC1F-2BBA6EA1ABF3}" srcOrd="3" destOrd="0" presId="urn:microsoft.com/office/officeart/2009/3/layout/PieProcess"/>
    <dgm:cxn modelId="{564368FA-0A91-487B-8ABE-93F01A40DC73}" type="presParOf" srcId="{19C8617D-EF3D-461D-AD9C-062A72E9704D}" destId="{B8420C0D-6470-4732-B874-CA2DA580E0CE}" srcOrd="4" destOrd="0" presId="urn:microsoft.com/office/officeart/2009/3/layout/PieProcess"/>
    <dgm:cxn modelId="{A3B68C36-F745-4FA8-8F8F-7A30B4270CCA}" type="presParOf" srcId="{B8420C0D-6470-4732-B874-CA2DA580E0CE}" destId="{BA6A5F54-BF34-4E24-BA8D-3F1B77911FC0}" srcOrd="0" destOrd="0" presId="urn:microsoft.com/office/officeart/2009/3/layout/PieProcess"/>
    <dgm:cxn modelId="{43DBADC8-3AC3-4E97-AD09-203F511C6441}" type="presParOf" srcId="{B8420C0D-6470-4732-B874-CA2DA580E0CE}" destId="{3F425756-2DDC-4067-BBD3-F936FA667B56}" srcOrd="1" destOrd="0" presId="urn:microsoft.com/office/officeart/2009/3/layout/PieProcess"/>
    <dgm:cxn modelId="{D8C80E75-C5D0-44CD-B838-DF43BC14044B}" type="presParOf" srcId="{B8420C0D-6470-4732-B874-CA2DA580E0CE}" destId="{F9FA29EB-B738-4B4E-89FB-E49E3DEC3C60}" srcOrd="2" destOrd="0" presId="urn:microsoft.com/office/officeart/2009/3/layout/PieProcess"/>
    <dgm:cxn modelId="{EA6F39E5-9B7C-4EB5-8054-4609601EBD55}" type="presParOf" srcId="{19C8617D-EF3D-461D-AD9C-062A72E9704D}" destId="{F0D270C7-CC4B-46BC-BC11-485C83855570}" srcOrd="5" destOrd="0" presId="urn:microsoft.com/office/officeart/2009/3/layout/PieProcess"/>
    <dgm:cxn modelId="{CF7519BE-608D-4006-BBA2-EE0D0364E261}" type="presParOf" srcId="{19C8617D-EF3D-461D-AD9C-062A72E9704D}" destId="{D96B378C-A38C-46B5-AD60-5F74D7D9BF71}" srcOrd="6" destOrd="0" presId="urn:microsoft.com/office/officeart/2009/3/layout/PieProcess"/>
    <dgm:cxn modelId="{0AB4F909-341E-4DB4-8AAD-CC2647BCB448}" type="presParOf" srcId="{D96B378C-A38C-46B5-AD60-5F74D7D9BF71}" destId="{DAD8C274-2FB2-4FA5-9F30-0A47E3EC6C40}" srcOrd="0" destOrd="0" presId="urn:microsoft.com/office/officeart/2009/3/layout/PieProcess"/>
    <dgm:cxn modelId="{61619CD2-CB55-4D59-B635-646CB05DA3D2}" type="presParOf" srcId="{19C8617D-EF3D-461D-AD9C-062A72E9704D}" destId="{1DE19FDC-07CD-4553-88B3-F4446411E8A4}" srcOrd="7" destOrd="0" presId="urn:microsoft.com/office/officeart/2009/3/layout/PieProcess"/>
    <dgm:cxn modelId="{4244B9FE-C929-4D6D-A62A-C614F3F4CB9F}" type="presParOf" srcId="{19C8617D-EF3D-461D-AD9C-062A72E9704D}" destId="{D5FEAE99-9DB1-4E89-A530-CF2DA32D1DEB}" srcOrd="8" destOrd="0" presId="urn:microsoft.com/office/officeart/2009/3/layout/PieProcess"/>
    <dgm:cxn modelId="{9499E170-1243-4860-8636-ACAB298D66FB}" type="presParOf" srcId="{D5FEAE99-9DB1-4E89-A530-CF2DA32D1DEB}" destId="{A34AD437-FA46-48A5-BB29-BEF120082FE5}" srcOrd="0" destOrd="0" presId="urn:microsoft.com/office/officeart/2009/3/layout/PieProcess"/>
    <dgm:cxn modelId="{8D419B03-8757-4132-BF94-7F053954D5DD}" type="presParOf" srcId="{D5FEAE99-9DB1-4E89-A530-CF2DA32D1DEB}" destId="{AA8FAA47-A617-455B-9A54-CD350B45ED1B}" srcOrd="1" destOrd="0" presId="urn:microsoft.com/office/officeart/2009/3/layout/PieProcess"/>
    <dgm:cxn modelId="{F5150A2E-4DF6-4721-8163-F44E702A26EA}" type="presParOf" srcId="{D5FEAE99-9DB1-4E89-A530-CF2DA32D1DEB}" destId="{8F0A5BB7-03E6-4D6F-933D-C47C20E35FAE}" srcOrd="2" destOrd="0" presId="urn:microsoft.com/office/officeart/2009/3/layout/PieProcess"/>
    <dgm:cxn modelId="{8C4C738B-9C90-4F29-BDF5-37A375AC58B7}" type="presParOf" srcId="{19C8617D-EF3D-461D-AD9C-062A72E9704D}" destId="{7B7444D4-65F8-433B-BD82-1A9D59C2DD9C}" srcOrd="9" destOrd="0" presId="urn:microsoft.com/office/officeart/2009/3/layout/PieProcess"/>
    <dgm:cxn modelId="{0935430C-BE9C-43AC-93A7-83FA82D01E74}" type="presParOf" srcId="{19C8617D-EF3D-461D-AD9C-062A72E9704D}" destId="{A41A8A77-3FC0-4506-AD24-19325B27518D}" srcOrd="10" destOrd="0" presId="urn:microsoft.com/office/officeart/2009/3/layout/PieProcess"/>
    <dgm:cxn modelId="{A05FC3D8-B35C-4DA2-B530-C19D6C75AB82}" type="presParOf" srcId="{A41A8A77-3FC0-4506-AD24-19325B27518D}" destId="{ED35C2F2-9740-4FE2-8B79-01A1DC5DFB39}" srcOrd="0" destOrd="0" presId="urn:microsoft.com/office/officeart/2009/3/layout/PieProcess"/>
    <dgm:cxn modelId="{31CB9898-EC81-4CC6-BC06-4C59BC14CBAC}" type="presParOf" srcId="{19C8617D-EF3D-461D-AD9C-062A72E9704D}" destId="{C2724F63-A269-4C11-B5B2-86588EDAD3AB}" srcOrd="11" destOrd="0" presId="urn:microsoft.com/office/officeart/2009/3/layout/PieProcess"/>
    <dgm:cxn modelId="{46A7B619-A182-4E68-A9B9-35D3BA21B424}" type="presParOf" srcId="{19C8617D-EF3D-461D-AD9C-062A72E9704D}" destId="{0BFA90C9-CD89-45AC-9FCE-A66583FD2650}" srcOrd="12" destOrd="0" presId="urn:microsoft.com/office/officeart/2009/3/layout/PieProcess"/>
    <dgm:cxn modelId="{5B884861-57D7-43ED-A623-9462034E2B0E}" type="presParOf" srcId="{0BFA90C9-CD89-45AC-9FCE-A66583FD2650}" destId="{1AEA5A34-7F01-4AAF-A97D-42F610CE1751}" srcOrd="0" destOrd="0" presId="urn:microsoft.com/office/officeart/2009/3/layout/PieProcess"/>
    <dgm:cxn modelId="{7BF55664-F4A6-43EA-A40F-C9333CF451A9}" type="presParOf" srcId="{0BFA90C9-CD89-45AC-9FCE-A66583FD2650}" destId="{EDE7ACCF-6C62-4F8B-A9D6-37D3E728BB94}" srcOrd="1" destOrd="0" presId="urn:microsoft.com/office/officeart/2009/3/layout/PieProcess"/>
    <dgm:cxn modelId="{EBF02828-DCB1-4949-9768-5454D4DFE0C7}" type="presParOf" srcId="{0BFA90C9-CD89-45AC-9FCE-A66583FD2650}" destId="{8C04BE7E-2C8C-49D4-9D95-BE3E4B154B2B}" srcOrd="2" destOrd="0" presId="urn:microsoft.com/office/officeart/2009/3/layout/PieProcess"/>
    <dgm:cxn modelId="{89C3A253-512D-42EF-AF13-D0806AF0CBDC}" type="presParOf" srcId="{19C8617D-EF3D-461D-AD9C-062A72E9704D}" destId="{1035D2CD-9DC7-45CD-A323-C71B6321C688}" srcOrd="13" destOrd="0" presId="urn:microsoft.com/office/officeart/2009/3/layout/PieProcess"/>
    <dgm:cxn modelId="{C5322A3B-039A-40A0-BB18-F63DB463931F}" type="presParOf" srcId="{19C8617D-EF3D-461D-AD9C-062A72E9704D}" destId="{9E4B2B31-60C6-44CC-80C0-348EC5221029}" srcOrd="14" destOrd="0" presId="urn:microsoft.com/office/officeart/2009/3/layout/PieProcess"/>
    <dgm:cxn modelId="{B3D4AAD0-AED1-42AD-8428-7D0F059B6172}" type="presParOf" srcId="{9E4B2B31-60C6-44CC-80C0-348EC5221029}" destId="{E9377454-A234-4F45-997A-454405A909D0}" srcOrd="0" destOrd="0" presId="urn:microsoft.com/office/officeart/2009/3/layout/PieProcess"/>
    <dgm:cxn modelId="{EF8F6F06-1819-4DD1-B6F7-924A89058E0F}" type="presParOf" srcId="{19C8617D-EF3D-461D-AD9C-062A72E9704D}" destId="{798310C0-D1D5-4BC6-8BCA-898CA9FCB7F7}" srcOrd="15" destOrd="0" presId="urn:microsoft.com/office/officeart/2009/3/layout/PieProcess"/>
    <dgm:cxn modelId="{AFA3855B-7C60-43EE-A0CF-065293006EE4}" type="presParOf" srcId="{19C8617D-EF3D-461D-AD9C-062A72E9704D}" destId="{CD66D630-4A48-465F-A2CE-908495393157}" srcOrd="16" destOrd="0" presId="urn:microsoft.com/office/officeart/2009/3/layout/PieProcess"/>
    <dgm:cxn modelId="{6AB4749E-43D0-4E20-9141-A0B635027A10}" type="presParOf" srcId="{CD66D630-4A48-465F-A2CE-908495393157}" destId="{559DD397-093D-4593-9BE2-512D90221286}" srcOrd="0" destOrd="0" presId="urn:microsoft.com/office/officeart/2009/3/layout/PieProcess"/>
    <dgm:cxn modelId="{623ACDC5-72CA-47F2-95C2-10DE57D9E1E7}" type="presParOf" srcId="{CD66D630-4A48-465F-A2CE-908495393157}" destId="{B98D4771-1AFC-4ADD-B7E4-E4B83342100B}" srcOrd="1" destOrd="0" presId="urn:microsoft.com/office/officeart/2009/3/layout/PieProcess"/>
    <dgm:cxn modelId="{08E70C84-A9FE-40AA-981C-64509B1491FC}" type="presParOf" srcId="{CD66D630-4A48-465F-A2CE-908495393157}" destId="{CC1E064F-C7C0-4E63-8718-02400F0DB5D7}" srcOrd="2" destOrd="0" presId="urn:microsoft.com/office/officeart/2009/3/layout/PieProcess"/>
    <dgm:cxn modelId="{2D790483-11DC-48F5-8A54-DC27576CD69E}" type="presParOf" srcId="{19C8617D-EF3D-461D-AD9C-062A72E9704D}" destId="{36CEEC32-7509-49C4-B3F3-AB707302E40A}" srcOrd="17" destOrd="0" presId="urn:microsoft.com/office/officeart/2009/3/layout/PieProcess"/>
    <dgm:cxn modelId="{CF45A1F1-04EC-4A40-AE99-3E74213EA8B0}" type="presParOf" srcId="{19C8617D-EF3D-461D-AD9C-062A72E9704D}" destId="{9A0FE813-F246-4169-9B0C-6B98FE011427}" srcOrd="18" destOrd="0" presId="urn:microsoft.com/office/officeart/2009/3/layout/PieProcess"/>
    <dgm:cxn modelId="{CA0EEE6F-E98C-4F33-8E06-0A764FCAF4E9}" type="presParOf" srcId="{9A0FE813-F246-4169-9B0C-6B98FE011427}" destId="{DEAFC65D-3ACF-4E78-842C-4EBC46B4BC48}" srcOrd="0" destOrd="0" presId="urn:microsoft.com/office/officeart/2009/3/layout/PieProcess"/>
    <dgm:cxn modelId="{D1916E8F-34E3-4BC0-98DA-C3A73D7D06B9}" type="presParOf" srcId="{19C8617D-EF3D-461D-AD9C-062A72E9704D}" destId="{56F96AAA-DCA1-4863-93B5-06BBD720BE60}" srcOrd="19" destOrd="0" presId="urn:microsoft.com/office/officeart/2009/3/layout/PieProcess"/>
    <dgm:cxn modelId="{BB48B8AF-EE17-49CC-B8D9-65F624BE7263}" type="presParOf" srcId="{19C8617D-EF3D-461D-AD9C-062A72E9704D}" destId="{F77B5059-6419-4C0C-8C8B-A32711143049}" srcOrd="20" destOrd="0" presId="urn:microsoft.com/office/officeart/2009/3/layout/PieProcess"/>
    <dgm:cxn modelId="{7C47F755-2BF0-4807-86CF-D9FC31C01445}" type="presParOf" srcId="{F77B5059-6419-4C0C-8C8B-A32711143049}" destId="{A2D91B7D-6353-4AEE-8932-C174267DBBC6}" srcOrd="0" destOrd="0" presId="urn:microsoft.com/office/officeart/2009/3/layout/PieProcess"/>
    <dgm:cxn modelId="{DBC80317-3097-4B81-9935-13FD60C84779}" type="presParOf" srcId="{F77B5059-6419-4C0C-8C8B-A32711143049}" destId="{9FF7A896-07DE-4297-A7F3-E2B968DBDED3}" srcOrd="1" destOrd="0" presId="urn:microsoft.com/office/officeart/2009/3/layout/PieProcess"/>
    <dgm:cxn modelId="{55A7D37E-CEA7-4EB3-9AEC-229A5BA4FE84}" type="presParOf" srcId="{F77B5059-6419-4C0C-8C8B-A32711143049}" destId="{24DD421A-CAC0-4C2C-8213-7B9182513F98}" srcOrd="2" destOrd="0" presId="urn:microsoft.com/office/officeart/2009/3/layout/PieProcess"/>
    <dgm:cxn modelId="{ADB75393-E739-4618-9B62-A4C856E457B2}" type="presParOf" srcId="{19C8617D-EF3D-461D-AD9C-062A72E9704D}" destId="{EE151694-13C4-4FA9-86DD-A7EBB5DE952C}" srcOrd="21" destOrd="0" presId="urn:microsoft.com/office/officeart/2009/3/layout/PieProcess"/>
    <dgm:cxn modelId="{967B9299-D6FA-40A9-AE64-F01DE93763B7}" type="presParOf" srcId="{19C8617D-EF3D-461D-AD9C-062A72E9704D}" destId="{AC0EDCE5-1570-4B3E-B5E6-73F4E5F33C33}" srcOrd="22" destOrd="0" presId="urn:microsoft.com/office/officeart/2009/3/layout/PieProcess"/>
    <dgm:cxn modelId="{7A336B2C-F44F-4C73-9E08-66DE21B9338B}" type="presParOf" srcId="{AC0EDCE5-1570-4B3E-B5E6-73F4E5F33C33}" destId="{812FE648-D0C7-4F29-BBA4-293EDA23684B}" srcOrd="0" destOrd="0" presId="urn:microsoft.com/office/officeart/2009/3/layout/Pi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4ADE6-0DE8-432F-9F28-4317600F3CA2}">
      <dsp:nvSpPr>
        <dsp:cNvPr id="0" name=""/>
        <dsp:cNvSpPr/>
      </dsp:nvSpPr>
      <dsp:spPr>
        <a:xfrm>
          <a:off x="7798" y="1027085"/>
          <a:ext cx="593547" cy="59354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5A8E6-BF56-4BDD-A0BD-F94A807BEAEB}">
      <dsp:nvSpPr>
        <dsp:cNvPr id="0" name=""/>
        <dsp:cNvSpPr/>
      </dsp:nvSpPr>
      <dsp:spPr>
        <a:xfrm>
          <a:off x="67153" y="1086440"/>
          <a:ext cx="474837" cy="474837"/>
        </a:xfrm>
        <a:prstGeom prst="pie">
          <a:avLst>
            <a:gd name="adj1" fmla="val 14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07BB9D-6668-4222-A029-51549E2DB44F}">
      <dsp:nvSpPr>
        <dsp:cNvPr id="0" name=""/>
        <dsp:cNvSpPr/>
      </dsp:nvSpPr>
      <dsp:spPr>
        <a:xfrm rot="16200000">
          <a:off x="-674780" y="2362567"/>
          <a:ext cx="1721287" cy="35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PE" sz="2000" kern="1200" dirty="0" smtClean="0"/>
            <a:t>Mayo </a:t>
          </a:r>
          <a:r>
            <a:rPr lang="es-PE" sz="2000" kern="1200" dirty="0"/>
            <a:t>2021</a:t>
          </a:r>
        </a:p>
      </dsp:txBody>
      <dsp:txXfrm>
        <a:off x="-674780" y="2362567"/>
        <a:ext cx="1721287" cy="356128"/>
      </dsp:txXfrm>
    </dsp:sp>
    <dsp:sp modelId="{DE26C32A-2F6F-425D-88AE-20ADF3037F00}">
      <dsp:nvSpPr>
        <dsp:cNvPr id="0" name=""/>
        <dsp:cNvSpPr/>
      </dsp:nvSpPr>
      <dsp:spPr>
        <a:xfrm>
          <a:off x="423282" y="1027085"/>
          <a:ext cx="1187094" cy="237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pPr>
          <a:r>
            <a:rPr lang="es-PE" sz="1300" kern="1200" dirty="0"/>
            <a:t>Política energética y perspectivas para la próxima década</a:t>
          </a:r>
        </a:p>
      </dsp:txBody>
      <dsp:txXfrm>
        <a:off x="423282" y="1027085"/>
        <a:ext cx="1187094" cy="2374189"/>
      </dsp:txXfrm>
    </dsp:sp>
    <dsp:sp modelId="{BA6A5F54-BF34-4E24-BA8D-3F1B77911FC0}">
      <dsp:nvSpPr>
        <dsp:cNvPr id="0" name=""/>
        <dsp:cNvSpPr/>
      </dsp:nvSpPr>
      <dsp:spPr>
        <a:xfrm>
          <a:off x="1858043" y="1027085"/>
          <a:ext cx="593547" cy="59354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25756-2DDC-4067-BBD3-F936FA667B56}">
      <dsp:nvSpPr>
        <dsp:cNvPr id="0" name=""/>
        <dsp:cNvSpPr/>
      </dsp:nvSpPr>
      <dsp:spPr>
        <a:xfrm>
          <a:off x="1917397" y="1086440"/>
          <a:ext cx="474837" cy="474837"/>
        </a:xfrm>
        <a:prstGeom prst="pie">
          <a:avLst>
            <a:gd name="adj1" fmla="val 126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9FA29EB-B738-4B4E-89FB-E49E3DEC3C60}">
      <dsp:nvSpPr>
        <dsp:cNvPr id="0" name=""/>
        <dsp:cNvSpPr/>
      </dsp:nvSpPr>
      <dsp:spPr>
        <a:xfrm rot="16200000">
          <a:off x="1175463" y="2362567"/>
          <a:ext cx="1721287" cy="35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PE" sz="2000" kern="1200" dirty="0"/>
            <a:t>Julio 2021</a:t>
          </a:r>
        </a:p>
      </dsp:txBody>
      <dsp:txXfrm>
        <a:off x="1175463" y="2362567"/>
        <a:ext cx="1721287" cy="356128"/>
      </dsp:txXfrm>
    </dsp:sp>
    <dsp:sp modelId="{DAD8C274-2FB2-4FA5-9F30-0A47E3EC6C40}">
      <dsp:nvSpPr>
        <dsp:cNvPr id="0" name=""/>
        <dsp:cNvSpPr/>
      </dsp:nvSpPr>
      <dsp:spPr>
        <a:xfrm>
          <a:off x="2273526" y="1027085"/>
          <a:ext cx="1187094" cy="237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buFont typeface="Courier New" panose="02070309020205020404" pitchFamily="49" charset="0"/>
            <a:buChar char="o"/>
          </a:pPr>
          <a:r>
            <a:rPr lang="es-PE" sz="1300" kern="1200" dirty="0"/>
            <a:t>Tendencias globales hacia la descarbonización de la energía: transición y electrificación de la matriz energética</a:t>
          </a:r>
        </a:p>
      </dsp:txBody>
      <dsp:txXfrm>
        <a:off x="2273526" y="1027085"/>
        <a:ext cx="1187094" cy="2374189"/>
      </dsp:txXfrm>
    </dsp:sp>
    <dsp:sp modelId="{A34AD437-FA46-48A5-BB29-BEF120082FE5}">
      <dsp:nvSpPr>
        <dsp:cNvPr id="0" name=""/>
        <dsp:cNvSpPr/>
      </dsp:nvSpPr>
      <dsp:spPr>
        <a:xfrm>
          <a:off x="3708287" y="1027085"/>
          <a:ext cx="593547" cy="59354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AA47-A617-455B-9A54-CD350B45ED1B}">
      <dsp:nvSpPr>
        <dsp:cNvPr id="0" name=""/>
        <dsp:cNvSpPr/>
      </dsp:nvSpPr>
      <dsp:spPr>
        <a:xfrm>
          <a:off x="3767642" y="1086440"/>
          <a:ext cx="474837" cy="474837"/>
        </a:xfrm>
        <a:prstGeom prst="pie">
          <a:avLst>
            <a:gd name="adj1" fmla="val 108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0A5BB7-03E6-4D6F-933D-C47C20E35FAE}">
      <dsp:nvSpPr>
        <dsp:cNvPr id="0" name=""/>
        <dsp:cNvSpPr/>
      </dsp:nvSpPr>
      <dsp:spPr>
        <a:xfrm rot="16200000">
          <a:off x="3025707" y="2362567"/>
          <a:ext cx="1721287" cy="35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PE" sz="2000" kern="1200" dirty="0"/>
            <a:t>Agosto 2021</a:t>
          </a:r>
        </a:p>
      </dsp:txBody>
      <dsp:txXfrm>
        <a:off x="3025707" y="2362567"/>
        <a:ext cx="1721287" cy="356128"/>
      </dsp:txXfrm>
    </dsp:sp>
    <dsp:sp modelId="{ED35C2F2-9740-4FE2-8B79-01A1DC5DFB39}">
      <dsp:nvSpPr>
        <dsp:cNvPr id="0" name=""/>
        <dsp:cNvSpPr/>
      </dsp:nvSpPr>
      <dsp:spPr>
        <a:xfrm>
          <a:off x="4123770" y="1027085"/>
          <a:ext cx="1187094" cy="237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pPr>
          <a:r>
            <a:rPr lang="es-PE" sz="1300" kern="1200" dirty="0"/>
            <a:t>Aplicación de GNL al transporte pesado y a la minería</a:t>
          </a:r>
        </a:p>
      </dsp:txBody>
      <dsp:txXfrm>
        <a:off x="4123770" y="1027085"/>
        <a:ext cx="1187094" cy="2374189"/>
      </dsp:txXfrm>
    </dsp:sp>
    <dsp:sp modelId="{1AEA5A34-7F01-4AAF-A97D-42F610CE1751}">
      <dsp:nvSpPr>
        <dsp:cNvPr id="0" name=""/>
        <dsp:cNvSpPr/>
      </dsp:nvSpPr>
      <dsp:spPr>
        <a:xfrm>
          <a:off x="5558531" y="1027085"/>
          <a:ext cx="593547" cy="59354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7ACCF-6C62-4F8B-A9D6-37D3E728BB94}">
      <dsp:nvSpPr>
        <dsp:cNvPr id="0" name=""/>
        <dsp:cNvSpPr/>
      </dsp:nvSpPr>
      <dsp:spPr>
        <a:xfrm>
          <a:off x="5617886" y="1086440"/>
          <a:ext cx="474837" cy="474837"/>
        </a:xfrm>
        <a:prstGeom prst="pie">
          <a:avLst>
            <a:gd name="adj1" fmla="val 90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04BE7E-2C8C-49D4-9D95-BE3E4B154B2B}">
      <dsp:nvSpPr>
        <dsp:cNvPr id="0" name=""/>
        <dsp:cNvSpPr/>
      </dsp:nvSpPr>
      <dsp:spPr>
        <a:xfrm rot="16200000">
          <a:off x="4875952" y="2362567"/>
          <a:ext cx="1721287" cy="35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PE" sz="2000" kern="1200" dirty="0"/>
            <a:t>Octubre 2021</a:t>
          </a:r>
        </a:p>
      </dsp:txBody>
      <dsp:txXfrm>
        <a:off x="4875952" y="2362567"/>
        <a:ext cx="1721287" cy="356128"/>
      </dsp:txXfrm>
    </dsp:sp>
    <dsp:sp modelId="{E9377454-A234-4F45-997A-454405A909D0}">
      <dsp:nvSpPr>
        <dsp:cNvPr id="0" name=""/>
        <dsp:cNvSpPr/>
      </dsp:nvSpPr>
      <dsp:spPr>
        <a:xfrm>
          <a:off x="5974014" y="1027085"/>
          <a:ext cx="1187094" cy="237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pPr>
          <a:r>
            <a:rPr lang="es-PE" sz="1300" kern="1200" dirty="0"/>
            <a:t>Precios de paridad en hidrocarburos: benchmarking</a:t>
          </a:r>
        </a:p>
      </dsp:txBody>
      <dsp:txXfrm>
        <a:off x="5974014" y="1027085"/>
        <a:ext cx="1187094" cy="2374189"/>
      </dsp:txXfrm>
    </dsp:sp>
    <dsp:sp modelId="{559DD397-093D-4593-9BE2-512D90221286}">
      <dsp:nvSpPr>
        <dsp:cNvPr id="0" name=""/>
        <dsp:cNvSpPr/>
      </dsp:nvSpPr>
      <dsp:spPr>
        <a:xfrm>
          <a:off x="7408775" y="1027085"/>
          <a:ext cx="593547" cy="59354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D4771-1AFC-4ADD-B7E4-E4B83342100B}">
      <dsp:nvSpPr>
        <dsp:cNvPr id="0" name=""/>
        <dsp:cNvSpPr/>
      </dsp:nvSpPr>
      <dsp:spPr>
        <a:xfrm>
          <a:off x="7468130" y="1086440"/>
          <a:ext cx="474837" cy="474837"/>
        </a:xfrm>
        <a:prstGeom prst="pie">
          <a:avLst>
            <a:gd name="adj1" fmla="val 7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C1E064F-C7C0-4E63-8718-02400F0DB5D7}">
      <dsp:nvSpPr>
        <dsp:cNvPr id="0" name=""/>
        <dsp:cNvSpPr/>
      </dsp:nvSpPr>
      <dsp:spPr>
        <a:xfrm rot="16200000">
          <a:off x="6726196" y="2362567"/>
          <a:ext cx="1721287" cy="35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PE" sz="2000" kern="1200" dirty="0"/>
            <a:t>Noviembre 2021</a:t>
          </a:r>
        </a:p>
      </dsp:txBody>
      <dsp:txXfrm>
        <a:off x="6726196" y="2362567"/>
        <a:ext cx="1721287" cy="356128"/>
      </dsp:txXfrm>
    </dsp:sp>
    <dsp:sp modelId="{DEAFC65D-3ACF-4E78-842C-4EBC46B4BC48}">
      <dsp:nvSpPr>
        <dsp:cNvPr id="0" name=""/>
        <dsp:cNvSpPr/>
      </dsp:nvSpPr>
      <dsp:spPr>
        <a:xfrm>
          <a:off x="7824259" y="1027085"/>
          <a:ext cx="1187094" cy="237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buFont typeface="Courier New" panose="02070309020205020404" pitchFamily="49" charset="0"/>
            <a:buChar char="o"/>
          </a:pPr>
          <a:r>
            <a:rPr lang="es-PE" sz="1300" kern="1200" dirty="0"/>
            <a:t>Innovación, inversión y financiación en proyectos con contenido de economía circular en el sector energético</a:t>
          </a:r>
        </a:p>
      </dsp:txBody>
      <dsp:txXfrm>
        <a:off x="7824259" y="1027085"/>
        <a:ext cx="1187094" cy="2374189"/>
      </dsp:txXfrm>
    </dsp:sp>
    <dsp:sp modelId="{A2D91B7D-6353-4AEE-8932-C174267DBBC6}">
      <dsp:nvSpPr>
        <dsp:cNvPr id="0" name=""/>
        <dsp:cNvSpPr/>
      </dsp:nvSpPr>
      <dsp:spPr>
        <a:xfrm>
          <a:off x="9259020" y="1027085"/>
          <a:ext cx="593547" cy="59354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7A896-07DE-4297-A7F3-E2B968DBDED3}">
      <dsp:nvSpPr>
        <dsp:cNvPr id="0" name=""/>
        <dsp:cNvSpPr/>
      </dsp:nvSpPr>
      <dsp:spPr>
        <a:xfrm>
          <a:off x="9318374" y="1086440"/>
          <a:ext cx="474837" cy="474837"/>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4DD421A-CAC0-4C2C-8213-7B9182513F98}">
      <dsp:nvSpPr>
        <dsp:cNvPr id="0" name=""/>
        <dsp:cNvSpPr/>
      </dsp:nvSpPr>
      <dsp:spPr>
        <a:xfrm rot="16200000">
          <a:off x="8576440" y="2362567"/>
          <a:ext cx="1721287" cy="35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PE" sz="2000" kern="1200" dirty="0"/>
            <a:t>Diciembre 2021</a:t>
          </a:r>
        </a:p>
      </dsp:txBody>
      <dsp:txXfrm>
        <a:off x="8576440" y="2362567"/>
        <a:ext cx="1721287" cy="356128"/>
      </dsp:txXfrm>
    </dsp:sp>
    <dsp:sp modelId="{812FE648-D0C7-4F29-BBA4-293EDA23684B}">
      <dsp:nvSpPr>
        <dsp:cNvPr id="0" name=""/>
        <dsp:cNvSpPr/>
      </dsp:nvSpPr>
      <dsp:spPr>
        <a:xfrm>
          <a:off x="9674503" y="1027085"/>
          <a:ext cx="1187094" cy="237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buFont typeface="Symbol" panose="05050102010706020507" pitchFamily="18" charset="2"/>
            <a:buChar char=""/>
          </a:pPr>
          <a:r>
            <a:rPr lang="es-PE" sz="1300" kern="1200" dirty="0"/>
            <a:t>Electrificación de la matriz energética:  De los combustibles fósiles</a:t>
          </a:r>
        </a:p>
      </dsp:txBody>
      <dsp:txXfrm>
        <a:off x="9674503" y="1027085"/>
        <a:ext cx="1187094" cy="2374189"/>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9086D-EF6F-4F7F-BFE3-24AE8E31902C}" type="datetimeFigureOut">
              <a:rPr lang="es-ES" smtClean="0"/>
              <a:t>21/04/2021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D4A59-7C6D-42BD-B8A7-42A9CAABC135}" type="slidenum">
              <a:rPr lang="es-ES" smtClean="0"/>
              <a:t>‹Nº›</a:t>
            </a:fld>
            <a:endParaRPr lang="es-ES"/>
          </a:p>
        </p:txBody>
      </p:sp>
    </p:spTree>
    <p:extLst>
      <p:ext uri="{BB962C8B-B14F-4D97-AF65-F5344CB8AC3E}">
        <p14:creationId xmlns:p14="http://schemas.microsoft.com/office/powerpoint/2010/main" val="34770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600"/>
              </a:spcBef>
              <a:spcAft>
                <a:spcPts val="600"/>
              </a:spcAft>
            </a:pPr>
            <a:r>
              <a:rPr lang="es-ES" sz="1200" dirty="0">
                <a:solidFill>
                  <a:schemeClr val="bg1">
                    <a:lumMod val="50000"/>
                  </a:schemeClr>
                </a:solidFill>
                <a:latin typeface="Arial Narrow" panose="020B0606020202030204" pitchFamily="34" charset="0"/>
              </a:rPr>
              <a:t>Los programas propuestos cuenta con la experiencia académica y profesional de los docentes de ESAN, con una serie de cursos especializados para el conocimiento y formación técnica, así como de la gestión en el desarrollo de los hidrocarburos. </a:t>
            </a:r>
          </a:p>
          <a:p>
            <a:pPr>
              <a:spcBef>
                <a:spcPts val="600"/>
              </a:spcBef>
              <a:spcAft>
                <a:spcPts val="600"/>
              </a:spcAft>
            </a:pPr>
            <a:r>
              <a:rPr lang="es-ES" sz="1200" dirty="0">
                <a:solidFill>
                  <a:schemeClr val="bg1">
                    <a:lumMod val="50000"/>
                  </a:schemeClr>
                </a:solidFill>
                <a:latin typeface="Arial Narrow" panose="020B0606020202030204" pitchFamily="34" charset="0"/>
              </a:rPr>
              <a:t>Iniciándose con introducciones a los mercados, los aspectos legales, técnicos y económicos de la cadena de valor, los Diplomas, en general, proponen nuevos cursos en temas ambientales, manejo de inventarios,  supervisión y fiscalización, planificación y de transición energética aplicadas al sector.</a:t>
            </a:r>
          </a:p>
          <a:p>
            <a:pPr>
              <a:spcBef>
                <a:spcPts val="600"/>
              </a:spcBef>
              <a:spcAft>
                <a:spcPts val="600"/>
              </a:spcAft>
            </a:pPr>
            <a:r>
              <a:rPr lang="es-ES" sz="1200" dirty="0">
                <a:solidFill>
                  <a:schemeClr val="bg1">
                    <a:lumMod val="50000"/>
                  </a:schemeClr>
                </a:solidFill>
                <a:latin typeface="Arial Narrow" panose="020B0606020202030204" pitchFamily="34" charset="0"/>
              </a:rPr>
              <a:t>El objetivo es la búsqueda de la continua promoción de la energía (gas natural y petróleo) en mercados internacionales y locales, con el fin de alcanzar competitividad a la par de la sostenibilidad en línea con las tendencias globales.</a:t>
            </a:r>
          </a:p>
          <a:p>
            <a:pPr>
              <a:spcBef>
                <a:spcPts val="600"/>
              </a:spcBef>
              <a:spcAft>
                <a:spcPts val="600"/>
              </a:spcAft>
            </a:pPr>
            <a:r>
              <a:rPr lang="es-ES" sz="1200" dirty="0">
                <a:solidFill>
                  <a:schemeClr val="bg1">
                    <a:lumMod val="50000"/>
                  </a:schemeClr>
                </a:solidFill>
                <a:latin typeface="Arial Narrow" panose="020B0606020202030204" pitchFamily="34" charset="0"/>
              </a:rPr>
              <a:t>Presentamos los siguiente cursos con una visión integral y holística con otros energéticos. Se busca que permanentemente los energéticos sean parte de una política energética que en ciertos sectores que demandan hidrocarburos con una visión global que requiere ser entendida y atendida para el manejo futuro.</a:t>
            </a:r>
          </a:p>
          <a:p>
            <a:endParaRPr lang="es-PE" dirty="0"/>
          </a:p>
        </p:txBody>
      </p:sp>
      <p:sp>
        <p:nvSpPr>
          <p:cNvPr id="4" name="Marcador de número de diapositiva 3"/>
          <p:cNvSpPr>
            <a:spLocks noGrp="1"/>
          </p:cNvSpPr>
          <p:nvPr>
            <p:ph type="sldNum" sz="quarter" idx="5"/>
          </p:nvPr>
        </p:nvSpPr>
        <p:spPr/>
        <p:txBody>
          <a:bodyPr/>
          <a:lstStyle/>
          <a:p>
            <a:fld id="{869D4A59-7C6D-42BD-B8A7-42A9CAABC135}" type="slidenum">
              <a:rPr lang="es-ES" smtClean="0"/>
              <a:t>19</a:t>
            </a:fld>
            <a:endParaRPr lang="es-ES"/>
          </a:p>
        </p:txBody>
      </p:sp>
    </p:spTree>
    <p:extLst>
      <p:ext uri="{BB962C8B-B14F-4D97-AF65-F5344CB8AC3E}">
        <p14:creationId xmlns:p14="http://schemas.microsoft.com/office/powerpoint/2010/main" val="36966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600"/>
              </a:spcBef>
              <a:spcAft>
                <a:spcPts val="600"/>
              </a:spcAft>
            </a:pPr>
            <a:r>
              <a:rPr lang="es-ES" sz="1200" dirty="0">
                <a:solidFill>
                  <a:schemeClr val="bg1">
                    <a:lumMod val="50000"/>
                  </a:schemeClr>
                </a:solidFill>
                <a:latin typeface="Arial Narrow" panose="020B0606020202030204" pitchFamily="34" charset="0"/>
              </a:rPr>
              <a:t>Los programas propuestos cuenta con la experiencia académica y profesional de los docentes de ESAN, con una serie de cursos especializados para el conocimiento y formación técnica, así como de la gestión en el desarrollo de los hidrocarburos. </a:t>
            </a:r>
          </a:p>
          <a:p>
            <a:pPr>
              <a:spcBef>
                <a:spcPts val="600"/>
              </a:spcBef>
              <a:spcAft>
                <a:spcPts val="600"/>
              </a:spcAft>
            </a:pPr>
            <a:r>
              <a:rPr lang="es-ES" sz="1200" dirty="0">
                <a:solidFill>
                  <a:schemeClr val="bg1">
                    <a:lumMod val="50000"/>
                  </a:schemeClr>
                </a:solidFill>
                <a:latin typeface="Arial Narrow" panose="020B0606020202030204" pitchFamily="34" charset="0"/>
              </a:rPr>
              <a:t>Iniciándose con introducciones a los mercados, los aspectos legales, técnicos y económicos de la cadena de valor, los Diplomas, en general, proponen nuevos cursos en temas ambientales, manejo de inventarios,  supervisión y fiscalización, planificación y de transición energética aplicadas al sector.</a:t>
            </a:r>
          </a:p>
          <a:p>
            <a:pPr>
              <a:spcBef>
                <a:spcPts val="600"/>
              </a:spcBef>
              <a:spcAft>
                <a:spcPts val="600"/>
              </a:spcAft>
            </a:pPr>
            <a:r>
              <a:rPr lang="es-ES" sz="1200" dirty="0">
                <a:solidFill>
                  <a:schemeClr val="bg1">
                    <a:lumMod val="50000"/>
                  </a:schemeClr>
                </a:solidFill>
                <a:latin typeface="Arial Narrow" panose="020B0606020202030204" pitchFamily="34" charset="0"/>
              </a:rPr>
              <a:t>El objetivo es la búsqueda de la continua promoción de la energía (gas natural y petróleo) en mercados internacionales y locales, con el fin de alcanzar competitividad a la par de la sostenibilidad en línea con las tendencias globales.</a:t>
            </a:r>
          </a:p>
          <a:p>
            <a:pPr>
              <a:spcBef>
                <a:spcPts val="600"/>
              </a:spcBef>
              <a:spcAft>
                <a:spcPts val="600"/>
              </a:spcAft>
            </a:pPr>
            <a:r>
              <a:rPr lang="es-ES" sz="1200" dirty="0">
                <a:solidFill>
                  <a:schemeClr val="bg1">
                    <a:lumMod val="50000"/>
                  </a:schemeClr>
                </a:solidFill>
                <a:latin typeface="Arial Narrow" panose="020B0606020202030204" pitchFamily="34" charset="0"/>
              </a:rPr>
              <a:t>Presentamos los siguiente cursos con una visión integral y holística con otros energéticos. Se busca que permanentemente los energéticos sean parte de una política energética que en ciertos sectores que demandan hidrocarburos con una visión global que requiere ser entendida y atendida para el manejo futuro.</a:t>
            </a:r>
          </a:p>
          <a:p>
            <a:endParaRPr lang="es-PE" dirty="0"/>
          </a:p>
        </p:txBody>
      </p:sp>
      <p:sp>
        <p:nvSpPr>
          <p:cNvPr id="4" name="Marcador de número de diapositiva 3"/>
          <p:cNvSpPr>
            <a:spLocks noGrp="1"/>
          </p:cNvSpPr>
          <p:nvPr>
            <p:ph type="sldNum" sz="quarter" idx="5"/>
          </p:nvPr>
        </p:nvSpPr>
        <p:spPr/>
        <p:txBody>
          <a:bodyPr/>
          <a:lstStyle/>
          <a:p>
            <a:fld id="{869D4A59-7C6D-42BD-B8A7-42A9CAABC135}" type="slidenum">
              <a:rPr lang="es-ES" smtClean="0"/>
              <a:t>20</a:t>
            </a:fld>
            <a:endParaRPr lang="es-ES"/>
          </a:p>
        </p:txBody>
      </p:sp>
    </p:spTree>
    <p:extLst>
      <p:ext uri="{BB962C8B-B14F-4D97-AF65-F5344CB8AC3E}">
        <p14:creationId xmlns:p14="http://schemas.microsoft.com/office/powerpoint/2010/main" val="373238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69D4A59-7C6D-42BD-B8A7-42A9CAABC135}" type="slidenum">
              <a:rPr lang="es-ES" smtClean="0"/>
              <a:t>22</a:t>
            </a:fld>
            <a:endParaRPr lang="es-ES"/>
          </a:p>
        </p:txBody>
      </p:sp>
    </p:spTree>
    <p:extLst>
      <p:ext uri="{BB962C8B-B14F-4D97-AF65-F5344CB8AC3E}">
        <p14:creationId xmlns:p14="http://schemas.microsoft.com/office/powerpoint/2010/main" val="231978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2777A7D-7A1B-4672-B6E9-1B9F6B1C2C51}" type="slidenum">
              <a:rPr lang="es-PE" smtClean="0"/>
              <a:t>25</a:t>
            </a:fld>
            <a:endParaRPr lang="es-PE"/>
          </a:p>
        </p:txBody>
      </p:sp>
    </p:spTree>
    <p:extLst>
      <p:ext uri="{BB962C8B-B14F-4D97-AF65-F5344CB8AC3E}">
        <p14:creationId xmlns:p14="http://schemas.microsoft.com/office/powerpoint/2010/main" val="393736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69D4A59-7C6D-42BD-B8A7-42A9CAABC135}" type="slidenum">
              <a:rPr lang="es-ES" smtClean="0"/>
              <a:t>28</a:t>
            </a:fld>
            <a:endParaRPr lang="es-ES"/>
          </a:p>
        </p:txBody>
      </p:sp>
    </p:spTree>
    <p:extLst>
      <p:ext uri="{BB962C8B-B14F-4D97-AF65-F5344CB8AC3E}">
        <p14:creationId xmlns:p14="http://schemas.microsoft.com/office/powerpoint/2010/main" val="386541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6 conferencias con 6 ponentes</a:t>
            </a:r>
          </a:p>
        </p:txBody>
      </p:sp>
      <p:sp>
        <p:nvSpPr>
          <p:cNvPr id="4" name="Marcador de número de diapositiva 3"/>
          <p:cNvSpPr>
            <a:spLocks noGrp="1"/>
          </p:cNvSpPr>
          <p:nvPr>
            <p:ph type="sldNum" sz="quarter" idx="5"/>
          </p:nvPr>
        </p:nvSpPr>
        <p:spPr/>
        <p:txBody>
          <a:bodyPr/>
          <a:lstStyle/>
          <a:p>
            <a:fld id="{869D4A59-7C6D-42BD-B8A7-42A9CAABC135}" type="slidenum">
              <a:rPr lang="es-ES" smtClean="0"/>
              <a:t>39</a:t>
            </a:fld>
            <a:endParaRPr lang="es-ES"/>
          </a:p>
        </p:txBody>
      </p:sp>
    </p:spTree>
    <p:extLst>
      <p:ext uri="{BB962C8B-B14F-4D97-AF65-F5344CB8AC3E}">
        <p14:creationId xmlns:p14="http://schemas.microsoft.com/office/powerpoint/2010/main" val="143222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49364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36722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3381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08282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extLst>
      <p:ext uri="{BB962C8B-B14F-4D97-AF65-F5344CB8AC3E}">
        <p14:creationId xmlns:p14="http://schemas.microsoft.com/office/powerpoint/2010/main" val="363703364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81850" y="1085850"/>
            <a:ext cx="3314700" cy="4838700"/>
          </a:xfrm>
          <a:prstGeom prst="rect">
            <a:avLst/>
          </a:prstGeom>
        </p:spPr>
        <p:txBody>
          <a:bodyPr/>
          <a:lstStyle/>
          <a:p>
            <a:endParaRPr lang="id-ID"/>
          </a:p>
        </p:txBody>
      </p:sp>
    </p:spTree>
    <p:extLst>
      <p:ext uri="{BB962C8B-B14F-4D97-AF65-F5344CB8AC3E}">
        <p14:creationId xmlns:p14="http://schemas.microsoft.com/office/powerpoint/2010/main" val="2245937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6" presetClass="emph" presetSubtype="0" fill="hold" grpId="1" nodeType="withEffect" nodePh="1">
                                  <p:stCondLst>
                                    <p:cond delay="400"/>
                                  </p:stCondLst>
                                  <p:endCondLst>
                                    <p:cond evt="begin" delay="0">
                                      <p:tn val="9"/>
                                    </p:cond>
                                  </p:endCondLst>
                                  <p:childTnLst>
                                    <p:animScale>
                                      <p:cBhvr>
                                        <p:cTn id="10" dur="4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06580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microsoft.com/office/2007/relationships/hdphoto" Target="../media/hdphoto1.wdp"/><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11" Type="http://schemas.microsoft.com/office/2007/relationships/hdphoto" Target="../media/hdphoto3.wdp"/><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theme" Target="../theme/theme4.xml"/><Relationship Id="rId9" Type="http://schemas.microsoft.com/office/2007/relationships/hdphoto" Target="../media/hdphoto2.wdp"/></Relationships>
</file>

<file path=ppt/slideMasters/_rels/slideMaster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AFF662C6-5D20-47C5-BA1E-E410A156C730}"/>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6A72B9AB-8853-4579-BFEE-96DA86D76FA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82B4528F-E5B0-4190-BE62-DB158211F1A0}"/>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id="{AD27E88D-1E20-4942-8393-4750D70A9C8A}"/>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2" name="Retângulo 11">
            <a:extLst>
              <a:ext uri="{FF2B5EF4-FFF2-40B4-BE49-F238E27FC236}">
                <a16:creationId xmlns:a16="http://schemas.microsoft.com/office/drawing/2014/main" id="{99C73627-F141-4703-B108-210A81D5C53D}"/>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6" name="Imagem 25">
            <a:extLst>
              <a:ext uri="{FF2B5EF4-FFF2-40B4-BE49-F238E27FC236}">
                <a16:creationId xmlns:a16="http://schemas.microsoft.com/office/drawing/2014/main" id="{2BDB60CF-FD0A-4D24-BF96-48975AA186E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1" name="Retângulo 10">
            <a:extLst>
              <a:ext uri="{FF2B5EF4-FFF2-40B4-BE49-F238E27FC236}">
                <a16:creationId xmlns:a16="http://schemas.microsoft.com/office/drawing/2014/main" id="{2FA53ED2-7147-434F-9DE3-5C29A2A71AA7}"/>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93430632"/>
      </p:ext>
    </p:extLst>
  </p:cSld>
  <p:clrMap bg1="lt1" tx1="dk1" bg2="lt2" tx2="dk2" accent1="accent1" accent2="accent2" accent3="accent3" accent4="accent4" accent5="accent5" accent6="accent6" hlink="hlink" folHlink="folHlink"/>
  <p:sldLayoutIdLst>
    <p:sldLayoutId id="2147483649"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CD17A631-2BF8-4BCD-A69A-50641EB245AF}"/>
              </a:ext>
            </a:extLst>
          </p:cNvPr>
          <p:cNvGrpSpPr/>
          <p:nvPr userDrawn="1"/>
        </p:nvGrpSpPr>
        <p:grpSpPr>
          <a:xfrm flipV="1">
            <a:off x="10896600" y="0"/>
            <a:ext cx="1295400" cy="3429000"/>
            <a:chOff x="10896600" y="3429000"/>
            <a:chExt cx="1295400" cy="3429000"/>
          </a:xfrm>
        </p:grpSpPr>
        <p:sp>
          <p:nvSpPr>
            <p:cNvPr id="8" name="Retângulo 7">
              <a:extLst>
                <a:ext uri="{FF2B5EF4-FFF2-40B4-BE49-F238E27FC236}">
                  <a16:creationId xmlns:a16="http://schemas.microsoft.com/office/drawing/2014/main" id="{4D93DA37-763A-44F5-9394-510F5550A7D0}"/>
                </a:ext>
              </a:extLst>
            </p:cNvPr>
            <p:cNvSpPr/>
            <p:nvPr/>
          </p:nvSpPr>
          <p:spPr>
            <a:xfrm>
              <a:off x="12039600" y="3429000"/>
              <a:ext cx="152400" cy="34290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sp>
          <p:nvSpPr>
            <p:cNvPr id="9" name="Retângulo 8">
              <a:extLst>
                <a:ext uri="{FF2B5EF4-FFF2-40B4-BE49-F238E27FC236}">
                  <a16:creationId xmlns:a16="http://schemas.microsoft.com/office/drawing/2014/main" id="{ECA51B97-E448-4D9F-A78B-C5CEDAA0E15F}"/>
                </a:ext>
              </a:extLst>
            </p:cNvPr>
            <p:cNvSpPr/>
            <p:nvPr/>
          </p:nvSpPr>
          <p:spPr>
            <a:xfrm>
              <a:off x="11620500" y="4851400"/>
              <a:ext cx="419100" cy="20066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sp>
          <p:nvSpPr>
            <p:cNvPr id="10" name="Retângulo 9">
              <a:extLst>
                <a:ext uri="{FF2B5EF4-FFF2-40B4-BE49-F238E27FC236}">
                  <a16:creationId xmlns:a16="http://schemas.microsoft.com/office/drawing/2014/main" id="{4EAA4BD8-E7AE-4EDA-B76F-D3D384EF99D9}"/>
                </a:ext>
              </a:extLst>
            </p:cNvPr>
            <p:cNvSpPr/>
            <p:nvPr/>
          </p:nvSpPr>
          <p:spPr>
            <a:xfrm>
              <a:off x="10896600" y="6032500"/>
              <a:ext cx="723900" cy="8255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grpSp>
      <p:pic>
        <p:nvPicPr>
          <p:cNvPr id="11" name="Imagem 10">
            <a:extLst>
              <a:ext uri="{FF2B5EF4-FFF2-40B4-BE49-F238E27FC236}">
                <a16:creationId xmlns:a16="http://schemas.microsoft.com/office/drawing/2014/main" id="{A4972FA7-9862-4340-9FC5-F128E730539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2376"/>
          <a:stretch/>
        </p:blipFill>
        <p:spPr>
          <a:xfrm>
            <a:off x="11037889" y="5764039"/>
            <a:ext cx="1141411" cy="1017761"/>
          </a:xfrm>
          <a:prstGeom prst="rect">
            <a:avLst/>
          </a:prstGeom>
        </p:spPr>
      </p:pic>
      <p:cxnSp>
        <p:nvCxnSpPr>
          <p:cNvPr id="12" name="Conector reto 11">
            <a:extLst>
              <a:ext uri="{FF2B5EF4-FFF2-40B4-BE49-F238E27FC236}">
                <a16:creationId xmlns:a16="http://schemas.microsoft.com/office/drawing/2014/main" id="{B9B77A56-116D-4630-9D95-09604103DCE1}"/>
              </a:ext>
            </a:extLst>
          </p:cNvPr>
          <p:cNvCxnSpPr>
            <a:cxnSpLocks/>
          </p:cNvCxnSpPr>
          <p:nvPr userDrawn="1"/>
        </p:nvCxnSpPr>
        <p:spPr>
          <a:xfrm>
            <a:off x="0" y="762001"/>
            <a:ext cx="6096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99716"/>
      </p:ext>
    </p:extLst>
  </p:cSld>
  <p:clrMap bg1="lt1" tx1="dk1" bg2="lt2" tx2="dk2" accent1="accent1" accent2="accent2" accent3="accent3" accent4="accent4" accent5="accent5" accent6="accent6" hlink="hlink" folHlink="folHlink"/>
  <p:sldLayoutIdLst>
    <p:sldLayoutId id="2147483652"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540751E4-8F16-4874-8CB7-A513B2739E74}"/>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CC635449-DF62-448F-9CEF-0CA4B489650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C00F5B9C-106B-4CA3-9C24-12E58D27F11F}"/>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5CC6DA40-6115-42F6-9E5D-AF2F8FE922C0}"/>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5" name="Retângulo 14">
            <a:extLst>
              <a:ext uri="{FF2B5EF4-FFF2-40B4-BE49-F238E27FC236}">
                <a16:creationId xmlns:a16="http://schemas.microsoft.com/office/drawing/2014/main" id="{00C7A908-6CF8-48E2-B028-12B719E5D4C0}"/>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F3E7E63C-5402-4F1A-A0FB-66B3A42343AB}"/>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7" name="Retângulo 16">
            <a:extLst>
              <a:ext uri="{FF2B5EF4-FFF2-40B4-BE49-F238E27FC236}">
                <a16:creationId xmlns:a16="http://schemas.microsoft.com/office/drawing/2014/main" id="{63F2E7FB-4204-496F-9695-471269773C1E}"/>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4AA6C62F-5923-4AF4-AAC3-D8CF430C2B4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0801" y="254000"/>
            <a:ext cx="5143500" cy="1725561"/>
          </a:xfrm>
          <a:prstGeom prst="rect">
            <a:avLst/>
          </a:prstGeom>
        </p:spPr>
      </p:pic>
    </p:spTree>
    <p:extLst>
      <p:ext uri="{BB962C8B-B14F-4D97-AF65-F5344CB8AC3E}">
        <p14:creationId xmlns:p14="http://schemas.microsoft.com/office/powerpoint/2010/main" val="1285015234"/>
      </p:ext>
    </p:extLst>
  </p:cSld>
  <p:clrMap bg1="lt1" tx1="dk1" bg2="lt2" tx2="dk2" accent1="accent1" accent2="accent2" accent3="accent3" accent4="accent4" accent5="accent5" accent6="accent6" hlink="hlink" folHlink="folHlink"/>
  <p:sldLayoutIdLst>
    <p:sldLayoutId id="2147483654"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7459A102-05A3-4D9C-86A5-C38B40C5352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158289" y="0"/>
            <a:ext cx="3033711" cy="1017761"/>
          </a:xfrm>
          <a:prstGeom prst="rect">
            <a:avLst/>
          </a:prstGeom>
        </p:spPr>
      </p:pic>
      <p:cxnSp>
        <p:nvCxnSpPr>
          <p:cNvPr id="11" name="Conector reto 10">
            <a:extLst>
              <a:ext uri="{FF2B5EF4-FFF2-40B4-BE49-F238E27FC236}">
                <a16:creationId xmlns:a16="http://schemas.microsoft.com/office/drawing/2014/main" id="{25FCE4BD-45F7-41AA-95AE-F070DC4A7910}"/>
              </a:ext>
            </a:extLst>
          </p:cNvPr>
          <p:cNvCxnSpPr/>
          <p:nvPr userDrawn="1"/>
        </p:nvCxnSpPr>
        <p:spPr>
          <a:xfrm>
            <a:off x="0" y="1066801"/>
            <a:ext cx="12192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C6F6DE83-8741-4D20-B25F-EC5F0236C46D}"/>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670993" y="4660282"/>
            <a:ext cx="403306" cy="2197718"/>
          </a:xfrm>
          <a:prstGeom prst="rect">
            <a:avLst/>
          </a:prstGeom>
          <a:ln w="9525">
            <a:solidFill>
              <a:schemeClr val="bg1"/>
            </a:solidFill>
          </a:ln>
        </p:spPr>
      </p:pic>
      <p:sp>
        <p:nvSpPr>
          <p:cNvPr id="13" name="Retângulo 12">
            <a:extLst>
              <a:ext uri="{FF2B5EF4-FFF2-40B4-BE49-F238E27FC236}">
                <a16:creationId xmlns:a16="http://schemas.microsoft.com/office/drawing/2014/main" id="{5A1AB1F4-DA2F-4D44-8B9C-17C4B54DF633}"/>
              </a:ext>
            </a:extLst>
          </p:cNvPr>
          <p:cNvSpPr/>
          <p:nvPr userDrawn="1"/>
        </p:nvSpPr>
        <p:spPr>
          <a:xfrm rot="10800000">
            <a:off x="11661468" y="4651375"/>
            <a:ext cx="419406" cy="2209800"/>
          </a:xfrm>
          <a:prstGeom prst="rect">
            <a:avLst/>
          </a:prstGeom>
          <a:solidFill>
            <a:srgbClr val="61911B">
              <a:alpha val="64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96937709-B28D-4FB9-ACA0-7EA0EE7C56C7}"/>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7006" y="5052447"/>
            <a:ext cx="439793" cy="1805556"/>
          </a:xfrm>
          <a:prstGeom prst="rect">
            <a:avLst/>
          </a:prstGeom>
          <a:ln w="9525">
            <a:solidFill>
              <a:schemeClr val="bg1"/>
            </a:solidFill>
          </a:ln>
        </p:spPr>
      </p:pic>
      <p:sp>
        <p:nvSpPr>
          <p:cNvPr id="15" name="Retângulo 14">
            <a:extLst>
              <a:ext uri="{FF2B5EF4-FFF2-40B4-BE49-F238E27FC236}">
                <a16:creationId xmlns:a16="http://schemas.microsoft.com/office/drawing/2014/main" id="{1E9F8D27-0F3B-4849-BF27-D53FB4FCFD39}"/>
              </a:ext>
            </a:extLst>
          </p:cNvPr>
          <p:cNvSpPr/>
          <p:nvPr userDrawn="1"/>
        </p:nvSpPr>
        <p:spPr>
          <a:xfrm rot="10800000">
            <a:off x="11197479" y="5041899"/>
            <a:ext cx="447845" cy="1816099"/>
          </a:xfrm>
          <a:prstGeom prst="rect">
            <a:avLst/>
          </a:prstGeom>
          <a:solidFill>
            <a:srgbClr val="006AAF">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00C5AACD-6625-4726-B410-6E84E1BE5869}"/>
              </a:ext>
            </a:extLst>
          </p:cNvPr>
          <p:cNvPicPr>
            <a:picLocks noChangeAspect="1"/>
          </p:cNvPicPr>
          <p:nvPr userDrawn="1"/>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875699" y="5343740"/>
            <a:ext cx="298806" cy="1514260"/>
          </a:xfrm>
          <a:prstGeom prst="rect">
            <a:avLst/>
          </a:prstGeom>
          <a:ln w="9525">
            <a:solidFill>
              <a:schemeClr val="bg1"/>
            </a:solidFill>
          </a:ln>
        </p:spPr>
      </p:pic>
      <p:sp>
        <p:nvSpPr>
          <p:cNvPr id="17" name="Retângulo 16">
            <a:extLst>
              <a:ext uri="{FF2B5EF4-FFF2-40B4-BE49-F238E27FC236}">
                <a16:creationId xmlns:a16="http://schemas.microsoft.com/office/drawing/2014/main" id="{98EABD57-288E-4ED3-9732-9A726231CF04}"/>
              </a:ext>
            </a:extLst>
          </p:cNvPr>
          <p:cNvSpPr/>
          <p:nvPr userDrawn="1"/>
        </p:nvSpPr>
        <p:spPr>
          <a:xfrm rot="10800000">
            <a:off x="10875699" y="5333032"/>
            <a:ext cx="306856" cy="1524967"/>
          </a:xfrm>
          <a:prstGeom prst="rect">
            <a:avLst/>
          </a:prstGeom>
          <a:solidFill>
            <a:srgbClr val="F3C700">
              <a:alpha val="68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5303823"/>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60" r:id="rId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9BADFF28-F0CB-42A3-B5D8-2DA8DB5A578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5" name="Retângulo 14">
            <a:extLst>
              <a:ext uri="{FF2B5EF4-FFF2-40B4-BE49-F238E27FC236}">
                <a16:creationId xmlns:a16="http://schemas.microsoft.com/office/drawing/2014/main" id="{BDF03CB8-8260-4F8C-A3ED-A6C839A2E002}"/>
              </a:ext>
            </a:extLst>
          </p:cNvPr>
          <p:cNvSpPr/>
          <p:nvPr userDrawn="1"/>
        </p:nvSpPr>
        <p:spPr>
          <a:xfrm rot="10800000">
            <a:off x="2169872" y="-1"/>
            <a:ext cx="992428" cy="6041878"/>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A66CECD8-773C-4C48-9353-A1CA05E1F54C}"/>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7" name="Retângulo 16">
            <a:extLst>
              <a:ext uri="{FF2B5EF4-FFF2-40B4-BE49-F238E27FC236}">
                <a16:creationId xmlns:a16="http://schemas.microsoft.com/office/drawing/2014/main" id="{DD958C43-11B2-450A-94CD-8B308D3BAD59}"/>
              </a:ext>
            </a:extLst>
          </p:cNvPr>
          <p:cNvSpPr/>
          <p:nvPr userDrawn="1"/>
        </p:nvSpPr>
        <p:spPr>
          <a:xfrm rot="10800000">
            <a:off x="1110150" y="-3"/>
            <a:ext cx="1059722" cy="5691499"/>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8" name="Imagem 17">
            <a:extLst>
              <a:ext uri="{FF2B5EF4-FFF2-40B4-BE49-F238E27FC236}">
                <a16:creationId xmlns:a16="http://schemas.microsoft.com/office/drawing/2014/main" id="{FCF6CB86-AC31-49D7-8281-0313A3BEC77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9" name="Retângulo 18">
            <a:extLst>
              <a:ext uri="{FF2B5EF4-FFF2-40B4-BE49-F238E27FC236}">
                <a16:creationId xmlns:a16="http://schemas.microsoft.com/office/drawing/2014/main" id="{F27FBE8F-C24F-4708-86EE-01FCE1E09DB3}"/>
              </a:ext>
            </a:extLst>
          </p:cNvPr>
          <p:cNvSpPr/>
          <p:nvPr userDrawn="1"/>
        </p:nvSpPr>
        <p:spPr>
          <a:xfrm rot="10800000">
            <a:off x="384046" y="0"/>
            <a:ext cx="726103" cy="5339162"/>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9A55CCF-4B61-4048-B51D-1BA09D9EE443}"/>
              </a:ext>
            </a:extLst>
          </p:cNvPr>
          <p:cNvSpPr/>
          <p:nvPr userDrawn="1"/>
        </p:nvSpPr>
        <p:spPr>
          <a:xfrm>
            <a:off x="403095" y="5358212"/>
            <a:ext cx="688004" cy="14997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8B990CF7-7E34-4737-B153-3921827FF40F}"/>
              </a:ext>
            </a:extLst>
          </p:cNvPr>
          <p:cNvSpPr/>
          <p:nvPr userDrawn="1"/>
        </p:nvSpPr>
        <p:spPr>
          <a:xfrm>
            <a:off x="812292" y="5714999"/>
            <a:ext cx="1338529" cy="1142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B2E557E7-BF8F-4A16-BE48-A22A884E4D46}"/>
              </a:ext>
            </a:extLst>
          </p:cNvPr>
          <p:cNvSpPr/>
          <p:nvPr userDrawn="1"/>
        </p:nvSpPr>
        <p:spPr>
          <a:xfrm>
            <a:off x="1780032" y="6065381"/>
            <a:ext cx="1363218" cy="79261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2541"/>
      </p:ext>
    </p:extLst>
  </p:cSld>
  <p:clrMap bg1="lt1" tx1="dk1" bg2="lt2" tx2="dk2" accent1="accent1" accent2="accent2" accent3="accent3" accent4="accent4" accent5="accent5" accent6="accent6" hlink="hlink" folHlink="folHlink"/>
  <p:sldLayoutIdLst>
    <p:sldLayoutId id="2147483658"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sv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png"/><Relationship Id="rId7" Type="http://schemas.openxmlformats.org/officeDocument/2006/relationships/image" Target="../media/image11.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9.svg"/><Relationship Id="rId7"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9.svg"/><Relationship Id="rId7"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svg"/><Relationship Id="rId7" Type="http://schemas.openxmlformats.org/officeDocument/2006/relationships/diagramData" Target="../diagrams/data1.xm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11" Type="http://schemas.microsoft.com/office/2007/relationships/diagramDrawing" Target="../diagrams/drawing1.xml"/><Relationship Id="rId5" Type="http://schemas.openxmlformats.org/officeDocument/2006/relationships/image" Target="../media/image11.sv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svg"/><Relationship Id="rId7"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10" Type="http://schemas.openxmlformats.org/officeDocument/2006/relationships/image" Target="../media/image43.png"/><Relationship Id="rId4" Type="http://schemas.openxmlformats.org/officeDocument/2006/relationships/image" Target="../media/image9.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11.svg"/><Relationship Id="rId3" Type="http://schemas.openxmlformats.org/officeDocument/2006/relationships/image" Target="../media/image45.png"/><Relationship Id="rId7" Type="http://schemas.microsoft.com/office/2007/relationships/hdphoto" Target="../media/hdphoto4.wdp"/><Relationship Id="rId12" Type="http://schemas.openxmlformats.org/officeDocument/2006/relationships/image" Target="../media/image53.jpeg"/><Relationship Id="rId17" Type="http://schemas.openxmlformats.org/officeDocument/2006/relationships/image" Target="../media/image9.png"/><Relationship Id="rId2" Type="http://schemas.openxmlformats.org/officeDocument/2006/relationships/image" Target="../media/image44.png"/><Relationship Id="rId16" Type="http://schemas.openxmlformats.org/officeDocument/2006/relationships/image" Target="../media/image9.sv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5" Type="http://schemas.openxmlformats.org/officeDocument/2006/relationships/image" Target="../media/image8.png"/><Relationship Id="rId10" Type="http://schemas.openxmlformats.org/officeDocument/2006/relationships/image" Target="../media/image51.jpeg"/><Relationship Id="rId19" Type="http://schemas.openxmlformats.org/officeDocument/2006/relationships/image" Target="../media/image10.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9.svg"/><Relationship Id="rId7"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9.svg"/></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0.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svg"/><Relationship Id="rId7"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11.sv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svg"/><Relationship Id="rId7"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58FC2D-5DBB-4A20-B8F9-72EE75CDE855}"/>
              </a:ext>
            </a:extLst>
          </p:cNvPr>
          <p:cNvSpPr txBox="1"/>
          <p:nvPr/>
        </p:nvSpPr>
        <p:spPr>
          <a:xfrm>
            <a:off x="4443044" y="1657266"/>
            <a:ext cx="6611816" cy="2862322"/>
          </a:xfrm>
          <a:prstGeom prst="rect">
            <a:avLst/>
          </a:prstGeom>
          <a:noFill/>
        </p:spPr>
        <p:txBody>
          <a:bodyPr wrap="square" rtlCol="0">
            <a:spAutoFit/>
          </a:bodyPr>
          <a:lstStyle/>
          <a:p>
            <a:pPr algn="ctr"/>
            <a:r>
              <a:rPr lang="es-ES" sz="3600" dirty="0">
                <a:solidFill>
                  <a:srgbClr val="006AAF"/>
                </a:solidFill>
                <a:latin typeface="Arial Narrow" panose="020B0606020202030204" pitchFamily="34" charset="0"/>
              </a:rPr>
              <a:t>Balance de funcionamiento en 2020 de la Escuela Iberoamericana de Regulación de Hidrocarburos (EIR-H). Plan económico y académico para 2021.</a:t>
            </a:r>
            <a:endParaRPr lang="pt-BR" sz="3600" dirty="0">
              <a:solidFill>
                <a:srgbClr val="006AAF"/>
              </a:solidFill>
              <a:latin typeface="Arial Narrow" panose="020B0606020202030204" pitchFamily="34" charset="0"/>
            </a:endParaRPr>
          </a:p>
        </p:txBody>
      </p:sp>
      <p:sp>
        <p:nvSpPr>
          <p:cNvPr id="4" name="CaixaDeTexto 3">
            <a:extLst>
              <a:ext uri="{FF2B5EF4-FFF2-40B4-BE49-F238E27FC236}">
                <a16:creationId xmlns:a16="http://schemas.microsoft.com/office/drawing/2014/main" id="{441A85ED-175D-4318-B791-3EFA41556F2B}"/>
              </a:ext>
            </a:extLst>
          </p:cNvPr>
          <p:cNvSpPr txBox="1"/>
          <p:nvPr/>
        </p:nvSpPr>
        <p:spPr>
          <a:xfrm>
            <a:off x="352659" y="6340421"/>
            <a:ext cx="2535759" cy="338554"/>
          </a:xfrm>
          <a:prstGeom prst="rect">
            <a:avLst/>
          </a:prstGeom>
          <a:noFill/>
        </p:spPr>
        <p:txBody>
          <a:bodyPr wrap="none" rtlCol="0">
            <a:spAutoFit/>
          </a:bodyPr>
          <a:lstStyle/>
          <a:p>
            <a:r>
              <a:rPr lang="es-ES" sz="1600" b="1" dirty="0">
                <a:solidFill>
                  <a:schemeClr val="bg1"/>
                </a:solidFill>
                <a:latin typeface="Myriad Pro" panose="020B0503030403020204" pitchFamily="34" charset="0"/>
              </a:rPr>
              <a:t>Fecha 22 de abril  de 2021</a:t>
            </a:r>
          </a:p>
        </p:txBody>
      </p:sp>
      <p:pic>
        <p:nvPicPr>
          <p:cNvPr id="10" name="Imagem 9">
            <a:extLst>
              <a:ext uri="{FF2B5EF4-FFF2-40B4-BE49-F238E27FC236}">
                <a16:creationId xmlns:a16="http://schemas.microsoft.com/office/drawing/2014/main" id="{2DC0921B-0E6D-42BC-B85B-415B8D0C6E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29735" y="0"/>
            <a:ext cx="4475414" cy="1501429"/>
          </a:xfrm>
          <a:prstGeom prst="rect">
            <a:avLst/>
          </a:prstGeom>
        </p:spPr>
      </p:pic>
      <p:pic>
        <p:nvPicPr>
          <p:cNvPr id="9" name="Graphic 5">
            <a:extLst>
              <a:ext uri="{FF2B5EF4-FFF2-40B4-BE49-F238E27FC236}">
                <a16:creationId xmlns:a16="http://schemas.microsoft.com/office/drawing/2014/main" id="{C023BF22-6560-4F52-B813-B200D38C27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0599" y="5843695"/>
            <a:ext cx="1749171" cy="548073"/>
          </a:xfrm>
          <a:prstGeom prst="rect">
            <a:avLst/>
          </a:prstGeom>
        </p:spPr>
      </p:pic>
      <p:pic>
        <p:nvPicPr>
          <p:cNvPr id="11"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037855" y="5726811"/>
            <a:ext cx="1575356" cy="781843"/>
          </a:xfrm>
          <a:prstGeom prst="rect">
            <a:avLst/>
          </a:prstGeom>
        </p:spPr>
      </p:pic>
      <p:pic>
        <p:nvPicPr>
          <p:cNvPr id="12" name="Imagen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25152" y="5291024"/>
            <a:ext cx="2785736" cy="1566976"/>
          </a:xfrm>
          <a:prstGeom prst="rect">
            <a:avLst/>
          </a:prstGeom>
        </p:spPr>
      </p:pic>
      <p:sp>
        <p:nvSpPr>
          <p:cNvPr id="13" name="Retângulo 5">
            <a:extLst>
              <a:ext uri="{FF2B5EF4-FFF2-40B4-BE49-F238E27FC236}">
                <a16:creationId xmlns:a16="http://schemas.microsoft.com/office/drawing/2014/main" id="{AA458647-FAB4-4205-BDE2-F82FE9C45F13}"/>
              </a:ext>
            </a:extLst>
          </p:cNvPr>
          <p:cNvSpPr/>
          <p:nvPr/>
        </p:nvSpPr>
        <p:spPr>
          <a:xfrm>
            <a:off x="5005184" y="4781531"/>
            <a:ext cx="5841711" cy="784830"/>
          </a:xfrm>
          <a:prstGeom prst="rect">
            <a:avLst/>
          </a:prstGeom>
        </p:spPr>
        <p:txBody>
          <a:bodyPr wrap="square">
            <a:spAutoFit/>
          </a:bodyPr>
          <a:lstStyle/>
          <a:p>
            <a:pPr marL="0" lvl="1" algn="ctr">
              <a:spcBef>
                <a:spcPts val="600"/>
              </a:spcBef>
              <a:spcAft>
                <a:spcPts val="0"/>
              </a:spcAft>
              <a:buClr>
                <a:srgbClr val="006AAF"/>
              </a:buClr>
              <a:defRPr/>
            </a:pPr>
            <a:r>
              <a:rPr lang="es-ES" sz="2000" dirty="0">
                <a:solidFill>
                  <a:schemeClr val="bg2">
                    <a:lumMod val="50000"/>
                  </a:schemeClr>
                </a:solidFill>
                <a:latin typeface="Arial Narrow" panose="020B0606020202030204" pitchFamily="34" charset="0"/>
                <a:cs typeface="Arial" panose="020B0604020202020204" pitchFamily="34" charset="0"/>
              </a:rPr>
              <a:t>D. Edwin Quintanilla. Director Académico de la EIR-H </a:t>
            </a:r>
          </a:p>
          <a:p>
            <a:pPr marL="0" lvl="1" algn="ctr">
              <a:spcBef>
                <a:spcPts val="600"/>
              </a:spcBef>
              <a:spcAft>
                <a:spcPts val="0"/>
              </a:spcAft>
              <a:buClr>
                <a:srgbClr val="006AAF"/>
              </a:buClr>
              <a:defRPr/>
            </a:pPr>
            <a:r>
              <a:rPr lang="es-ES" sz="2000" dirty="0">
                <a:solidFill>
                  <a:schemeClr val="bg2">
                    <a:lumMod val="50000"/>
                  </a:schemeClr>
                </a:solidFill>
                <a:latin typeface="Arial Narrow" panose="020B0606020202030204" pitchFamily="34" charset="0"/>
                <a:cs typeface="Arial" panose="020B0604020202020204" pitchFamily="34" charset="0"/>
              </a:rPr>
              <a:t>(ESAN de Perú) </a:t>
            </a:r>
          </a:p>
        </p:txBody>
      </p:sp>
    </p:spTree>
    <p:extLst>
      <p:ext uri="{BB962C8B-B14F-4D97-AF65-F5344CB8AC3E}">
        <p14:creationId xmlns:p14="http://schemas.microsoft.com/office/powerpoint/2010/main" val="25806012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10" name="Picture 1" descr="http://i.embluejet.com/ImagenesMoxie/5827/images/editarr-111mailing_Diploma_Derecho_y_Regulacion_de_hidrocarburos-03.png">
            <a:extLst>
              <a:ext uri="{FF2B5EF4-FFF2-40B4-BE49-F238E27FC236}">
                <a16:creationId xmlns:a16="http://schemas.microsoft.com/office/drawing/2014/main" id="{2C8F8524-1EDF-4A55-9D8C-7B87ED300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816" y="1321970"/>
            <a:ext cx="3856375" cy="528989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CD254809-8B64-4F67-BA3E-33F33615EE5E}"/>
              </a:ext>
            </a:extLst>
          </p:cNvPr>
          <p:cNvGrpSpPr/>
          <p:nvPr/>
        </p:nvGrpSpPr>
        <p:grpSpPr>
          <a:xfrm>
            <a:off x="6324485" y="1321970"/>
            <a:ext cx="4161790" cy="5289891"/>
            <a:chOff x="5687764" y="572543"/>
            <a:chExt cx="6351675" cy="7617914"/>
          </a:xfrm>
        </p:grpSpPr>
        <p:pic>
          <p:nvPicPr>
            <p:cNvPr id="15" name="Picture 2" descr="http://i.embluejet.com/ImagenesMoxie/5827/images/editarr-mailing_Diploma_Derecho2_y_Regulacion_de_hidrocarburos-03.png">
              <a:extLst>
                <a:ext uri="{FF2B5EF4-FFF2-40B4-BE49-F238E27FC236}">
                  <a16:creationId xmlns:a16="http://schemas.microsoft.com/office/drawing/2014/main" id="{8916C8CF-4348-4919-A9BA-255A9E2CC9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30"/>
            <a:stretch/>
          </p:blipFill>
          <p:spPr bwMode="auto">
            <a:xfrm>
              <a:off x="5687764" y="572543"/>
              <a:ext cx="6351675" cy="391477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6" name="Picture 3" descr="http://i.embluejet.com/ImagenesMoxie/5827/images/editarr-mailing_Diploma_Derecho_3y_Regulacion_de_hidrocarburos-03.png">
              <a:extLst>
                <a:ext uri="{FF2B5EF4-FFF2-40B4-BE49-F238E27FC236}">
                  <a16:creationId xmlns:a16="http://schemas.microsoft.com/office/drawing/2014/main" id="{D0481F13-9146-433B-99D3-D1F63E616B6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57" t="2804" r="1139" b="1"/>
            <a:stretch/>
          </p:blipFill>
          <p:spPr bwMode="auto">
            <a:xfrm>
              <a:off x="5687764" y="4487318"/>
              <a:ext cx="6351675" cy="370313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448811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49E422-569C-4C8B-B48A-36AF2E96B615}"/>
              </a:ext>
            </a:extLst>
          </p:cNvPr>
          <p:cNvPicPr>
            <a:picLocks noChangeAspect="1"/>
          </p:cNvPicPr>
          <p:nvPr/>
        </p:nvPicPr>
        <p:blipFill>
          <a:blip r:embed="rId2"/>
          <a:stretch>
            <a:fillRect/>
          </a:stretch>
        </p:blipFill>
        <p:spPr>
          <a:xfrm>
            <a:off x="2006816" y="1321970"/>
            <a:ext cx="3716109" cy="5352643"/>
          </a:xfrm>
          <a:prstGeom prst="rect">
            <a:avLst/>
          </a:prstGeom>
          <a:ln>
            <a:solidFill>
              <a:schemeClr val="bg2"/>
            </a:solidFill>
          </a:ln>
        </p:spPr>
      </p:pic>
      <p:pic>
        <p:nvPicPr>
          <p:cNvPr id="3" name="Imagen 2">
            <a:extLst>
              <a:ext uri="{FF2B5EF4-FFF2-40B4-BE49-F238E27FC236}">
                <a16:creationId xmlns:a16="http://schemas.microsoft.com/office/drawing/2014/main" id="{0B9BA9DC-D4A8-4EB9-9A60-662A289AA485}"/>
              </a:ext>
            </a:extLst>
          </p:cNvPr>
          <p:cNvPicPr>
            <a:picLocks noChangeAspect="1"/>
          </p:cNvPicPr>
          <p:nvPr/>
        </p:nvPicPr>
        <p:blipFill>
          <a:blip r:embed="rId3"/>
          <a:stretch>
            <a:fillRect/>
          </a:stretch>
        </p:blipFill>
        <p:spPr>
          <a:xfrm>
            <a:off x="6276225" y="1821350"/>
            <a:ext cx="4210050" cy="4381500"/>
          </a:xfrm>
          <a:prstGeom prst="rect">
            <a:avLst/>
          </a:prstGeom>
          <a:ln>
            <a:solidFill>
              <a:schemeClr val="bg2"/>
            </a:solidFill>
          </a:ln>
        </p:spPr>
      </p:pic>
      <p:pic>
        <p:nvPicPr>
          <p:cNvPr id="4" name="Graphic 5">
            <a:extLst>
              <a:ext uri="{FF2B5EF4-FFF2-40B4-BE49-F238E27FC236}">
                <a16:creationId xmlns:a16="http://schemas.microsoft.com/office/drawing/2014/main" id="{3175D5CA-FA9C-416A-BA4A-044914DF446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1544" y="326461"/>
            <a:ext cx="1749171" cy="548073"/>
          </a:xfrm>
          <a:prstGeom prst="rect">
            <a:avLst/>
          </a:prstGeom>
        </p:spPr>
      </p:pic>
      <p:pic>
        <p:nvPicPr>
          <p:cNvPr id="5" name="Graphic 6">
            <a:extLst>
              <a:ext uri="{FF2B5EF4-FFF2-40B4-BE49-F238E27FC236}">
                <a16:creationId xmlns:a16="http://schemas.microsoft.com/office/drawing/2014/main" id="{0BC9E7CA-34ED-489A-B893-747C41CE313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18800" y="209577"/>
            <a:ext cx="1575356" cy="781843"/>
          </a:xfrm>
          <a:prstGeom prst="rect">
            <a:avLst/>
          </a:prstGeom>
        </p:spPr>
      </p:pic>
      <p:pic>
        <p:nvPicPr>
          <p:cNvPr id="6" name="Imagen 5">
            <a:extLst>
              <a:ext uri="{FF2B5EF4-FFF2-40B4-BE49-F238E27FC236}">
                <a16:creationId xmlns:a16="http://schemas.microsoft.com/office/drawing/2014/main" id="{05FCF4A8-D928-438F-9EBC-29E961FD1A1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Tree>
    <p:extLst>
      <p:ext uri="{BB962C8B-B14F-4D97-AF65-F5344CB8AC3E}">
        <p14:creationId xmlns:p14="http://schemas.microsoft.com/office/powerpoint/2010/main" val="31505625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5"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Conferencias Magistrales - </a:t>
            </a:r>
            <a:r>
              <a:rPr lang="es-ES" sz="2800" b="1" dirty="0" err="1">
                <a:solidFill>
                  <a:srgbClr val="2680AA"/>
                </a:solidFill>
                <a:latin typeface="Arial Narrow" panose="020B0606020202030204" pitchFamily="34" charset="0"/>
                <a:cs typeface="Dubai Medium" panose="020B0603030403030204" pitchFamily="34" charset="-78"/>
              </a:rPr>
              <a:t>Webinars</a:t>
            </a:r>
            <a:r>
              <a:rPr lang="es-ES" sz="2800" b="1" dirty="0">
                <a:solidFill>
                  <a:srgbClr val="2680AA"/>
                </a:solidFill>
                <a:latin typeface="Arial Narrow" panose="020B0606020202030204" pitchFamily="34" charset="0"/>
                <a:cs typeface="Dubai Medium" panose="020B0603030403030204" pitchFamily="34" charset="-78"/>
              </a:rPr>
              <a:t> 2020</a:t>
            </a:r>
          </a:p>
        </p:txBody>
      </p:sp>
    </p:spTree>
    <p:extLst>
      <p:ext uri="{BB962C8B-B14F-4D97-AF65-F5344CB8AC3E}">
        <p14:creationId xmlns:p14="http://schemas.microsoft.com/office/powerpoint/2010/main" val="1735170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o hay descripción alternativa para esta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726" y="1340766"/>
            <a:ext cx="4816547" cy="49128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 name="Graphic 5">
            <a:extLst>
              <a:ext uri="{FF2B5EF4-FFF2-40B4-BE49-F238E27FC236}">
                <a16:creationId xmlns:a16="http://schemas.microsoft.com/office/drawing/2014/main" id="{C023BF22-6560-4F52-B813-B200D38C27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4" name="Imagen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5" name="Graphic 6">
            <a:extLst>
              <a:ext uri="{FF2B5EF4-FFF2-40B4-BE49-F238E27FC236}">
                <a16:creationId xmlns:a16="http://schemas.microsoft.com/office/drawing/2014/main" id="{AAD1BC19-4A62-406D-9FEF-A68292FD89C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18800" y="209577"/>
            <a:ext cx="1575356" cy="781843"/>
          </a:xfrm>
          <a:prstGeom prst="rect">
            <a:avLst/>
          </a:prstGeom>
        </p:spPr>
      </p:pic>
      <p:grpSp>
        <p:nvGrpSpPr>
          <p:cNvPr id="2" name="Grupo 1">
            <a:extLst>
              <a:ext uri="{FF2B5EF4-FFF2-40B4-BE49-F238E27FC236}">
                <a16:creationId xmlns:a16="http://schemas.microsoft.com/office/drawing/2014/main" id="{24C22409-D040-4FAE-83A1-3A91064B84C3}"/>
              </a:ext>
            </a:extLst>
          </p:cNvPr>
          <p:cNvGrpSpPr/>
          <p:nvPr/>
        </p:nvGrpSpPr>
        <p:grpSpPr>
          <a:xfrm>
            <a:off x="1315206" y="5515481"/>
            <a:ext cx="2091018" cy="738163"/>
            <a:chOff x="1115079" y="1483446"/>
            <a:chExt cx="2091018" cy="738163"/>
          </a:xfrm>
        </p:grpSpPr>
        <p:sp>
          <p:nvSpPr>
            <p:cNvPr id="22" name="Freeform: Shape 40">
              <a:extLst>
                <a:ext uri="{FF2B5EF4-FFF2-40B4-BE49-F238E27FC236}">
                  <a16:creationId xmlns:a16="http://schemas.microsoft.com/office/drawing/2014/main" id="{5785A918-1D6E-4DEB-9BA5-37FC912694BE}"/>
                </a:ext>
              </a:extLst>
            </p:cNvPr>
            <p:cNvSpPr/>
            <p:nvPr/>
          </p:nvSpPr>
          <p:spPr>
            <a:xfrm>
              <a:off x="1115079" y="1483446"/>
              <a:ext cx="2091018" cy="738163"/>
            </a:xfrm>
            <a:prstGeom prst="roundRect">
              <a:avLst/>
            </a:prstGeom>
            <a:noFill/>
            <a:ln>
              <a:solidFill>
                <a:schemeClr val="bg2">
                  <a:lumMod val="75000"/>
                </a:schemeClr>
              </a:solidFill>
            </a:ln>
            <a:effectLst>
              <a:reflection blurRad="6350" stA="30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77">
              <a:extLst>
                <a:ext uri="{FF2B5EF4-FFF2-40B4-BE49-F238E27FC236}">
                  <a16:creationId xmlns:a16="http://schemas.microsoft.com/office/drawing/2014/main" id="{698FE214-9E5A-423B-B496-BA36FAE5BA51}"/>
                </a:ext>
              </a:extLst>
            </p:cNvPr>
            <p:cNvSpPr txBox="1"/>
            <p:nvPr/>
          </p:nvSpPr>
          <p:spPr>
            <a:xfrm>
              <a:off x="1248429" y="1652472"/>
              <a:ext cx="1957668" cy="400110"/>
            </a:xfrm>
            <a:prstGeom prst="rect">
              <a:avLst/>
            </a:prstGeom>
            <a:noFill/>
            <a:ln>
              <a:noFill/>
            </a:ln>
          </p:spPr>
          <p:txBody>
            <a:bodyPr wrap="square" lIns="0" rIns="0" rtlCol="0" anchor="b">
              <a:spAutoFit/>
            </a:bodyPr>
            <a:lstStyle/>
            <a:p>
              <a:r>
                <a:rPr lang="en-US" sz="2000" dirty="0"/>
                <a:t>379 </a:t>
              </a:r>
              <a:r>
                <a:rPr lang="en-US" sz="2000" dirty="0" err="1"/>
                <a:t>participantes</a:t>
              </a:r>
              <a:endParaRPr lang="en-US" sz="2000" dirty="0"/>
            </a:p>
          </p:txBody>
        </p:sp>
      </p:grpSp>
    </p:spTree>
    <p:extLst>
      <p:ext uri="{BB962C8B-B14F-4D97-AF65-F5344CB8AC3E}">
        <p14:creationId xmlns:p14="http://schemas.microsoft.com/office/powerpoint/2010/main" val="16974458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4" name="Imagen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2" name="Rectángulo 1">
            <a:extLst>
              <a:ext uri="{FF2B5EF4-FFF2-40B4-BE49-F238E27FC236}">
                <a16:creationId xmlns:a16="http://schemas.microsoft.com/office/drawing/2014/main" id="{9F6022B4-2013-41A3-A9B2-240465888055}"/>
              </a:ext>
            </a:extLst>
          </p:cNvPr>
          <p:cNvSpPr/>
          <p:nvPr/>
        </p:nvSpPr>
        <p:spPr>
          <a:xfrm>
            <a:off x="10580916" y="3918860"/>
            <a:ext cx="1060097" cy="2213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8" name="Imagen 7">
            <a:extLst>
              <a:ext uri="{FF2B5EF4-FFF2-40B4-BE49-F238E27FC236}">
                <a16:creationId xmlns:a16="http://schemas.microsoft.com/office/drawing/2014/main" id="{B887986A-3EE7-4ED2-B9C8-8A7E6520EF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1833" y="1691484"/>
            <a:ext cx="5593688" cy="4195266"/>
          </a:xfrm>
          <a:prstGeom prst="rect">
            <a:avLst/>
          </a:prstGeom>
          <a:ln>
            <a:solidFill>
              <a:schemeClr val="bg2"/>
            </a:solidFill>
          </a:ln>
        </p:spPr>
      </p:pic>
      <p:grpSp>
        <p:nvGrpSpPr>
          <p:cNvPr id="9" name="Grupo 8">
            <a:extLst>
              <a:ext uri="{FF2B5EF4-FFF2-40B4-BE49-F238E27FC236}">
                <a16:creationId xmlns:a16="http://schemas.microsoft.com/office/drawing/2014/main" id="{D1B8FD90-4608-461C-93BF-33729B38116C}"/>
              </a:ext>
            </a:extLst>
          </p:cNvPr>
          <p:cNvGrpSpPr/>
          <p:nvPr/>
        </p:nvGrpSpPr>
        <p:grpSpPr>
          <a:xfrm>
            <a:off x="870857" y="1691484"/>
            <a:ext cx="4992914" cy="3866675"/>
            <a:chOff x="558475" y="1268838"/>
            <a:chExt cx="4992914" cy="3866675"/>
          </a:xfrm>
        </p:grpSpPr>
        <p:pic>
          <p:nvPicPr>
            <p:cNvPr id="10" name="Imagen 9">
              <a:extLst>
                <a:ext uri="{FF2B5EF4-FFF2-40B4-BE49-F238E27FC236}">
                  <a16:creationId xmlns:a16="http://schemas.microsoft.com/office/drawing/2014/main" id="{1E22C998-3601-4924-A0E9-38F89A818A7F}"/>
                </a:ext>
              </a:extLst>
            </p:cNvPr>
            <p:cNvPicPr>
              <a:picLocks noChangeAspect="1"/>
            </p:cNvPicPr>
            <p:nvPr/>
          </p:nvPicPr>
          <p:blipFill rotWithShape="1">
            <a:blip r:embed="rId8">
              <a:extLst>
                <a:ext uri="{28A0092B-C50C-407E-A947-70E740481C1C}">
                  <a14:useLocalDpi xmlns:a14="http://schemas.microsoft.com/office/drawing/2010/main" val="0"/>
                </a:ext>
              </a:extLst>
            </a:blip>
            <a:srcRect b="68344"/>
            <a:stretch/>
          </p:blipFill>
          <p:spPr>
            <a:xfrm>
              <a:off x="558475" y="1268838"/>
              <a:ext cx="4992913" cy="1712473"/>
            </a:xfrm>
            <a:prstGeom prst="rect">
              <a:avLst/>
            </a:prstGeom>
            <a:ln>
              <a:solidFill>
                <a:schemeClr val="bg2"/>
              </a:solidFill>
            </a:ln>
          </p:spPr>
        </p:pic>
        <p:pic>
          <p:nvPicPr>
            <p:cNvPr id="11" name="Imagen 10">
              <a:extLst>
                <a:ext uri="{FF2B5EF4-FFF2-40B4-BE49-F238E27FC236}">
                  <a16:creationId xmlns:a16="http://schemas.microsoft.com/office/drawing/2014/main" id="{45CAD785-0214-4C92-AE10-FD3EBF0E0229}"/>
                </a:ext>
              </a:extLst>
            </p:cNvPr>
            <p:cNvPicPr>
              <a:picLocks noChangeAspect="1"/>
            </p:cNvPicPr>
            <p:nvPr/>
          </p:nvPicPr>
          <p:blipFill rotWithShape="1">
            <a:blip r:embed="rId8">
              <a:extLst>
                <a:ext uri="{28A0092B-C50C-407E-A947-70E740481C1C}">
                  <a14:useLocalDpi xmlns:a14="http://schemas.microsoft.com/office/drawing/2010/main" val="0"/>
                </a:ext>
              </a:extLst>
            </a:blip>
            <a:srcRect l="3104" t="73210" r="12101" b="-4866"/>
            <a:stretch/>
          </p:blipFill>
          <p:spPr>
            <a:xfrm>
              <a:off x="558475" y="3072090"/>
              <a:ext cx="4992914" cy="2063423"/>
            </a:xfrm>
            <a:prstGeom prst="rect">
              <a:avLst/>
            </a:prstGeom>
            <a:ln>
              <a:solidFill>
                <a:schemeClr val="bg2"/>
              </a:solidFill>
            </a:ln>
          </p:spPr>
        </p:pic>
      </p:grpSp>
      <p:pic>
        <p:nvPicPr>
          <p:cNvPr id="13" name="Imagen 12">
            <a:extLst>
              <a:ext uri="{FF2B5EF4-FFF2-40B4-BE49-F238E27FC236}">
                <a16:creationId xmlns:a16="http://schemas.microsoft.com/office/drawing/2014/main" id="{2CE30D94-83FD-4255-8816-51C3230EC8D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739190" y="5015253"/>
            <a:ext cx="1037479" cy="583582"/>
          </a:xfrm>
          <a:prstGeom prst="rect">
            <a:avLst/>
          </a:prstGeom>
        </p:spPr>
      </p:pic>
    </p:spTree>
    <p:extLst>
      <p:ext uri="{BB962C8B-B14F-4D97-AF65-F5344CB8AC3E}">
        <p14:creationId xmlns:p14="http://schemas.microsoft.com/office/powerpoint/2010/main" val="262879801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4" name="Imagen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0" name="Rectángulo 9">
            <a:extLst>
              <a:ext uri="{FF2B5EF4-FFF2-40B4-BE49-F238E27FC236}">
                <a16:creationId xmlns:a16="http://schemas.microsoft.com/office/drawing/2014/main" id="{F6512002-223B-4100-B8AD-BF8680DB198B}"/>
              </a:ext>
            </a:extLst>
          </p:cNvPr>
          <p:cNvSpPr/>
          <p:nvPr/>
        </p:nvSpPr>
        <p:spPr>
          <a:xfrm>
            <a:off x="10580916" y="3918860"/>
            <a:ext cx="1060097" cy="2213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8" name="Imagen 7">
            <a:extLst>
              <a:ext uri="{FF2B5EF4-FFF2-40B4-BE49-F238E27FC236}">
                <a16:creationId xmlns:a16="http://schemas.microsoft.com/office/drawing/2014/main" id="{D8A701D0-079B-4A04-B319-F1ACEFF34D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357" y="1640238"/>
            <a:ext cx="5492681" cy="4267076"/>
          </a:xfrm>
          <a:prstGeom prst="rect">
            <a:avLst/>
          </a:prstGeom>
          <a:ln>
            <a:solidFill>
              <a:schemeClr val="bg2"/>
            </a:solidFill>
          </a:ln>
        </p:spPr>
      </p:pic>
      <p:pic>
        <p:nvPicPr>
          <p:cNvPr id="9" name="Imagen 8">
            <a:extLst>
              <a:ext uri="{FF2B5EF4-FFF2-40B4-BE49-F238E27FC236}">
                <a16:creationId xmlns:a16="http://schemas.microsoft.com/office/drawing/2014/main" id="{87350753-37AA-4A4E-A811-8189C67E3EF6}"/>
              </a:ext>
            </a:extLst>
          </p:cNvPr>
          <p:cNvPicPr>
            <a:picLocks noChangeAspect="1"/>
          </p:cNvPicPr>
          <p:nvPr/>
        </p:nvPicPr>
        <p:blipFill rotWithShape="1">
          <a:blip r:embed="rId8">
            <a:extLst>
              <a:ext uri="{28A0092B-C50C-407E-A947-70E740481C1C}">
                <a14:useLocalDpi xmlns:a14="http://schemas.microsoft.com/office/drawing/2010/main" val="0"/>
              </a:ext>
            </a:extLst>
          </a:blip>
          <a:srcRect b="7320"/>
          <a:stretch/>
        </p:blipFill>
        <p:spPr>
          <a:xfrm>
            <a:off x="6415088" y="1422101"/>
            <a:ext cx="4839455" cy="4485213"/>
          </a:xfrm>
          <a:prstGeom prst="rect">
            <a:avLst/>
          </a:prstGeom>
          <a:ln>
            <a:solidFill>
              <a:schemeClr val="bg2"/>
            </a:solidFill>
          </a:ln>
        </p:spPr>
      </p:pic>
      <p:pic>
        <p:nvPicPr>
          <p:cNvPr id="11" name="Imagen 10">
            <a:extLst>
              <a:ext uri="{FF2B5EF4-FFF2-40B4-BE49-F238E27FC236}">
                <a16:creationId xmlns:a16="http://schemas.microsoft.com/office/drawing/2014/main" id="{F2561991-8091-4B2C-A8F9-C7F054E3BA4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224873" y="5292279"/>
            <a:ext cx="1037479" cy="583582"/>
          </a:xfrm>
          <a:prstGeom prst="rect">
            <a:avLst/>
          </a:prstGeom>
        </p:spPr>
      </p:pic>
      <p:pic>
        <p:nvPicPr>
          <p:cNvPr id="12" name="Imagen 11">
            <a:extLst>
              <a:ext uri="{FF2B5EF4-FFF2-40B4-BE49-F238E27FC236}">
                <a16:creationId xmlns:a16="http://schemas.microsoft.com/office/drawing/2014/main" id="{F294CFC2-FCB3-44F0-B9E7-E91638B3855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071191" y="5396302"/>
            <a:ext cx="1037479" cy="583582"/>
          </a:xfrm>
          <a:prstGeom prst="rect">
            <a:avLst/>
          </a:prstGeom>
        </p:spPr>
      </p:pic>
    </p:spTree>
    <p:extLst>
      <p:ext uri="{BB962C8B-B14F-4D97-AF65-F5344CB8AC3E}">
        <p14:creationId xmlns:p14="http://schemas.microsoft.com/office/powerpoint/2010/main" val="129806311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5"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Balance de la consultoría</a:t>
            </a:r>
          </a:p>
        </p:txBody>
      </p:sp>
    </p:spTree>
    <p:extLst>
      <p:ext uri="{BB962C8B-B14F-4D97-AF65-F5344CB8AC3E}">
        <p14:creationId xmlns:p14="http://schemas.microsoft.com/office/powerpoint/2010/main" val="340413517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4403DF21-91C2-4C6B-A642-B2240B707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939" y="2363174"/>
            <a:ext cx="2000250" cy="2286000"/>
          </a:xfrm>
          <a:prstGeom prst="rect">
            <a:avLst/>
          </a:prstGeom>
        </p:spPr>
      </p:pic>
      <p:sp>
        <p:nvSpPr>
          <p:cNvPr id="5" name="Shape 179">
            <a:extLst>
              <a:ext uri="{FF2B5EF4-FFF2-40B4-BE49-F238E27FC236}">
                <a16:creationId xmlns:a16="http://schemas.microsoft.com/office/drawing/2014/main" id="{E0116898-5186-4B8D-BA8F-172B76029A5E}"/>
              </a:ext>
            </a:extLst>
          </p:cNvPr>
          <p:cNvSpPr txBox="1"/>
          <p:nvPr/>
        </p:nvSpPr>
        <p:spPr>
          <a:xfrm>
            <a:off x="2100154" y="1482562"/>
            <a:ext cx="8127058" cy="78184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MX" sz="2000" b="1" dirty="0">
                <a:solidFill>
                  <a:srgbClr val="2680AA"/>
                </a:solidFill>
                <a:latin typeface="Arial Narrow" panose="020B0606020202030204" pitchFamily="34" charset="0"/>
                <a:cs typeface="Dubai Medium" panose="020B0603030403030204" pitchFamily="34" charset="-78"/>
              </a:rPr>
              <a:t>Consultoría: Respuesta regulatoria a la crisis de COVID en el sector energético Departamento de Infraestructura y Energía / División de Energía (INE / ENE)</a:t>
            </a:r>
            <a:endParaRPr lang="es-ES" sz="2000" b="1" dirty="0">
              <a:solidFill>
                <a:srgbClr val="2680AA"/>
              </a:solidFill>
              <a:latin typeface="Arial Narrow" panose="020B0606020202030204" pitchFamily="34" charset="0"/>
              <a:cs typeface="Dubai Medium" panose="020B0603030403030204" pitchFamily="34" charset="-78"/>
            </a:endParaRPr>
          </a:p>
        </p:txBody>
      </p:sp>
      <p:pic>
        <p:nvPicPr>
          <p:cNvPr id="6" name="Graphic 5">
            <a:extLst>
              <a:ext uri="{FF2B5EF4-FFF2-40B4-BE49-F238E27FC236}">
                <a16:creationId xmlns:a16="http://schemas.microsoft.com/office/drawing/2014/main" id="{9E07EB94-0C85-47D2-98F6-D221009CDBF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7" name="Imagen 6">
            <a:extLst>
              <a:ext uri="{FF2B5EF4-FFF2-40B4-BE49-F238E27FC236}">
                <a16:creationId xmlns:a16="http://schemas.microsoft.com/office/drawing/2014/main" id="{0D4DE85A-605A-45C6-B47A-A53D230F8B0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8" name="Graphic 6">
            <a:extLst>
              <a:ext uri="{FF2B5EF4-FFF2-40B4-BE49-F238E27FC236}">
                <a16:creationId xmlns:a16="http://schemas.microsoft.com/office/drawing/2014/main" id="{F6B82553-03F3-4494-87DC-DB325A2E6C2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18800" y="209577"/>
            <a:ext cx="1575356" cy="781843"/>
          </a:xfrm>
          <a:prstGeom prst="rect">
            <a:avLst/>
          </a:prstGeom>
        </p:spPr>
      </p:pic>
      <p:sp>
        <p:nvSpPr>
          <p:cNvPr id="9" name="Rectángulo 8">
            <a:extLst>
              <a:ext uri="{FF2B5EF4-FFF2-40B4-BE49-F238E27FC236}">
                <a16:creationId xmlns:a16="http://schemas.microsoft.com/office/drawing/2014/main" id="{1479DC2A-F8DF-4789-8725-F2558CF6AA1A}"/>
              </a:ext>
            </a:extLst>
          </p:cNvPr>
          <p:cNvSpPr/>
          <p:nvPr/>
        </p:nvSpPr>
        <p:spPr>
          <a:xfrm>
            <a:off x="2262241" y="2740557"/>
            <a:ext cx="7409905" cy="323165"/>
          </a:xfrm>
          <a:prstGeom prst="rect">
            <a:avLst/>
          </a:prstGeom>
        </p:spPr>
        <p:txBody>
          <a:bodyPr wrap="square">
            <a:spAutoFit/>
          </a:bodyPr>
          <a:lstStyle/>
          <a:p>
            <a:r>
              <a:rPr lang="es-PE" sz="1500" dirty="0"/>
              <a:t>1. Informe de las medidas regulatorias frente al COVID en el sector de hidrocarburos</a:t>
            </a:r>
          </a:p>
        </p:txBody>
      </p:sp>
      <p:sp>
        <p:nvSpPr>
          <p:cNvPr id="11" name="Rectángulo 10">
            <a:extLst>
              <a:ext uri="{FF2B5EF4-FFF2-40B4-BE49-F238E27FC236}">
                <a16:creationId xmlns:a16="http://schemas.microsoft.com/office/drawing/2014/main" id="{00E42F2A-4F74-40EE-BDCC-4B773972C739}"/>
              </a:ext>
            </a:extLst>
          </p:cNvPr>
          <p:cNvSpPr/>
          <p:nvPr/>
        </p:nvSpPr>
        <p:spPr>
          <a:xfrm>
            <a:off x="2262241" y="3143100"/>
            <a:ext cx="4525974" cy="323165"/>
          </a:xfrm>
          <a:prstGeom prst="rect">
            <a:avLst/>
          </a:prstGeom>
        </p:spPr>
        <p:txBody>
          <a:bodyPr wrap="square">
            <a:spAutoFit/>
          </a:bodyPr>
          <a:lstStyle/>
          <a:p>
            <a:pPr algn="just"/>
            <a:r>
              <a:rPr lang="es-PE" sz="1500" dirty="0"/>
              <a:t>2. Plataforma de validación de información</a:t>
            </a:r>
          </a:p>
        </p:txBody>
      </p:sp>
      <p:sp>
        <p:nvSpPr>
          <p:cNvPr id="12" name="Rectángulo 11">
            <a:extLst>
              <a:ext uri="{FF2B5EF4-FFF2-40B4-BE49-F238E27FC236}">
                <a16:creationId xmlns:a16="http://schemas.microsoft.com/office/drawing/2014/main" id="{7A15E3D3-2F25-436C-A4B6-0D98E0A986AB}"/>
              </a:ext>
            </a:extLst>
          </p:cNvPr>
          <p:cNvSpPr/>
          <p:nvPr/>
        </p:nvSpPr>
        <p:spPr>
          <a:xfrm>
            <a:off x="1066811" y="2480205"/>
            <a:ext cx="1324752" cy="323165"/>
          </a:xfrm>
          <a:prstGeom prst="rect">
            <a:avLst/>
          </a:prstGeom>
        </p:spPr>
        <p:txBody>
          <a:bodyPr wrap="square">
            <a:spAutoFit/>
          </a:bodyPr>
          <a:lstStyle/>
          <a:p>
            <a:r>
              <a:rPr lang="es-PE" sz="1500" b="1" dirty="0"/>
              <a:t>Entregables:</a:t>
            </a:r>
          </a:p>
        </p:txBody>
      </p:sp>
      <p:pic>
        <p:nvPicPr>
          <p:cNvPr id="16" name="Imagen 15">
            <a:extLst>
              <a:ext uri="{FF2B5EF4-FFF2-40B4-BE49-F238E27FC236}">
                <a16:creationId xmlns:a16="http://schemas.microsoft.com/office/drawing/2014/main" id="{A620E113-C485-4CC5-8470-24F188644F0B}"/>
              </a:ext>
            </a:extLst>
          </p:cNvPr>
          <p:cNvPicPr>
            <a:picLocks noChangeAspect="1"/>
          </p:cNvPicPr>
          <p:nvPr/>
        </p:nvPicPr>
        <p:blipFill rotWithShape="1">
          <a:blip r:embed="rId8">
            <a:extLst>
              <a:ext uri="{28A0092B-C50C-407E-A947-70E740481C1C}">
                <a14:useLocalDpi xmlns:a14="http://schemas.microsoft.com/office/drawing/2010/main" val="0"/>
              </a:ext>
            </a:extLst>
          </a:blip>
          <a:srcRect t="3181"/>
          <a:stretch/>
        </p:blipFill>
        <p:spPr>
          <a:xfrm>
            <a:off x="2546062" y="3676028"/>
            <a:ext cx="6076446" cy="2431397"/>
          </a:xfrm>
          <a:prstGeom prst="rect">
            <a:avLst/>
          </a:prstGeom>
          <a:ln>
            <a:solidFill>
              <a:schemeClr val="bg2"/>
            </a:solidFill>
          </a:ln>
        </p:spPr>
      </p:pic>
      <p:pic>
        <p:nvPicPr>
          <p:cNvPr id="20" name="Graphic 6">
            <a:extLst>
              <a:ext uri="{FF2B5EF4-FFF2-40B4-BE49-F238E27FC236}">
                <a16:creationId xmlns:a16="http://schemas.microsoft.com/office/drawing/2014/main" id="{F9B9224C-FD44-4513-965F-3734B3EDC30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472703" y="4672772"/>
            <a:ext cx="1242952" cy="616872"/>
          </a:xfrm>
          <a:prstGeom prst="rect">
            <a:avLst/>
          </a:prstGeom>
        </p:spPr>
      </p:pic>
      <p:pic>
        <p:nvPicPr>
          <p:cNvPr id="22" name="Picture 4">
            <a:extLst>
              <a:ext uri="{FF2B5EF4-FFF2-40B4-BE49-F238E27FC236}">
                <a16:creationId xmlns:a16="http://schemas.microsoft.com/office/drawing/2014/main" id="{F31E4B8E-3044-4AAB-903D-67FC584AF6E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040" t="24748" r="7645" b="28511"/>
          <a:stretch/>
        </p:blipFill>
        <p:spPr bwMode="auto">
          <a:xfrm>
            <a:off x="611544" y="4183376"/>
            <a:ext cx="1270098" cy="712541"/>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a:extLst>
              <a:ext uri="{FF2B5EF4-FFF2-40B4-BE49-F238E27FC236}">
                <a16:creationId xmlns:a16="http://schemas.microsoft.com/office/drawing/2014/main" id="{059E4DB8-C7B3-4040-8294-8732761755B6}"/>
              </a:ext>
            </a:extLst>
          </p:cNvPr>
          <p:cNvSpPr/>
          <p:nvPr/>
        </p:nvSpPr>
        <p:spPr>
          <a:xfrm>
            <a:off x="207053" y="4934377"/>
            <a:ext cx="2079079" cy="323165"/>
          </a:xfrm>
          <a:prstGeom prst="rect">
            <a:avLst/>
          </a:prstGeom>
        </p:spPr>
        <p:txBody>
          <a:bodyPr wrap="square">
            <a:spAutoFit/>
          </a:bodyPr>
          <a:lstStyle/>
          <a:p>
            <a:pPr algn="ctr"/>
            <a:r>
              <a:rPr lang="es-PE" sz="1500" dirty="0"/>
              <a:t>Financiado</a:t>
            </a:r>
          </a:p>
        </p:txBody>
      </p:sp>
      <p:sp>
        <p:nvSpPr>
          <p:cNvPr id="19" name="Rectángulo 18">
            <a:extLst>
              <a:ext uri="{FF2B5EF4-FFF2-40B4-BE49-F238E27FC236}">
                <a16:creationId xmlns:a16="http://schemas.microsoft.com/office/drawing/2014/main" id="{D922DA6B-AD10-46F1-BA73-0E06355F6FD5}"/>
              </a:ext>
            </a:extLst>
          </p:cNvPr>
          <p:cNvSpPr/>
          <p:nvPr/>
        </p:nvSpPr>
        <p:spPr>
          <a:xfrm>
            <a:off x="10687519" y="5317780"/>
            <a:ext cx="510363" cy="1530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id="{4E2BEBDC-23F3-4B2C-AB0D-B5E163106187}"/>
              </a:ext>
            </a:extLst>
          </p:cNvPr>
          <p:cNvSpPr/>
          <p:nvPr/>
        </p:nvSpPr>
        <p:spPr>
          <a:xfrm>
            <a:off x="9172722" y="5291030"/>
            <a:ext cx="2079079" cy="792583"/>
          </a:xfrm>
          <a:prstGeom prst="rect">
            <a:avLst/>
          </a:prstGeom>
        </p:spPr>
        <p:txBody>
          <a:bodyPr wrap="square">
            <a:spAutoFit/>
          </a:bodyPr>
          <a:lstStyle/>
          <a:p>
            <a:pPr algn="ctr"/>
            <a:r>
              <a:rPr lang="es-PE" sz="1500" dirty="0"/>
              <a:t>Elaborado por Sergio Bravo en colaboración con el FRI ESAN</a:t>
            </a:r>
          </a:p>
        </p:txBody>
      </p:sp>
    </p:spTree>
    <p:extLst>
      <p:ext uri="{BB962C8B-B14F-4D97-AF65-F5344CB8AC3E}">
        <p14:creationId xmlns:p14="http://schemas.microsoft.com/office/powerpoint/2010/main" val="354182571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5"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Planes Académicos 2021</a:t>
            </a:r>
          </a:p>
        </p:txBody>
      </p:sp>
    </p:spTree>
    <p:extLst>
      <p:ext uri="{BB962C8B-B14F-4D97-AF65-F5344CB8AC3E}">
        <p14:creationId xmlns:p14="http://schemas.microsoft.com/office/powerpoint/2010/main" val="161047981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395288" y="1209961"/>
            <a:ext cx="4135940" cy="523220"/>
          </a:xfrm>
          <a:prstGeom prst="rect">
            <a:avLst/>
          </a:prstGeom>
          <a:noFill/>
        </p:spPr>
        <p:txBody>
          <a:bodyPr wrap="none" rtlCol="0">
            <a:spAutoFit/>
          </a:bodyPr>
          <a:lstStyle/>
          <a:p>
            <a:r>
              <a:rPr lang="es-ES" sz="2800" dirty="0">
                <a:solidFill>
                  <a:srgbClr val="006AAF"/>
                </a:solidFill>
                <a:latin typeface="Arial Narrow" panose="020B0606020202030204" pitchFamily="34" charset="0"/>
              </a:rPr>
              <a:t>PLANES ACADÉMICOS 2021</a:t>
            </a:r>
          </a:p>
        </p:txBody>
      </p:sp>
      <p:sp>
        <p:nvSpPr>
          <p:cNvPr id="4" name="Retângulo 3">
            <a:extLst>
              <a:ext uri="{FF2B5EF4-FFF2-40B4-BE49-F238E27FC236}">
                <a16:creationId xmlns:a16="http://schemas.microsoft.com/office/drawing/2014/main" id="{B3BA8439-D055-4D77-B85C-8C7AFD8AC354}"/>
              </a:ext>
            </a:extLst>
          </p:cNvPr>
          <p:cNvSpPr/>
          <p:nvPr/>
        </p:nvSpPr>
        <p:spPr>
          <a:xfrm>
            <a:off x="395288" y="1771659"/>
            <a:ext cx="10686694" cy="553998"/>
          </a:xfrm>
          <a:prstGeom prst="rect">
            <a:avLst/>
          </a:prstGeom>
        </p:spPr>
        <p:txBody>
          <a:bodyPr wrap="square">
            <a:spAutoFit/>
          </a:bodyPr>
          <a:lstStyle/>
          <a:p>
            <a:pPr>
              <a:spcBef>
                <a:spcPts val="600"/>
              </a:spcBef>
              <a:spcAft>
                <a:spcPts val="600"/>
              </a:spcAft>
            </a:pPr>
            <a:r>
              <a:rPr lang="es-ES" sz="1500" b="1" dirty="0"/>
              <a:t>Objetivo: </a:t>
            </a:r>
            <a:r>
              <a:rPr lang="es-ES" sz="1500" dirty="0"/>
              <a:t>Búsqueda de la de la continua promoción de la energía (gas natural y petróleo) en mercados internacionales y locales, con el fin de alcanzar competitividad a la par de la sostenibilidad en línea con las tendencias globales.</a:t>
            </a:r>
          </a:p>
        </p:txBody>
      </p:sp>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0" name="CuadroTexto 9">
            <a:extLst>
              <a:ext uri="{FF2B5EF4-FFF2-40B4-BE49-F238E27FC236}">
                <a16:creationId xmlns:a16="http://schemas.microsoft.com/office/drawing/2014/main" id="{6E8E751B-FDDB-4316-9002-3441D8857AA7}"/>
              </a:ext>
            </a:extLst>
          </p:cNvPr>
          <p:cNvSpPr txBox="1"/>
          <p:nvPr/>
        </p:nvSpPr>
        <p:spPr>
          <a:xfrm>
            <a:off x="913924" y="5643096"/>
            <a:ext cx="1858492" cy="323165"/>
          </a:xfrm>
          <a:prstGeom prst="rect">
            <a:avLst/>
          </a:prstGeom>
          <a:noFill/>
        </p:spPr>
        <p:txBody>
          <a:bodyPr wrap="square" rtlCol="0">
            <a:spAutoFit/>
          </a:bodyPr>
          <a:lstStyle/>
          <a:p>
            <a:pPr algn="ctr"/>
            <a:r>
              <a:rPr lang="es-PE" sz="1500" dirty="0">
                <a:solidFill>
                  <a:srgbClr val="FFFFFF"/>
                </a:solidFill>
                <a:latin typeface="Fira Sans Extra Condensed Medium"/>
                <a:cs typeface="Fira Sans Extra Condensed Medium"/>
              </a:rPr>
              <a:t>CURSO</a:t>
            </a:r>
          </a:p>
        </p:txBody>
      </p:sp>
      <p:grpSp>
        <p:nvGrpSpPr>
          <p:cNvPr id="11" name="Grupo 10">
            <a:extLst>
              <a:ext uri="{FF2B5EF4-FFF2-40B4-BE49-F238E27FC236}">
                <a16:creationId xmlns:a16="http://schemas.microsoft.com/office/drawing/2014/main" id="{B8C818E8-872C-4BC7-A2A2-81433EF3E477}"/>
              </a:ext>
            </a:extLst>
          </p:cNvPr>
          <p:cNvGrpSpPr/>
          <p:nvPr/>
        </p:nvGrpSpPr>
        <p:grpSpPr>
          <a:xfrm>
            <a:off x="553225" y="2909930"/>
            <a:ext cx="11531531" cy="3942976"/>
            <a:chOff x="930266" y="1947915"/>
            <a:chExt cx="10503765" cy="2419547"/>
          </a:xfrm>
        </p:grpSpPr>
        <p:grpSp>
          <p:nvGrpSpPr>
            <p:cNvPr id="12" name="Grupo 11">
              <a:extLst>
                <a:ext uri="{FF2B5EF4-FFF2-40B4-BE49-F238E27FC236}">
                  <a16:creationId xmlns:a16="http://schemas.microsoft.com/office/drawing/2014/main" id="{22173DDC-1751-428B-8A16-DF56FB3836BB}"/>
                </a:ext>
              </a:extLst>
            </p:cNvPr>
            <p:cNvGrpSpPr/>
            <p:nvPr/>
          </p:nvGrpSpPr>
          <p:grpSpPr>
            <a:xfrm>
              <a:off x="930266" y="1947915"/>
              <a:ext cx="10503765" cy="2419547"/>
              <a:chOff x="1036332" y="1055756"/>
              <a:chExt cx="10503765" cy="2419547"/>
            </a:xfrm>
          </p:grpSpPr>
          <p:sp>
            <p:nvSpPr>
              <p:cNvPr id="14" name="Google Shape;422;gd22f5c6d1a_1_68">
                <a:extLst>
                  <a:ext uri="{FF2B5EF4-FFF2-40B4-BE49-F238E27FC236}">
                    <a16:creationId xmlns:a16="http://schemas.microsoft.com/office/drawing/2014/main" id="{55B1DCB2-A7B0-4164-92F7-C84FC8587DA2}"/>
                  </a:ext>
                </a:extLst>
              </p:cNvPr>
              <p:cNvSpPr/>
              <p:nvPr/>
            </p:nvSpPr>
            <p:spPr>
              <a:xfrm>
                <a:off x="1164488" y="1055756"/>
                <a:ext cx="1603312" cy="1616878"/>
              </a:xfrm>
              <a:prstGeom prst="rect">
                <a:avLst/>
              </a:prstGeom>
              <a:solidFill>
                <a:srgbClr val="597BA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1500" b="0" i="0" u="none" strike="noStrike" cap="none" dirty="0">
                  <a:solidFill>
                    <a:srgbClr val="FFFFFF"/>
                  </a:solidFill>
                  <a:ea typeface="Fira Sans Extra Condensed Medium"/>
                  <a:cs typeface="Fira Sans Extra Condensed Medium"/>
                  <a:sym typeface="Fira Sans Extra Condensed Medium"/>
                </a:endParaRPr>
              </a:p>
            </p:txBody>
          </p:sp>
          <p:sp>
            <p:nvSpPr>
              <p:cNvPr id="15" name="Google Shape;428;gd22f5c6d1a_1_68">
                <a:extLst>
                  <a:ext uri="{FF2B5EF4-FFF2-40B4-BE49-F238E27FC236}">
                    <a16:creationId xmlns:a16="http://schemas.microsoft.com/office/drawing/2014/main" id="{A1CB832E-B4A9-4E95-8665-BA99696F278C}"/>
                  </a:ext>
                </a:extLst>
              </p:cNvPr>
              <p:cNvSpPr txBox="1"/>
              <p:nvPr/>
            </p:nvSpPr>
            <p:spPr>
              <a:xfrm>
                <a:off x="2825949" y="1055757"/>
                <a:ext cx="5838590" cy="1616878"/>
              </a:xfrm>
              <a:prstGeom prst="rect">
                <a:avLst/>
              </a:prstGeom>
              <a:noFill/>
              <a:ln>
                <a:solidFill>
                  <a:schemeClr val="tx2">
                    <a:lumMod val="90000"/>
                  </a:schemeClr>
                </a:solidFill>
              </a:ln>
            </p:spPr>
            <p:txBody>
              <a:bodyPr spcFirstLastPara="1" wrap="square" lIns="91425" tIns="45700" rIns="91425" bIns="45700" anchor="ctr" anchorCtr="0">
                <a:noAutofit/>
              </a:bodyPr>
              <a:lstStyle/>
              <a:p>
                <a:pPr marL="171450" indent="-171450" algn="just">
                  <a:buFont typeface="Arial" panose="020B0604020202020204" pitchFamily="34" charset="0"/>
                  <a:buChar char="•"/>
                  <a:defRPr/>
                </a:pPr>
                <a:r>
                  <a:rPr lang="es-ES" sz="1300"/>
                  <a:t>Diploma de Especialización en Regulación en Hidrocarburos</a:t>
                </a:r>
              </a:p>
              <a:p>
                <a:pPr marL="171450" indent="-171450" algn="just">
                  <a:buFont typeface="Arial" panose="020B0604020202020204" pitchFamily="34" charset="0"/>
                  <a:buChar char="•"/>
                  <a:defRPr/>
                </a:pPr>
                <a:r>
                  <a:rPr lang="es-ES" sz="1300">
                    <a:cs typeface="Dubai Medium" panose="020B0603030403030204" pitchFamily="34" charset="-78"/>
                  </a:rPr>
                  <a:t>Diploma de Especialización en Gestión del Gas Natural</a:t>
                </a:r>
              </a:p>
              <a:p>
                <a:pPr marL="171450" indent="-171450" algn="just">
                  <a:buFont typeface="Arial" panose="020B0604020202020204" pitchFamily="34" charset="0"/>
                  <a:buChar char="•"/>
                  <a:defRPr/>
                </a:pPr>
                <a:r>
                  <a:rPr lang="es-ES" sz="1300">
                    <a:cs typeface="Dubai Medium" panose="020B0603030403030204" pitchFamily="34" charset="-78"/>
                  </a:rPr>
                  <a:t>Diploma de Especialización en Gestión Financiera para Empresas de Hidrocarburos y Gas </a:t>
                </a:r>
              </a:p>
              <a:p>
                <a:pPr marL="171450" indent="-171450" algn="just">
                  <a:buFont typeface="Arial" panose="020B0604020202020204" pitchFamily="34" charset="0"/>
                  <a:buChar char="•"/>
                  <a:defRPr/>
                </a:pPr>
                <a:r>
                  <a:rPr lang="es-ES" sz="1300">
                    <a:cs typeface="Dubai Medium" panose="020B0603030403030204" pitchFamily="34" charset="-78"/>
                  </a:rPr>
                  <a:t>Diploma de Especialización en GNL/GNC</a:t>
                </a:r>
              </a:p>
              <a:p>
                <a:pPr marL="171450" indent="-171450" algn="just">
                  <a:buFont typeface="Arial" panose="020B0604020202020204" pitchFamily="34" charset="0"/>
                  <a:buChar char="•"/>
                  <a:defRPr/>
                </a:pPr>
                <a:r>
                  <a:rPr lang="es-ES" sz="1300"/>
                  <a:t>Diploma de Especialización en Regulación y </a:t>
                </a:r>
                <a:r>
                  <a:rPr lang="es-PE" sz="1300"/>
                  <a:t>Políticas </a:t>
                </a:r>
                <a:r>
                  <a:rPr lang="es-PE" sz="1300" dirty="0"/>
                  <a:t>de Energías Limpias</a:t>
                </a:r>
              </a:p>
              <a:p>
                <a:pPr marL="171450" indent="-171450" algn="just">
                  <a:buFont typeface="Arial" panose="020B0604020202020204" pitchFamily="34" charset="0"/>
                  <a:buChar char="•"/>
                  <a:defRPr/>
                </a:pPr>
                <a:r>
                  <a:rPr lang="es-ES" sz="1300">
                    <a:cs typeface="Dubai Medium" panose="020B0603030403030204" pitchFamily="34" charset="-78"/>
                  </a:rPr>
                  <a:t>Diploma de Especialización en Supervisión de Hidrocarburos</a:t>
                </a:r>
              </a:p>
              <a:p>
                <a:pPr marL="171450" indent="-171450" algn="just">
                  <a:buFont typeface="Arial" panose="020B0604020202020204" pitchFamily="34" charset="0"/>
                  <a:buChar char="•"/>
                  <a:defRPr/>
                </a:pPr>
                <a:r>
                  <a:rPr lang="es-PE" sz="1300"/>
                  <a:t>Diploma </a:t>
                </a:r>
                <a:r>
                  <a:rPr lang="es-PE" sz="1300" dirty="0"/>
                  <a:t>de Especialización en Institucionalidad de la Regulación en el Sector Energía</a:t>
                </a:r>
              </a:p>
              <a:p>
                <a:pPr marL="171450" indent="-171450" algn="just">
                  <a:buFont typeface="Arial" panose="020B0604020202020204" pitchFamily="34" charset="0"/>
                  <a:buChar char="•"/>
                  <a:defRPr/>
                </a:pPr>
                <a:r>
                  <a:rPr lang="es-ES" sz="1300"/>
                  <a:t>Diploma de Especialización en Regulación del Gas Natural</a:t>
                </a:r>
              </a:p>
              <a:p>
                <a:pPr marL="171450" indent="-171450" algn="just">
                  <a:buFont typeface="Arial" panose="020B0604020202020204" pitchFamily="34" charset="0"/>
                  <a:buChar char="•"/>
                  <a:defRPr/>
                </a:pPr>
                <a:r>
                  <a:rPr lang="es-ES" sz="1300">
                    <a:cs typeface="Dubai Medium" panose="020B0603030403030204" pitchFamily="34" charset="-78"/>
                  </a:rPr>
                  <a:t>Diploma de Especialización en Transición Energética en Hidrocarburos</a:t>
                </a:r>
              </a:p>
              <a:p>
                <a:pPr marL="171450" indent="-171450" algn="just">
                  <a:buFont typeface="Arial" panose="020B0604020202020204" pitchFamily="34" charset="0"/>
                  <a:buChar char="•"/>
                  <a:defRPr/>
                </a:pPr>
                <a:r>
                  <a:rPr lang="es-ES" sz="1300">
                    <a:cs typeface="Dubai Medium" panose="020B0603030403030204" pitchFamily="34" charset="-78"/>
                  </a:rPr>
                  <a:t>Diploma de Especialización en Evaluación, Supervisión y Enforcement Ambiental de Hidrocarburos</a:t>
                </a:r>
                <a:endParaRPr lang="es-ES" sz="1300" b="1" dirty="0">
                  <a:solidFill>
                    <a:srgbClr val="2680AA"/>
                  </a:solidFill>
                  <a:cs typeface="Dubai Medium" panose="020B0603030403030204" pitchFamily="34" charset="-78"/>
                </a:endParaRPr>
              </a:p>
            </p:txBody>
          </p:sp>
          <p:sp>
            <p:nvSpPr>
              <p:cNvPr id="16" name="CuadroTexto 15">
                <a:extLst>
                  <a:ext uri="{FF2B5EF4-FFF2-40B4-BE49-F238E27FC236}">
                    <a16:creationId xmlns:a16="http://schemas.microsoft.com/office/drawing/2014/main" id="{53197873-F4D6-49D7-87D5-12949563FAC0}"/>
                  </a:ext>
                </a:extLst>
              </p:cNvPr>
              <p:cNvSpPr txBox="1"/>
              <p:nvPr/>
            </p:nvSpPr>
            <p:spPr>
              <a:xfrm>
                <a:off x="1164488" y="1738588"/>
                <a:ext cx="1592349" cy="207748"/>
              </a:xfrm>
              <a:prstGeom prst="rect">
                <a:avLst/>
              </a:prstGeom>
              <a:noFill/>
            </p:spPr>
            <p:txBody>
              <a:bodyPr wrap="square" rtlCol="0">
                <a:spAutoFit/>
              </a:bodyPr>
              <a:lstStyle/>
              <a:p>
                <a:pPr algn="ctr"/>
                <a:r>
                  <a:rPr lang="es-PE" sz="1600" dirty="0">
                    <a:solidFill>
                      <a:srgbClr val="FFFFFF"/>
                    </a:solidFill>
                    <a:cs typeface="Fira Sans Extra Condensed Medium"/>
                  </a:rPr>
                  <a:t>DIPLOMA</a:t>
                </a:r>
              </a:p>
            </p:txBody>
          </p:sp>
          <p:sp>
            <p:nvSpPr>
              <p:cNvPr id="17" name="CuadroTexto 16">
                <a:extLst>
                  <a:ext uri="{FF2B5EF4-FFF2-40B4-BE49-F238E27FC236}">
                    <a16:creationId xmlns:a16="http://schemas.microsoft.com/office/drawing/2014/main" id="{015665F1-9BDA-4B6E-A494-81289BD10EEE}"/>
                  </a:ext>
                </a:extLst>
              </p:cNvPr>
              <p:cNvSpPr txBox="1"/>
              <p:nvPr/>
            </p:nvSpPr>
            <p:spPr>
              <a:xfrm>
                <a:off x="1036332" y="3276998"/>
                <a:ext cx="1858492" cy="198305"/>
              </a:xfrm>
              <a:prstGeom prst="rect">
                <a:avLst/>
              </a:prstGeom>
              <a:noFill/>
            </p:spPr>
            <p:txBody>
              <a:bodyPr wrap="square" rtlCol="0">
                <a:spAutoFit/>
              </a:bodyPr>
              <a:lstStyle/>
              <a:p>
                <a:pPr algn="ctr"/>
                <a:r>
                  <a:rPr lang="es-PE" sz="1500" dirty="0">
                    <a:solidFill>
                      <a:srgbClr val="FFFFFF"/>
                    </a:solidFill>
                    <a:cs typeface="Fira Sans Extra Condensed Medium"/>
                  </a:rPr>
                  <a:t>CONFERENCIAS</a:t>
                </a:r>
              </a:p>
            </p:txBody>
          </p:sp>
          <p:sp>
            <p:nvSpPr>
              <p:cNvPr id="18" name="CuadroTexto 17">
                <a:extLst>
                  <a:ext uri="{FF2B5EF4-FFF2-40B4-BE49-F238E27FC236}">
                    <a16:creationId xmlns:a16="http://schemas.microsoft.com/office/drawing/2014/main" id="{768C2825-19EE-4D5E-ACBA-71BC31BA3E78}"/>
                  </a:ext>
                </a:extLst>
              </p:cNvPr>
              <p:cNvSpPr txBox="1"/>
              <p:nvPr/>
            </p:nvSpPr>
            <p:spPr>
              <a:xfrm>
                <a:off x="9947748" y="1267233"/>
                <a:ext cx="1592349" cy="198305"/>
              </a:xfrm>
              <a:prstGeom prst="rect">
                <a:avLst/>
              </a:prstGeom>
              <a:noFill/>
            </p:spPr>
            <p:txBody>
              <a:bodyPr wrap="square" rtlCol="0">
                <a:spAutoFit/>
              </a:bodyPr>
              <a:lstStyle/>
              <a:p>
                <a:pPr algn="ctr"/>
                <a:r>
                  <a:rPr lang="es-PE" sz="1500" dirty="0">
                    <a:solidFill>
                      <a:srgbClr val="FFFFFF"/>
                    </a:solidFill>
                    <a:cs typeface="Fira Sans Extra Condensed Medium"/>
                  </a:rPr>
                  <a:t>5</a:t>
                </a:r>
              </a:p>
            </p:txBody>
          </p:sp>
        </p:grpSp>
        <p:sp>
          <p:nvSpPr>
            <p:cNvPr id="13" name="Google Shape;415;gd22f5c6d1a_1_68">
              <a:extLst>
                <a:ext uri="{FF2B5EF4-FFF2-40B4-BE49-F238E27FC236}">
                  <a16:creationId xmlns:a16="http://schemas.microsoft.com/office/drawing/2014/main" id="{2FB59E79-A75E-432F-8316-0CEC7C19ABEB}"/>
                </a:ext>
              </a:extLst>
            </p:cNvPr>
            <p:cNvSpPr/>
            <p:nvPr/>
          </p:nvSpPr>
          <p:spPr>
            <a:xfrm>
              <a:off x="8616621" y="1947915"/>
              <a:ext cx="1097222" cy="1616878"/>
            </a:xfrm>
            <a:prstGeom prst="homePlate">
              <a:avLst>
                <a:gd name="adj" fmla="val 50000"/>
              </a:avLst>
            </a:prstGeom>
            <a:solidFill>
              <a:srgbClr val="597B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ea typeface="Arial"/>
                <a:cs typeface="Arial"/>
                <a:sym typeface="Arial"/>
              </a:endParaRPr>
            </a:p>
          </p:txBody>
        </p:sp>
      </p:grpSp>
      <p:sp>
        <p:nvSpPr>
          <p:cNvPr id="36" name="Rectángulo 35">
            <a:extLst>
              <a:ext uri="{FF2B5EF4-FFF2-40B4-BE49-F238E27FC236}">
                <a16:creationId xmlns:a16="http://schemas.microsoft.com/office/drawing/2014/main" id="{25061E5D-223D-4115-9277-90F8303D41B6}"/>
              </a:ext>
            </a:extLst>
          </p:cNvPr>
          <p:cNvSpPr/>
          <p:nvPr/>
        </p:nvSpPr>
        <p:spPr>
          <a:xfrm>
            <a:off x="7901373" y="3954905"/>
            <a:ext cx="6096000" cy="769441"/>
          </a:xfrm>
          <a:prstGeom prst="rect">
            <a:avLst/>
          </a:prstGeom>
        </p:spPr>
        <p:txBody>
          <a:bodyPr>
            <a:spAutoFit/>
          </a:bodyPr>
          <a:lstStyle/>
          <a:p>
            <a:pPr algn="ctr"/>
            <a:r>
              <a:rPr lang="es-ES" sz="2800" dirty="0">
                <a:latin typeface="Arial Narrow" panose="020B0606020202030204" pitchFamily="34" charset="0"/>
              </a:rPr>
              <a:t>10 </a:t>
            </a:r>
            <a:r>
              <a:rPr lang="es-ES" sz="1400" dirty="0">
                <a:latin typeface="Arial Narrow" panose="020B0606020202030204" pitchFamily="34" charset="0"/>
              </a:rPr>
              <a:t>programas</a:t>
            </a:r>
            <a:r>
              <a:rPr lang="es-ES" sz="1600" dirty="0">
                <a:latin typeface="Arial Narrow" panose="020B0606020202030204" pitchFamily="34" charset="0"/>
              </a:rPr>
              <a:t/>
            </a:r>
            <a:br>
              <a:rPr lang="es-ES" sz="1600" dirty="0">
                <a:latin typeface="Arial Narrow" panose="020B0606020202030204" pitchFamily="34" charset="0"/>
              </a:rPr>
            </a:br>
            <a:endParaRPr lang="es-ES" sz="1600" dirty="0">
              <a:latin typeface="Arial Narrow" panose="020B0606020202030204" pitchFamily="34" charset="0"/>
            </a:endParaRPr>
          </a:p>
        </p:txBody>
      </p:sp>
    </p:spTree>
    <p:extLst>
      <p:ext uri="{BB962C8B-B14F-4D97-AF65-F5344CB8AC3E}">
        <p14:creationId xmlns:p14="http://schemas.microsoft.com/office/powerpoint/2010/main" val="221684068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4"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5" name="Imagen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6"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Balance 2020</a:t>
            </a:r>
          </a:p>
          <a:p>
            <a:pPr algn="ctr">
              <a:defRPr/>
            </a:pPr>
            <a:r>
              <a:rPr lang="es-ES" sz="2800" b="1" dirty="0">
                <a:solidFill>
                  <a:srgbClr val="2680AA"/>
                </a:solidFill>
                <a:latin typeface="Arial Narrow" panose="020B0606020202030204" pitchFamily="34" charset="0"/>
                <a:cs typeface="Dubai Medium" panose="020B0603030403030204" pitchFamily="34" charset="-78"/>
              </a:rPr>
              <a:t>Escuela Iberoamericana de Regulación de Hidrocarburos</a:t>
            </a:r>
          </a:p>
        </p:txBody>
      </p:sp>
    </p:spTree>
    <p:extLst>
      <p:ext uri="{BB962C8B-B14F-4D97-AF65-F5344CB8AC3E}">
        <p14:creationId xmlns:p14="http://schemas.microsoft.com/office/powerpoint/2010/main" val="428637133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E403DDEA-8FC1-4121-A735-DDDB3C6EDB20}"/>
              </a:ext>
            </a:extLst>
          </p:cNvPr>
          <p:cNvSpPr/>
          <p:nvPr/>
        </p:nvSpPr>
        <p:spPr>
          <a:xfrm>
            <a:off x="10014735" y="4310977"/>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47">
            <a:extLst>
              <a:ext uri="{FF2B5EF4-FFF2-40B4-BE49-F238E27FC236}">
                <a16:creationId xmlns:a16="http://schemas.microsoft.com/office/drawing/2014/main" id="{C9747148-68FE-43F3-B196-604EE235D4EC}"/>
              </a:ext>
            </a:extLst>
          </p:cNvPr>
          <p:cNvSpPr/>
          <p:nvPr/>
        </p:nvSpPr>
        <p:spPr>
          <a:xfrm>
            <a:off x="11465169" y="4411272"/>
            <a:ext cx="668003" cy="153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Rectángulo 48">
            <a:extLst>
              <a:ext uri="{FF2B5EF4-FFF2-40B4-BE49-F238E27FC236}">
                <a16:creationId xmlns:a16="http://schemas.microsoft.com/office/drawing/2014/main" id="{5ECA5B5D-A612-41B4-A04C-2308E7053972}"/>
              </a:ext>
            </a:extLst>
          </p:cNvPr>
          <p:cNvSpPr/>
          <p:nvPr/>
        </p:nvSpPr>
        <p:spPr>
          <a:xfrm>
            <a:off x="10464800" y="4114241"/>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CaixaDeTexto 1">
            <a:extLst>
              <a:ext uri="{FF2B5EF4-FFF2-40B4-BE49-F238E27FC236}">
                <a16:creationId xmlns:a16="http://schemas.microsoft.com/office/drawing/2014/main" id="{E64A987B-93B2-4C8C-9177-23A293C69C51}"/>
              </a:ext>
            </a:extLst>
          </p:cNvPr>
          <p:cNvSpPr txBox="1"/>
          <p:nvPr/>
        </p:nvSpPr>
        <p:spPr>
          <a:xfrm>
            <a:off x="395288" y="1209961"/>
            <a:ext cx="4135940" cy="523220"/>
          </a:xfrm>
          <a:prstGeom prst="rect">
            <a:avLst/>
          </a:prstGeom>
          <a:noFill/>
        </p:spPr>
        <p:txBody>
          <a:bodyPr wrap="none" rtlCol="0">
            <a:spAutoFit/>
          </a:bodyPr>
          <a:lstStyle/>
          <a:p>
            <a:r>
              <a:rPr lang="es-ES" sz="2800" dirty="0">
                <a:solidFill>
                  <a:srgbClr val="006AAF"/>
                </a:solidFill>
                <a:latin typeface="Arial Narrow" panose="020B0606020202030204" pitchFamily="34" charset="0"/>
              </a:rPr>
              <a:t>PLANES ACADÉMICOS 2021</a:t>
            </a:r>
          </a:p>
        </p:txBody>
      </p:sp>
      <p:sp>
        <p:nvSpPr>
          <p:cNvPr id="4" name="Retângulo 3">
            <a:extLst>
              <a:ext uri="{FF2B5EF4-FFF2-40B4-BE49-F238E27FC236}">
                <a16:creationId xmlns:a16="http://schemas.microsoft.com/office/drawing/2014/main" id="{B3BA8439-D055-4D77-B85C-8C7AFD8AC354}"/>
              </a:ext>
            </a:extLst>
          </p:cNvPr>
          <p:cNvSpPr/>
          <p:nvPr/>
        </p:nvSpPr>
        <p:spPr>
          <a:xfrm>
            <a:off x="395288" y="1771659"/>
            <a:ext cx="10686694" cy="553998"/>
          </a:xfrm>
          <a:prstGeom prst="rect">
            <a:avLst/>
          </a:prstGeom>
        </p:spPr>
        <p:txBody>
          <a:bodyPr wrap="square">
            <a:spAutoFit/>
          </a:bodyPr>
          <a:lstStyle/>
          <a:p>
            <a:pPr>
              <a:spcBef>
                <a:spcPts val="600"/>
              </a:spcBef>
              <a:spcAft>
                <a:spcPts val="600"/>
              </a:spcAft>
            </a:pPr>
            <a:r>
              <a:rPr lang="es-ES" sz="1500" b="1" dirty="0"/>
              <a:t>Objetivo: </a:t>
            </a:r>
            <a:r>
              <a:rPr lang="es-ES" sz="1500" dirty="0"/>
              <a:t>Búsqueda de la de la continua promoción de la energía (gas natural y petróleo) en mercados internacionales y locales, con el fin de alcanzar competitividad a la par de la sostenibilidad en línea con las tendencias globales.</a:t>
            </a:r>
          </a:p>
        </p:txBody>
      </p:sp>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grpSp>
        <p:nvGrpSpPr>
          <p:cNvPr id="19" name="Grupo 18">
            <a:extLst>
              <a:ext uri="{FF2B5EF4-FFF2-40B4-BE49-F238E27FC236}">
                <a16:creationId xmlns:a16="http://schemas.microsoft.com/office/drawing/2014/main" id="{D6B78934-78E0-4125-ADAF-A57E9CD8AEEC}"/>
              </a:ext>
            </a:extLst>
          </p:cNvPr>
          <p:cNvGrpSpPr/>
          <p:nvPr/>
        </p:nvGrpSpPr>
        <p:grpSpPr>
          <a:xfrm>
            <a:off x="562230" y="2505875"/>
            <a:ext cx="12510819" cy="1911367"/>
            <a:chOff x="930267" y="3684264"/>
            <a:chExt cx="11395772" cy="1560682"/>
          </a:xfrm>
        </p:grpSpPr>
        <p:grpSp>
          <p:nvGrpSpPr>
            <p:cNvPr id="20" name="Grupo 19">
              <a:extLst>
                <a:ext uri="{FF2B5EF4-FFF2-40B4-BE49-F238E27FC236}">
                  <a16:creationId xmlns:a16="http://schemas.microsoft.com/office/drawing/2014/main" id="{EAB90520-8BC6-4ECF-AEEE-E936652EB35D}"/>
                </a:ext>
              </a:extLst>
            </p:cNvPr>
            <p:cNvGrpSpPr/>
            <p:nvPr/>
          </p:nvGrpSpPr>
          <p:grpSpPr>
            <a:xfrm>
              <a:off x="1058422" y="3684264"/>
              <a:ext cx="11267617" cy="1560682"/>
              <a:chOff x="1058422" y="3684264"/>
              <a:chExt cx="11267617" cy="1560682"/>
            </a:xfrm>
          </p:grpSpPr>
          <p:grpSp>
            <p:nvGrpSpPr>
              <p:cNvPr id="22" name="Grupo 21">
                <a:extLst>
                  <a:ext uri="{FF2B5EF4-FFF2-40B4-BE49-F238E27FC236}">
                    <a16:creationId xmlns:a16="http://schemas.microsoft.com/office/drawing/2014/main" id="{A904B436-F319-414F-AE48-873B77BF9F2D}"/>
                  </a:ext>
                </a:extLst>
              </p:cNvPr>
              <p:cNvGrpSpPr/>
              <p:nvPr/>
            </p:nvGrpSpPr>
            <p:grpSpPr>
              <a:xfrm>
                <a:off x="1058422" y="3684264"/>
                <a:ext cx="11267617" cy="1560682"/>
                <a:chOff x="1233596" y="2941964"/>
                <a:chExt cx="11198505" cy="1560682"/>
              </a:xfrm>
            </p:grpSpPr>
            <p:sp>
              <p:nvSpPr>
                <p:cNvPr id="24" name="Google Shape;413;gd22f5c6d1a_1_68">
                  <a:extLst>
                    <a:ext uri="{FF2B5EF4-FFF2-40B4-BE49-F238E27FC236}">
                      <a16:creationId xmlns:a16="http://schemas.microsoft.com/office/drawing/2014/main" id="{A0327040-C16A-4174-A447-6107755716AF}"/>
                    </a:ext>
                  </a:extLst>
                </p:cNvPr>
                <p:cNvSpPr/>
                <p:nvPr/>
              </p:nvSpPr>
              <p:spPr>
                <a:xfrm>
                  <a:off x="2884866" y="2964492"/>
                  <a:ext cx="5788083" cy="1451413"/>
                </a:xfrm>
                <a:prstGeom prst="rect">
                  <a:avLst/>
                </a:prstGeom>
                <a:noFill/>
                <a:ln>
                  <a:solidFill>
                    <a:schemeClr val="tx2">
                      <a:lumMod val="90000"/>
                    </a:schemeClr>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14;gd22f5c6d1a_1_68">
                  <a:extLst>
                    <a:ext uri="{FF2B5EF4-FFF2-40B4-BE49-F238E27FC236}">
                      <a16:creationId xmlns:a16="http://schemas.microsoft.com/office/drawing/2014/main" id="{E457ABC5-7F7D-4910-A382-F3164623C7EE}"/>
                    </a:ext>
                  </a:extLst>
                </p:cNvPr>
                <p:cNvSpPr/>
                <p:nvPr/>
              </p:nvSpPr>
              <p:spPr>
                <a:xfrm>
                  <a:off x="1233596" y="2941964"/>
                  <a:ext cx="1592353" cy="1473939"/>
                </a:xfrm>
                <a:prstGeom prst="rect">
                  <a:avLst/>
                </a:prstGeom>
                <a:solidFill>
                  <a:srgbClr val="F9D64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6" name="Google Shape;416;gd22f5c6d1a_1_68">
                  <a:extLst>
                    <a:ext uri="{FF2B5EF4-FFF2-40B4-BE49-F238E27FC236}">
                      <a16:creationId xmlns:a16="http://schemas.microsoft.com/office/drawing/2014/main" id="{908EF79A-AF29-4F32-83BE-166554D6B434}"/>
                    </a:ext>
                  </a:extLst>
                </p:cNvPr>
                <p:cNvSpPr txBox="1"/>
                <p:nvPr/>
              </p:nvSpPr>
              <p:spPr>
                <a:xfrm flipH="1">
                  <a:off x="9347801" y="3152948"/>
                  <a:ext cx="3084300" cy="5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PE" sz="2000" dirty="0">
                      <a:solidFill>
                        <a:srgbClr val="FFFFFF"/>
                      </a:solidFill>
                      <a:latin typeface="Fira Sans Extra Condensed Medium"/>
                      <a:ea typeface="Fira Sans Extra Condensed Medium"/>
                      <a:cs typeface="Fira Sans Extra Condensed Medium"/>
                      <a:sym typeface="Fira Sans Extra Condensed Medium"/>
                    </a:rPr>
                    <a:t>SEGUROS</a:t>
                  </a:r>
                  <a:endParaRPr sz="2000" b="0" i="0" u="none" strike="noStrike" cap="none"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7" name="Google Shape;426;gd22f5c6d1a_1_68">
                  <a:extLst>
                    <a:ext uri="{FF2B5EF4-FFF2-40B4-BE49-F238E27FC236}">
                      <a16:creationId xmlns:a16="http://schemas.microsoft.com/office/drawing/2014/main" id="{75BC6214-27F9-4129-9B59-5FB203C9C6C3}"/>
                    </a:ext>
                  </a:extLst>
                </p:cNvPr>
                <p:cNvSpPr txBox="1"/>
                <p:nvPr/>
              </p:nvSpPr>
              <p:spPr>
                <a:xfrm>
                  <a:off x="2885927" y="3028707"/>
                  <a:ext cx="5787021" cy="1473939"/>
                </a:xfrm>
                <a:prstGeom prst="rect">
                  <a:avLst/>
                </a:prstGeom>
                <a:noFill/>
                <a:ln>
                  <a:noFill/>
                </a:ln>
              </p:spPr>
              <p:txBody>
                <a:bodyPr spcFirstLastPara="1" wrap="square" lIns="91425" tIns="45700" rIns="91425" bIns="45700" anchor="ctr" anchorCtr="0">
                  <a:noAutofit/>
                </a:bodyPr>
                <a:lstStyle/>
                <a:p>
                  <a:pPr marL="171450" lvl="0" indent="-171450">
                    <a:buFont typeface="Arial" panose="020B0604020202020204" pitchFamily="34" charset="0"/>
                    <a:buChar char="•"/>
                  </a:pPr>
                  <a:r>
                    <a:rPr lang="es-PE" sz="1300" dirty="0"/>
                    <a:t>Política energética y perspectivas para la próxima década</a:t>
                  </a:r>
                </a:p>
                <a:p>
                  <a:pPr marL="171450" indent="-171450">
                    <a:buFont typeface="Arial" panose="020B0604020202020204" pitchFamily="34" charset="0"/>
                    <a:buChar char="•"/>
                  </a:pPr>
                  <a:r>
                    <a:rPr lang="es-PE" sz="1300" dirty="0"/>
                    <a:t>Tendencias globales hacia la descarbonización de la energía: transición y electrificación de la matriz energética</a:t>
                  </a:r>
                </a:p>
                <a:p>
                  <a:pPr marL="171450" indent="-171450">
                    <a:buFont typeface="Arial" panose="020B0604020202020204" pitchFamily="34" charset="0"/>
                    <a:buChar char="•"/>
                  </a:pPr>
                  <a:r>
                    <a:rPr lang="es-PE" sz="1300" dirty="0"/>
                    <a:t>Aplicación de GNL al transporte pesado y a la minería</a:t>
                  </a:r>
                </a:p>
                <a:p>
                  <a:pPr marL="171450" indent="-171450">
                    <a:buFont typeface="Arial" panose="020B0604020202020204" pitchFamily="34" charset="0"/>
                    <a:buChar char="•"/>
                  </a:pPr>
                  <a:r>
                    <a:rPr lang="es-PE" sz="1300" dirty="0"/>
                    <a:t>Precios de paridad en hidrocarburos: benchmarking</a:t>
                  </a:r>
                </a:p>
                <a:p>
                  <a:pPr marL="171450" indent="-171450">
                    <a:buFont typeface="Arial" panose="020B0604020202020204" pitchFamily="34" charset="0"/>
                    <a:buChar char="•"/>
                  </a:pPr>
                  <a:r>
                    <a:rPr lang="es-PE" sz="1300" dirty="0"/>
                    <a:t>Electrificación de la matriz energética:  De los combustibles fósiles</a:t>
                  </a:r>
                </a:p>
                <a:p>
                  <a:pPr marL="171450" indent="-171450">
                    <a:buFont typeface="Arial" panose="020B0604020202020204" pitchFamily="34" charset="0"/>
                    <a:buChar char="•"/>
                  </a:pPr>
                  <a:r>
                    <a:rPr lang="es-PE" sz="1300" dirty="0"/>
                    <a:t>Innovación, inversión y financiación en proyectos con contenido de economía circular en el sector energético</a:t>
                  </a:r>
                </a:p>
              </p:txBody>
            </p:sp>
          </p:grpSp>
          <p:sp>
            <p:nvSpPr>
              <p:cNvPr id="23" name="Google Shape;415;gd22f5c6d1a_1_68">
                <a:extLst>
                  <a:ext uri="{FF2B5EF4-FFF2-40B4-BE49-F238E27FC236}">
                    <a16:creationId xmlns:a16="http://schemas.microsoft.com/office/drawing/2014/main" id="{79E23A1A-B53F-4C1B-8413-8B69B1D39468}"/>
                  </a:ext>
                </a:extLst>
              </p:cNvPr>
              <p:cNvSpPr/>
              <p:nvPr/>
            </p:nvSpPr>
            <p:spPr>
              <a:xfrm>
                <a:off x="8615812" y="3717183"/>
                <a:ext cx="1098031" cy="1464417"/>
              </a:xfrm>
              <a:prstGeom prst="homePlate">
                <a:avLst>
                  <a:gd name="adj" fmla="val 50000"/>
                </a:avLst>
              </a:prstGeom>
              <a:solidFill>
                <a:srgbClr val="F9D6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CuadroTexto 20">
              <a:extLst>
                <a:ext uri="{FF2B5EF4-FFF2-40B4-BE49-F238E27FC236}">
                  <a16:creationId xmlns:a16="http://schemas.microsoft.com/office/drawing/2014/main" id="{B167E56C-C4CD-4483-BE2E-125188DECC5D}"/>
                </a:ext>
              </a:extLst>
            </p:cNvPr>
            <p:cNvSpPr txBox="1"/>
            <p:nvPr/>
          </p:nvSpPr>
          <p:spPr>
            <a:xfrm>
              <a:off x="930267" y="4261759"/>
              <a:ext cx="1858491" cy="276438"/>
            </a:xfrm>
            <a:prstGeom prst="rect">
              <a:avLst/>
            </a:prstGeom>
            <a:noFill/>
          </p:spPr>
          <p:txBody>
            <a:bodyPr wrap="square" rtlCol="0">
              <a:spAutoFit/>
            </a:bodyPr>
            <a:lstStyle/>
            <a:p>
              <a:pPr algn="ctr"/>
              <a:r>
                <a:rPr lang="es-PE" sz="1600" dirty="0">
                  <a:solidFill>
                    <a:srgbClr val="FFFFFF"/>
                  </a:solidFill>
                  <a:latin typeface="Fira Sans Extra Condensed Medium"/>
                  <a:cs typeface="Fira Sans Extra Condensed Medium"/>
                </a:rPr>
                <a:t>CONFERENCIAS</a:t>
              </a:r>
            </a:p>
          </p:txBody>
        </p:sp>
      </p:grpSp>
      <p:grpSp>
        <p:nvGrpSpPr>
          <p:cNvPr id="29" name="Grupo 28">
            <a:extLst>
              <a:ext uri="{FF2B5EF4-FFF2-40B4-BE49-F238E27FC236}">
                <a16:creationId xmlns:a16="http://schemas.microsoft.com/office/drawing/2014/main" id="{699CA30E-4C52-4670-8043-9F7053827CE0}"/>
              </a:ext>
            </a:extLst>
          </p:cNvPr>
          <p:cNvGrpSpPr/>
          <p:nvPr/>
        </p:nvGrpSpPr>
        <p:grpSpPr>
          <a:xfrm>
            <a:off x="520708" y="4465268"/>
            <a:ext cx="9506819" cy="2066268"/>
            <a:chOff x="878417" y="5399885"/>
            <a:chExt cx="8702907" cy="1203306"/>
          </a:xfrm>
        </p:grpSpPr>
        <p:grpSp>
          <p:nvGrpSpPr>
            <p:cNvPr id="30" name="Grupo 29">
              <a:extLst>
                <a:ext uri="{FF2B5EF4-FFF2-40B4-BE49-F238E27FC236}">
                  <a16:creationId xmlns:a16="http://schemas.microsoft.com/office/drawing/2014/main" id="{11D63922-D800-4BA2-ABCA-871BCB00E43B}"/>
                </a:ext>
              </a:extLst>
            </p:cNvPr>
            <p:cNvGrpSpPr/>
            <p:nvPr/>
          </p:nvGrpSpPr>
          <p:grpSpPr>
            <a:xfrm>
              <a:off x="1058422" y="5399885"/>
              <a:ext cx="8522902" cy="1203306"/>
              <a:chOff x="1058421" y="5474449"/>
              <a:chExt cx="8522902" cy="1203306"/>
            </a:xfrm>
          </p:grpSpPr>
          <p:grpSp>
            <p:nvGrpSpPr>
              <p:cNvPr id="32" name="Grupo 31">
                <a:extLst>
                  <a:ext uri="{FF2B5EF4-FFF2-40B4-BE49-F238E27FC236}">
                    <a16:creationId xmlns:a16="http://schemas.microsoft.com/office/drawing/2014/main" id="{DBDA1B1E-6489-4304-8933-FC76CA52E5BF}"/>
                  </a:ext>
                </a:extLst>
              </p:cNvPr>
              <p:cNvGrpSpPr/>
              <p:nvPr/>
            </p:nvGrpSpPr>
            <p:grpSpPr>
              <a:xfrm>
                <a:off x="1058421" y="5474449"/>
                <a:ext cx="7537285" cy="1203306"/>
                <a:chOff x="1233596" y="2964250"/>
                <a:chExt cx="7491054" cy="3273542"/>
              </a:xfrm>
            </p:grpSpPr>
            <p:sp>
              <p:nvSpPr>
                <p:cNvPr id="34" name="Google Shape;413;gd22f5c6d1a_1_68">
                  <a:extLst>
                    <a:ext uri="{FF2B5EF4-FFF2-40B4-BE49-F238E27FC236}">
                      <a16:creationId xmlns:a16="http://schemas.microsoft.com/office/drawing/2014/main" id="{281FCE0E-263E-44E3-9CA5-09614E46DEDD}"/>
                    </a:ext>
                  </a:extLst>
                </p:cNvPr>
                <p:cNvSpPr/>
                <p:nvPr/>
              </p:nvSpPr>
              <p:spPr>
                <a:xfrm>
                  <a:off x="2897666" y="2964489"/>
                  <a:ext cx="5788083" cy="3273303"/>
                </a:xfrm>
                <a:prstGeom prst="rect">
                  <a:avLst/>
                </a:prstGeom>
                <a:noFill/>
                <a:ln>
                  <a:solidFill>
                    <a:schemeClr val="tx2">
                      <a:lumMod val="90000"/>
                    </a:schemeClr>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14;gd22f5c6d1a_1_68">
                  <a:extLst>
                    <a:ext uri="{FF2B5EF4-FFF2-40B4-BE49-F238E27FC236}">
                      <a16:creationId xmlns:a16="http://schemas.microsoft.com/office/drawing/2014/main" id="{4089A2B1-36A6-4A67-A523-FF197534EEA1}"/>
                    </a:ext>
                  </a:extLst>
                </p:cNvPr>
                <p:cNvSpPr/>
                <p:nvPr/>
              </p:nvSpPr>
              <p:spPr>
                <a:xfrm>
                  <a:off x="1233596" y="2964250"/>
                  <a:ext cx="1592353" cy="3273297"/>
                </a:xfrm>
                <a:prstGeom prst="rect">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6" name="Google Shape;426;gd22f5c6d1a_1_68">
                  <a:extLst>
                    <a:ext uri="{FF2B5EF4-FFF2-40B4-BE49-F238E27FC236}">
                      <a16:creationId xmlns:a16="http://schemas.microsoft.com/office/drawing/2014/main" id="{F2092EF7-44F8-4517-9AC8-4F52F631AB31}"/>
                    </a:ext>
                  </a:extLst>
                </p:cNvPr>
                <p:cNvSpPr txBox="1"/>
                <p:nvPr/>
              </p:nvSpPr>
              <p:spPr>
                <a:xfrm>
                  <a:off x="2937629" y="3867600"/>
                  <a:ext cx="5787021" cy="1965550"/>
                </a:xfrm>
                <a:prstGeom prst="rect">
                  <a:avLst/>
                </a:prstGeom>
                <a:noFill/>
                <a:ln>
                  <a:noFill/>
                </a:ln>
              </p:spPr>
              <p:txBody>
                <a:bodyPr spcFirstLastPara="1" wrap="square" lIns="91425" tIns="45700" rIns="91425" bIns="45700" anchor="ctr" anchorCtr="0">
                  <a:noAutofit/>
                </a:bodyPr>
                <a:lstStyle/>
                <a:p>
                  <a:pPr marL="171450" indent="-171450">
                    <a:buFont typeface="Arial" panose="020B0604020202020204" pitchFamily="34" charset="0"/>
                    <a:buChar char="•"/>
                  </a:pPr>
                  <a:r>
                    <a:rPr lang="es-PE" sz="1300" dirty="0"/>
                    <a:t>Institucionalidad en la formulación de políticas energéticas - Rol del regulador</a:t>
                  </a:r>
                </a:p>
                <a:p>
                  <a:pPr marL="171450" lvl="0" indent="-171450">
                    <a:buFont typeface="Arial" panose="020B0604020202020204" pitchFamily="34" charset="0"/>
                    <a:buChar char="•"/>
                  </a:pPr>
                  <a:r>
                    <a:rPr lang="es-PE" sz="1300" dirty="0"/>
                    <a:t>Formulación de políticas públicas energéticas en una economía emergente</a:t>
                  </a:r>
                </a:p>
                <a:p>
                  <a:pPr marL="171450" lvl="0" indent="-171450">
                    <a:buFont typeface="Arial" panose="020B0604020202020204" pitchFamily="34" charset="0"/>
                    <a:buChar char="•"/>
                  </a:pPr>
                  <a:r>
                    <a:rPr lang="es-PE" sz="1300" dirty="0"/>
                    <a:t>Benchmarking internacional en política energética: Foro Económico Mundial y Consejo Mundial de Energía</a:t>
                  </a:r>
                </a:p>
                <a:p>
                  <a:pPr marL="171450" lvl="0" indent="-171450">
                    <a:buFont typeface="Arial" panose="020B0604020202020204" pitchFamily="34" charset="0"/>
                    <a:buChar char="•"/>
                  </a:pPr>
                  <a:r>
                    <a:rPr lang="es-PE" sz="1300" dirty="0"/>
                    <a:t>Institucionalidad de la Regulación en el sector energía de un país y su relación con la autonomía de un organismo sectorial</a:t>
                  </a:r>
                </a:p>
                <a:p>
                  <a:pPr marL="171450" lvl="0" indent="-171450">
                    <a:buFont typeface="Arial" panose="020B0604020202020204" pitchFamily="34" charset="0"/>
                    <a:buChar char="•"/>
                  </a:pPr>
                  <a:r>
                    <a:rPr lang="es-PE" sz="1300" dirty="0"/>
                    <a:t>Modelos de regulación de tarifas de energía, supervisión del mercado y actividad energética</a:t>
                  </a:r>
                </a:p>
                <a:p>
                  <a:pPr marL="171450" lvl="0" indent="-171450">
                    <a:buFont typeface="Arial" panose="020B0604020202020204" pitchFamily="34" charset="0"/>
                    <a:buChar char="•"/>
                  </a:pPr>
                  <a:r>
                    <a:rPr lang="es-ES" sz="1300" dirty="0"/>
                    <a:t>Implementación de la Norma ISO 50001 para Empresas del Sector Energético</a:t>
                  </a:r>
                  <a:endParaRPr lang="es-PE" sz="1300" dirty="0"/>
                </a:p>
                <a:p>
                  <a:pPr algn="just"/>
                  <a:endParaRPr lang="es-MX" sz="1200" dirty="0"/>
                </a:p>
              </p:txBody>
            </p:sp>
          </p:grpSp>
          <p:sp>
            <p:nvSpPr>
              <p:cNvPr id="33" name="Google Shape;415;gd22f5c6d1a_1_68">
                <a:extLst>
                  <a:ext uri="{FF2B5EF4-FFF2-40B4-BE49-F238E27FC236}">
                    <a16:creationId xmlns:a16="http://schemas.microsoft.com/office/drawing/2014/main" id="{FC95DF0D-446E-497D-A70B-182A96419D77}"/>
                  </a:ext>
                </a:extLst>
              </p:cNvPr>
              <p:cNvSpPr/>
              <p:nvPr/>
            </p:nvSpPr>
            <p:spPr>
              <a:xfrm>
                <a:off x="8615813" y="5474538"/>
                <a:ext cx="965510" cy="1203216"/>
              </a:xfrm>
              <a:prstGeom prst="homePlate">
                <a:avLst>
                  <a:gd name="adj" fmla="val 50000"/>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CuadroTexto 30">
              <a:extLst>
                <a:ext uri="{FF2B5EF4-FFF2-40B4-BE49-F238E27FC236}">
                  <a16:creationId xmlns:a16="http://schemas.microsoft.com/office/drawing/2014/main" id="{C75236F9-186E-4790-8250-B453F31B2B39}"/>
                </a:ext>
              </a:extLst>
            </p:cNvPr>
            <p:cNvSpPr txBox="1"/>
            <p:nvPr/>
          </p:nvSpPr>
          <p:spPr>
            <a:xfrm>
              <a:off x="878417" y="5832305"/>
              <a:ext cx="1858491" cy="338554"/>
            </a:xfrm>
            <a:prstGeom prst="rect">
              <a:avLst/>
            </a:prstGeom>
            <a:noFill/>
          </p:spPr>
          <p:txBody>
            <a:bodyPr wrap="square" rtlCol="0">
              <a:spAutoFit/>
            </a:bodyPr>
            <a:lstStyle/>
            <a:p>
              <a:pPr algn="ctr"/>
              <a:r>
                <a:rPr lang="es-PE" sz="1600" dirty="0">
                  <a:solidFill>
                    <a:srgbClr val="FFFFFF"/>
                  </a:solidFill>
                  <a:latin typeface="Fira Sans Extra Condensed Medium"/>
                  <a:cs typeface="Fira Sans Extra Condensed Medium"/>
                </a:rPr>
                <a:t>CURSO</a:t>
              </a:r>
            </a:p>
          </p:txBody>
        </p:sp>
      </p:grpSp>
      <p:sp>
        <p:nvSpPr>
          <p:cNvPr id="45" name="Rectángulo 44">
            <a:extLst>
              <a:ext uri="{FF2B5EF4-FFF2-40B4-BE49-F238E27FC236}">
                <a16:creationId xmlns:a16="http://schemas.microsoft.com/office/drawing/2014/main" id="{E84153CD-8D74-4923-962A-BF2C123933CA}"/>
              </a:ext>
            </a:extLst>
          </p:cNvPr>
          <p:cNvSpPr/>
          <p:nvPr/>
        </p:nvSpPr>
        <p:spPr>
          <a:xfrm>
            <a:off x="7872344" y="3170794"/>
            <a:ext cx="6096000" cy="769441"/>
          </a:xfrm>
          <a:prstGeom prst="rect">
            <a:avLst/>
          </a:prstGeom>
        </p:spPr>
        <p:txBody>
          <a:bodyPr>
            <a:spAutoFit/>
          </a:bodyPr>
          <a:lstStyle/>
          <a:p>
            <a:pPr algn="ctr"/>
            <a:r>
              <a:rPr lang="es-ES" sz="2800" dirty="0">
                <a:latin typeface="Arial Narrow" panose="020B0606020202030204" pitchFamily="34" charset="0"/>
              </a:rPr>
              <a:t>6 </a:t>
            </a:r>
            <a:r>
              <a:rPr lang="es-ES" sz="1400" dirty="0" err="1" smtClean="0">
                <a:latin typeface="Arial Narrow" panose="020B0606020202030204" pitchFamily="34" charset="0"/>
              </a:rPr>
              <a:t>webinars</a:t>
            </a:r>
            <a:r>
              <a:rPr lang="es-ES" sz="1600" dirty="0">
                <a:latin typeface="Arial Narrow" panose="020B0606020202030204" pitchFamily="34" charset="0"/>
              </a:rPr>
              <a:t/>
            </a:r>
            <a:br>
              <a:rPr lang="es-ES" sz="1600" dirty="0">
                <a:latin typeface="Arial Narrow" panose="020B0606020202030204" pitchFamily="34" charset="0"/>
              </a:rPr>
            </a:br>
            <a:endParaRPr lang="es-ES" sz="1600" dirty="0">
              <a:latin typeface="Arial Narrow" panose="020B0606020202030204" pitchFamily="34" charset="0"/>
            </a:endParaRPr>
          </a:p>
        </p:txBody>
      </p:sp>
      <p:sp>
        <p:nvSpPr>
          <p:cNvPr id="46" name="Rectángulo 45">
            <a:extLst>
              <a:ext uri="{FF2B5EF4-FFF2-40B4-BE49-F238E27FC236}">
                <a16:creationId xmlns:a16="http://schemas.microsoft.com/office/drawing/2014/main" id="{5A273760-C1BA-40BB-BA41-5D13E95623D6}"/>
              </a:ext>
            </a:extLst>
          </p:cNvPr>
          <p:cNvSpPr/>
          <p:nvPr/>
        </p:nvSpPr>
        <p:spPr>
          <a:xfrm>
            <a:off x="8011885" y="5177397"/>
            <a:ext cx="6096000" cy="769441"/>
          </a:xfrm>
          <a:prstGeom prst="rect">
            <a:avLst/>
          </a:prstGeom>
        </p:spPr>
        <p:txBody>
          <a:bodyPr>
            <a:spAutoFit/>
          </a:bodyPr>
          <a:lstStyle/>
          <a:p>
            <a:pPr algn="ctr"/>
            <a:r>
              <a:rPr lang="es-ES" sz="2800" dirty="0">
                <a:latin typeface="Arial Narrow" panose="020B0606020202030204" pitchFamily="34" charset="0"/>
              </a:rPr>
              <a:t>6 </a:t>
            </a:r>
            <a:r>
              <a:rPr lang="es-ES" sz="1400" dirty="0" smtClean="0">
                <a:latin typeface="Arial Narrow" panose="020B0606020202030204" pitchFamily="34" charset="0"/>
              </a:rPr>
              <a:t>materias</a:t>
            </a:r>
            <a:r>
              <a:rPr lang="es-ES" sz="1600" dirty="0">
                <a:latin typeface="Arial Narrow" panose="020B0606020202030204" pitchFamily="34" charset="0"/>
              </a:rPr>
              <a:t/>
            </a:r>
            <a:br>
              <a:rPr lang="es-ES" sz="1600" dirty="0">
                <a:latin typeface="Arial Narrow" panose="020B0606020202030204" pitchFamily="34" charset="0"/>
              </a:rPr>
            </a:br>
            <a:endParaRPr lang="es-ES" sz="1600" dirty="0">
              <a:latin typeface="Arial Narrow" panose="020B0606020202030204" pitchFamily="34" charset="0"/>
            </a:endParaRPr>
          </a:p>
        </p:txBody>
      </p:sp>
    </p:spTree>
    <p:extLst>
      <p:ext uri="{BB962C8B-B14F-4D97-AF65-F5344CB8AC3E}">
        <p14:creationId xmlns:p14="http://schemas.microsoft.com/office/powerpoint/2010/main" val="366047531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5"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Diplomas de Especialización 2021</a:t>
            </a:r>
          </a:p>
        </p:txBody>
      </p:sp>
    </p:spTree>
    <p:extLst>
      <p:ext uri="{BB962C8B-B14F-4D97-AF65-F5344CB8AC3E}">
        <p14:creationId xmlns:p14="http://schemas.microsoft.com/office/powerpoint/2010/main" val="329425033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20BD148E-23CF-4C1F-B485-6B4927B2E55C}"/>
              </a:ext>
            </a:extLst>
          </p:cNvPr>
          <p:cNvSpPr/>
          <p:nvPr/>
        </p:nvSpPr>
        <p:spPr>
          <a:xfrm>
            <a:off x="10014735" y="4310977"/>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Rectángulo 34">
            <a:extLst>
              <a:ext uri="{FF2B5EF4-FFF2-40B4-BE49-F238E27FC236}">
                <a16:creationId xmlns:a16="http://schemas.microsoft.com/office/drawing/2014/main" id="{B0C70D52-3213-49B6-B9CF-14994D35B24C}"/>
              </a:ext>
            </a:extLst>
          </p:cNvPr>
          <p:cNvSpPr/>
          <p:nvPr/>
        </p:nvSpPr>
        <p:spPr>
          <a:xfrm>
            <a:off x="11465169" y="4411272"/>
            <a:ext cx="668003" cy="153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Rectángulo 35">
            <a:extLst>
              <a:ext uri="{FF2B5EF4-FFF2-40B4-BE49-F238E27FC236}">
                <a16:creationId xmlns:a16="http://schemas.microsoft.com/office/drawing/2014/main" id="{D062CE77-62C3-4EE2-9FC3-21FEA3ECAB7B}"/>
              </a:ext>
            </a:extLst>
          </p:cNvPr>
          <p:cNvSpPr/>
          <p:nvPr/>
        </p:nvSpPr>
        <p:spPr>
          <a:xfrm>
            <a:off x="10464800" y="4114241"/>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20" name="Shape 179">
            <a:extLst>
              <a:ext uri="{FF2B5EF4-FFF2-40B4-BE49-F238E27FC236}">
                <a16:creationId xmlns:a16="http://schemas.microsoft.com/office/drawing/2014/main" id="{4A0BA349-CDC1-449E-AC91-D5C35EFE6FAD}"/>
              </a:ext>
            </a:extLst>
          </p:cNvPr>
          <p:cNvSpPr txBox="1"/>
          <p:nvPr/>
        </p:nvSpPr>
        <p:spPr>
          <a:xfrm>
            <a:off x="2840830" y="1344937"/>
            <a:ext cx="6510341"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Regulación en Hidrocarburos</a:t>
            </a:r>
          </a:p>
        </p:txBody>
      </p:sp>
      <p:sp>
        <p:nvSpPr>
          <p:cNvPr id="22" name="Rectángulo 21">
            <a:extLst>
              <a:ext uri="{FF2B5EF4-FFF2-40B4-BE49-F238E27FC236}">
                <a16:creationId xmlns:a16="http://schemas.microsoft.com/office/drawing/2014/main" id="{AC7F96DF-FFEE-4CF6-B2ED-093466D1B4B2}"/>
              </a:ext>
            </a:extLst>
          </p:cNvPr>
          <p:cNvSpPr/>
          <p:nvPr/>
        </p:nvSpPr>
        <p:spPr>
          <a:xfrm>
            <a:off x="89850" y="6293927"/>
            <a:ext cx="10897493" cy="461665"/>
          </a:xfrm>
          <a:prstGeom prst="rect">
            <a:avLst/>
          </a:prstGeom>
        </p:spPr>
        <p:txBody>
          <a:bodyPr wrap="square">
            <a:spAutoFit/>
          </a:bodyPr>
          <a:lstStyle/>
          <a:p>
            <a:r>
              <a:rPr lang="es-PE" sz="1200" dirty="0"/>
              <a:t>Nota: </a:t>
            </a:r>
            <a:r>
              <a:rPr lang="es-PE" sz="1200" dirty="0">
                <a:solidFill>
                  <a:schemeClr val="dk1"/>
                </a:solidFill>
                <a:ea typeface="Calibri"/>
                <a:cs typeface="Calibri"/>
                <a:sym typeface="Calibri"/>
              </a:rPr>
              <a:t>Los cursos tienen una duración de 10 a 20 horas lectivas. Para obtener el Diploma de Especialización, el alumno debe desarrollar todos los cursos, con una duración total mínima de 100 Horas Lectivas.</a:t>
            </a:r>
          </a:p>
        </p:txBody>
      </p:sp>
      <p:sp>
        <p:nvSpPr>
          <p:cNvPr id="4" name="Rectángulo 3">
            <a:extLst>
              <a:ext uri="{FF2B5EF4-FFF2-40B4-BE49-F238E27FC236}">
                <a16:creationId xmlns:a16="http://schemas.microsoft.com/office/drawing/2014/main" id="{FA20B95B-15D8-4201-9D0D-B3B62775131F}"/>
              </a:ext>
            </a:extLst>
          </p:cNvPr>
          <p:cNvSpPr/>
          <p:nvPr/>
        </p:nvSpPr>
        <p:spPr>
          <a:xfrm>
            <a:off x="10733650" y="4262512"/>
            <a:ext cx="454559" cy="1765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a:extLst>
              <a:ext uri="{FF2B5EF4-FFF2-40B4-BE49-F238E27FC236}">
                <a16:creationId xmlns:a16="http://schemas.microsoft.com/office/drawing/2014/main" id="{A14CBE63-23B1-47CF-B910-07E485639966}"/>
              </a:ext>
            </a:extLst>
          </p:cNvPr>
          <p:cNvSpPr/>
          <p:nvPr/>
        </p:nvSpPr>
        <p:spPr>
          <a:xfrm>
            <a:off x="10205816" y="1364967"/>
            <a:ext cx="1771804"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7 cursos</a:t>
            </a:r>
          </a:p>
        </p:txBody>
      </p:sp>
      <p:grpSp>
        <p:nvGrpSpPr>
          <p:cNvPr id="23" name="Grupo 22">
            <a:extLst>
              <a:ext uri="{FF2B5EF4-FFF2-40B4-BE49-F238E27FC236}">
                <a16:creationId xmlns:a16="http://schemas.microsoft.com/office/drawing/2014/main" id="{758D7B8D-93BF-4A47-8FB6-79191BD9E106}"/>
              </a:ext>
            </a:extLst>
          </p:cNvPr>
          <p:cNvGrpSpPr/>
          <p:nvPr/>
        </p:nvGrpSpPr>
        <p:grpSpPr>
          <a:xfrm>
            <a:off x="1100283" y="4692468"/>
            <a:ext cx="9991435" cy="1180827"/>
            <a:chOff x="-965725" y="2264073"/>
            <a:chExt cx="8420219" cy="1659542"/>
          </a:xfrm>
        </p:grpSpPr>
        <p:sp>
          <p:nvSpPr>
            <p:cNvPr id="24" name="Flecha: pentágono 23">
              <a:extLst>
                <a:ext uri="{FF2B5EF4-FFF2-40B4-BE49-F238E27FC236}">
                  <a16:creationId xmlns:a16="http://schemas.microsoft.com/office/drawing/2014/main" id="{88D38128-0228-4021-BA47-9BE205FD0CFF}"/>
                </a:ext>
              </a:extLst>
            </p:cNvPr>
            <p:cNvSpPr/>
            <p:nvPr/>
          </p:nvSpPr>
          <p:spPr>
            <a:xfrm>
              <a:off x="4678254" y="2264082"/>
              <a:ext cx="1365245" cy="1659516"/>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Usos del GNL en la industria y sector transporte</a:t>
              </a:r>
            </a:p>
          </p:txBody>
        </p:sp>
        <p:sp>
          <p:nvSpPr>
            <p:cNvPr id="25" name="Flecha: pentágono 24">
              <a:extLst>
                <a:ext uri="{FF2B5EF4-FFF2-40B4-BE49-F238E27FC236}">
                  <a16:creationId xmlns:a16="http://schemas.microsoft.com/office/drawing/2014/main" id="{B6E75730-D63E-43C3-B1CD-194EF129835A}"/>
                </a:ext>
              </a:extLst>
            </p:cNvPr>
            <p:cNvSpPr/>
            <p:nvPr/>
          </p:nvSpPr>
          <p:spPr>
            <a:xfrm>
              <a:off x="6089249" y="2264073"/>
              <a:ext cx="1365245" cy="1659514"/>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kern="1200" dirty="0"/>
                <a:t>Gas Natural licuado (GNL): Cadena de valor, transporte y regasificación</a:t>
              </a:r>
            </a:p>
          </p:txBody>
        </p:sp>
        <p:sp>
          <p:nvSpPr>
            <p:cNvPr id="26" name="Flecha: pentágono 25">
              <a:extLst>
                <a:ext uri="{FF2B5EF4-FFF2-40B4-BE49-F238E27FC236}">
                  <a16:creationId xmlns:a16="http://schemas.microsoft.com/office/drawing/2014/main" id="{79781FB4-58BA-4F2C-8D78-9698E5F1E316}"/>
                </a:ext>
              </a:extLst>
            </p:cNvPr>
            <p:cNvSpPr/>
            <p:nvPr/>
          </p:nvSpPr>
          <p:spPr>
            <a:xfrm>
              <a:off x="1856265" y="2264090"/>
              <a:ext cx="1365245" cy="1659515"/>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kern="1200" dirty="0"/>
                <a:t>Asociaciones Público Privadas en la Industria del Gas Natural y GNL</a:t>
              </a:r>
            </a:p>
          </p:txBody>
        </p:sp>
        <p:sp>
          <p:nvSpPr>
            <p:cNvPr id="27" name="Flecha: pentágono 26">
              <a:extLst>
                <a:ext uri="{FF2B5EF4-FFF2-40B4-BE49-F238E27FC236}">
                  <a16:creationId xmlns:a16="http://schemas.microsoft.com/office/drawing/2014/main" id="{CA6F28B8-9955-40FA-AF75-43D6536E1C64}"/>
                </a:ext>
              </a:extLst>
            </p:cNvPr>
            <p:cNvSpPr/>
            <p:nvPr/>
          </p:nvSpPr>
          <p:spPr>
            <a:xfrm>
              <a:off x="3267260" y="2264082"/>
              <a:ext cx="1365245" cy="1659515"/>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dirty="0"/>
                <a:t>Supervisión de la actividad del Gas Natural</a:t>
              </a:r>
              <a:endParaRPr lang="es-PE" sz="1200" kern="1200" dirty="0"/>
            </a:p>
          </p:txBody>
        </p:sp>
        <p:sp>
          <p:nvSpPr>
            <p:cNvPr id="28" name="Flecha: pentágono 27">
              <a:extLst>
                <a:ext uri="{FF2B5EF4-FFF2-40B4-BE49-F238E27FC236}">
                  <a16:creationId xmlns:a16="http://schemas.microsoft.com/office/drawing/2014/main" id="{D4CB4ABA-970F-4096-924F-874B0DDE3D0D}"/>
                </a:ext>
              </a:extLst>
            </p:cNvPr>
            <p:cNvSpPr/>
            <p:nvPr/>
          </p:nvSpPr>
          <p:spPr>
            <a:xfrm>
              <a:off x="445270" y="2264090"/>
              <a:ext cx="1365245" cy="1659521"/>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Gasoductos: Economía y Regulación</a:t>
              </a:r>
            </a:p>
          </p:txBody>
        </p:sp>
        <p:sp>
          <p:nvSpPr>
            <p:cNvPr id="29" name="Flecha: pentágono 28">
              <a:extLst>
                <a:ext uri="{FF2B5EF4-FFF2-40B4-BE49-F238E27FC236}">
                  <a16:creationId xmlns:a16="http://schemas.microsoft.com/office/drawing/2014/main" id="{13D5B3BA-3F51-4BE5-B0B5-6684F7A7F348}"/>
                </a:ext>
              </a:extLst>
            </p:cNvPr>
            <p:cNvSpPr/>
            <p:nvPr/>
          </p:nvSpPr>
          <p:spPr>
            <a:xfrm>
              <a:off x="-965725" y="2264097"/>
              <a:ext cx="1365245" cy="1659518"/>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dirty="0"/>
                <a:t>Mercado y Regulación del Gas Natural</a:t>
              </a:r>
              <a:endParaRPr lang="es-PE" sz="1200" kern="1200" dirty="0"/>
            </a:p>
          </p:txBody>
        </p:sp>
      </p:grpSp>
      <p:sp>
        <p:nvSpPr>
          <p:cNvPr id="32" name="Rectángulo 31">
            <a:extLst>
              <a:ext uri="{FF2B5EF4-FFF2-40B4-BE49-F238E27FC236}">
                <a16:creationId xmlns:a16="http://schemas.microsoft.com/office/drawing/2014/main" id="{138E95CE-574B-4869-B589-4927F142FBA9}"/>
              </a:ext>
            </a:extLst>
          </p:cNvPr>
          <p:cNvSpPr/>
          <p:nvPr/>
        </p:nvSpPr>
        <p:spPr>
          <a:xfrm>
            <a:off x="10231671" y="3878565"/>
            <a:ext cx="1771804"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6 cursos</a:t>
            </a:r>
          </a:p>
        </p:txBody>
      </p:sp>
      <p:sp>
        <p:nvSpPr>
          <p:cNvPr id="33" name="Shape 179">
            <a:extLst>
              <a:ext uri="{FF2B5EF4-FFF2-40B4-BE49-F238E27FC236}">
                <a16:creationId xmlns:a16="http://schemas.microsoft.com/office/drawing/2014/main" id="{C0E2DDDC-32A6-4C55-99AA-A8869DD0CAEA}"/>
              </a:ext>
            </a:extLst>
          </p:cNvPr>
          <p:cNvSpPr txBox="1"/>
          <p:nvPr/>
        </p:nvSpPr>
        <p:spPr>
          <a:xfrm>
            <a:off x="2840830" y="3861844"/>
            <a:ext cx="6510341"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Gestión del Gas Natural</a:t>
            </a:r>
          </a:p>
        </p:txBody>
      </p:sp>
      <p:grpSp>
        <p:nvGrpSpPr>
          <p:cNvPr id="10" name="Grupo 9">
            <a:extLst>
              <a:ext uri="{FF2B5EF4-FFF2-40B4-BE49-F238E27FC236}">
                <a16:creationId xmlns:a16="http://schemas.microsoft.com/office/drawing/2014/main" id="{DEC99420-AACB-4064-BD6A-13DAFA50DDA2}"/>
              </a:ext>
            </a:extLst>
          </p:cNvPr>
          <p:cNvGrpSpPr/>
          <p:nvPr/>
        </p:nvGrpSpPr>
        <p:grpSpPr>
          <a:xfrm>
            <a:off x="318000" y="2222971"/>
            <a:ext cx="11556000" cy="1205581"/>
            <a:chOff x="318000" y="2307379"/>
            <a:chExt cx="11556000" cy="1205581"/>
          </a:xfrm>
        </p:grpSpPr>
        <p:grpSp>
          <p:nvGrpSpPr>
            <p:cNvPr id="6" name="Grupo 5">
              <a:extLst>
                <a:ext uri="{FF2B5EF4-FFF2-40B4-BE49-F238E27FC236}">
                  <a16:creationId xmlns:a16="http://schemas.microsoft.com/office/drawing/2014/main" id="{7D773BF4-AD4E-4875-BDEF-DF2A97DA76B3}"/>
                </a:ext>
              </a:extLst>
            </p:cNvPr>
            <p:cNvGrpSpPr/>
            <p:nvPr/>
          </p:nvGrpSpPr>
          <p:grpSpPr>
            <a:xfrm>
              <a:off x="318000" y="2307379"/>
              <a:ext cx="11556000" cy="1205581"/>
              <a:chOff x="-955008" y="2445274"/>
              <a:chExt cx="9803647" cy="1637863"/>
            </a:xfrm>
          </p:grpSpPr>
          <p:sp>
            <p:nvSpPr>
              <p:cNvPr id="13" name="Rectángulo 12">
                <a:extLst>
                  <a:ext uri="{FF2B5EF4-FFF2-40B4-BE49-F238E27FC236}">
                    <a16:creationId xmlns:a16="http://schemas.microsoft.com/office/drawing/2014/main" id="{6D57D5A6-982C-422D-95CA-09020043ADE3}"/>
                  </a:ext>
                </a:extLst>
              </p:cNvPr>
              <p:cNvSpPr/>
              <p:nvPr/>
            </p:nvSpPr>
            <p:spPr>
              <a:xfrm>
                <a:off x="7523004" y="2445274"/>
                <a:ext cx="1325635" cy="1637862"/>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Precios de Paridad en Hidrocarburos</a:t>
                </a:r>
              </a:p>
            </p:txBody>
          </p:sp>
          <p:sp>
            <p:nvSpPr>
              <p:cNvPr id="14" name="Rectángulo 13">
                <a:extLst>
                  <a:ext uri="{FF2B5EF4-FFF2-40B4-BE49-F238E27FC236}">
                    <a16:creationId xmlns:a16="http://schemas.microsoft.com/office/drawing/2014/main" id="{CEDA13C0-E54A-4672-AF77-15CFB27A1350}"/>
                  </a:ext>
                </a:extLst>
              </p:cNvPr>
              <p:cNvSpPr/>
              <p:nvPr/>
            </p:nvSpPr>
            <p:spPr>
              <a:xfrm>
                <a:off x="4697000" y="2459803"/>
                <a:ext cx="1325635" cy="1608809"/>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Exploración y Explotación de Hidrocarburos</a:t>
                </a:r>
              </a:p>
            </p:txBody>
          </p:sp>
          <p:sp>
            <p:nvSpPr>
              <p:cNvPr id="15" name="Rectángulo 14">
                <a:extLst>
                  <a:ext uri="{FF2B5EF4-FFF2-40B4-BE49-F238E27FC236}">
                    <a16:creationId xmlns:a16="http://schemas.microsoft.com/office/drawing/2014/main" id="{0AA593AC-76AE-4FB7-8B96-592868B7A0F2}"/>
                  </a:ext>
                </a:extLst>
              </p:cNvPr>
              <p:cNvSpPr/>
              <p:nvPr/>
            </p:nvSpPr>
            <p:spPr>
              <a:xfrm>
                <a:off x="6110002" y="2461537"/>
                <a:ext cx="1325635" cy="1605336"/>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endParaRPr lang="es-PE" sz="1200" kern="1200" dirty="0"/>
              </a:p>
            </p:txBody>
          </p:sp>
          <p:sp>
            <p:nvSpPr>
              <p:cNvPr id="16" name="Rectángulo 15">
                <a:extLst>
                  <a:ext uri="{FF2B5EF4-FFF2-40B4-BE49-F238E27FC236}">
                    <a16:creationId xmlns:a16="http://schemas.microsoft.com/office/drawing/2014/main" id="{4FBE987B-DFC7-46C0-A878-BFEA750ADE39}"/>
                  </a:ext>
                </a:extLst>
              </p:cNvPr>
              <p:cNvSpPr/>
              <p:nvPr/>
            </p:nvSpPr>
            <p:spPr>
              <a:xfrm>
                <a:off x="1870996" y="2459803"/>
                <a:ext cx="1325635" cy="1608809"/>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kern="1200" dirty="0"/>
                  <a:t>Mercado de Petróleo</a:t>
                </a:r>
              </a:p>
            </p:txBody>
          </p:sp>
          <p:sp>
            <p:nvSpPr>
              <p:cNvPr id="17" name="Rectángulo 16">
                <a:extLst>
                  <a:ext uri="{FF2B5EF4-FFF2-40B4-BE49-F238E27FC236}">
                    <a16:creationId xmlns:a16="http://schemas.microsoft.com/office/drawing/2014/main" id="{A0EB4EC1-CD27-4FF9-85E9-F5C82BD63EC9}"/>
                  </a:ext>
                </a:extLst>
              </p:cNvPr>
              <p:cNvSpPr/>
              <p:nvPr/>
            </p:nvSpPr>
            <p:spPr>
              <a:xfrm>
                <a:off x="3283998" y="2459803"/>
                <a:ext cx="1325635" cy="1608809"/>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kern="1200" dirty="0"/>
                  <a:t>Mercado de Gas Natural</a:t>
                </a:r>
              </a:p>
            </p:txBody>
          </p:sp>
          <p:sp>
            <p:nvSpPr>
              <p:cNvPr id="18" name="Rectángulo 17">
                <a:extLst>
                  <a:ext uri="{FF2B5EF4-FFF2-40B4-BE49-F238E27FC236}">
                    <a16:creationId xmlns:a16="http://schemas.microsoft.com/office/drawing/2014/main" id="{0D0D2BD6-FB10-4B38-B23A-B246E8F6CE0C}"/>
                  </a:ext>
                </a:extLst>
              </p:cNvPr>
              <p:cNvSpPr/>
              <p:nvPr/>
            </p:nvSpPr>
            <p:spPr>
              <a:xfrm>
                <a:off x="457994" y="2459803"/>
                <a:ext cx="1325635"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Manejo de Conflictos y Consultoría Previa en Hidrocarburos</a:t>
                </a:r>
              </a:p>
            </p:txBody>
          </p:sp>
          <p:sp>
            <p:nvSpPr>
              <p:cNvPr id="19" name="Rectángulo 18">
                <a:extLst>
                  <a:ext uri="{FF2B5EF4-FFF2-40B4-BE49-F238E27FC236}">
                    <a16:creationId xmlns:a16="http://schemas.microsoft.com/office/drawing/2014/main" id="{6358005A-49A2-4A0E-A194-B3B883B398F6}"/>
                  </a:ext>
                </a:extLst>
              </p:cNvPr>
              <p:cNvSpPr/>
              <p:nvPr/>
            </p:nvSpPr>
            <p:spPr>
              <a:xfrm>
                <a:off x="-955008" y="2445275"/>
                <a:ext cx="1325635" cy="1637862"/>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dirty="0"/>
                  <a:t>Mercado y Regulación de Hidrocarburos</a:t>
                </a:r>
                <a:endParaRPr lang="es-PE" sz="1200" kern="1200" dirty="0"/>
              </a:p>
            </p:txBody>
          </p:sp>
        </p:grpSp>
        <p:sp>
          <p:nvSpPr>
            <p:cNvPr id="5" name="CuadroTexto 4">
              <a:extLst>
                <a:ext uri="{FF2B5EF4-FFF2-40B4-BE49-F238E27FC236}">
                  <a16:creationId xmlns:a16="http://schemas.microsoft.com/office/drawing/2014/main" id="{D6197D21-1EF2-4B7D-B5D6-F577C97A5679}"/>
                </a:ext>
              </a:extLst>
            </p:cNvPr>
            <p:cNvSpPr txBox="1"/>
            <p:nvPr/>
          </p:nvSpPr>
          <p:spPr>
            <a:xfrm>
              <a:off x="8775367" y="2614703"/>
              <a:ext cx="1392701" cy="590931"/>
            </a:xfrm>
            <a:prstGeom prst="rect">
              <a:avLst/>
            </a:prstGeom>
            <a:noFill/>
          </p:spPr>
          <p:txBody>
            <a:bodyPr wrap="square" rtlCol="0">
              <a:spAutoFit/>
            </a:bodyPr>
            <a:lstStyle/>
            <a:p>
              <a:pPr lvl="0" algn="ctr" defTabSz="622300">
                <a:lnSpc>
                  <a:spcPct val="90000"/>
                </a:lnSpc>
                <a:spcBef>
                  <a:spcPct val="0"/>
                </a:spcBef>
                <a:spcAft>
                  <a:spcPct val="35000"/>
                </a:spcAft>
              </a:pPr>
              <a:r>
                <a:rPr lang="es-PE" sz="1200" dirty="0"/>
                <a:t>Distribución y Comercialización de Hidrocarburos</a:t>
              </a:r>
            </a:p>
          </p:txBody>
        </p:sp>
      </p:grpSp>
    </p:spTree>
    <p:extLst>
      <p:ext uri="{BB962C8B-B14F-4D97-AF65-F5344CB8AC3E}">
        <p14:creationId xmlns:p14="http://schemas.microsoft.com/office/powerpoint/2010/main" val="148022446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a:extLst>
              <a:ext uri="{FF2B5EF4-FFF2-40B4-BE49-F238E27FC236}">
                <a16:creationId xmlns:a16="http://schemas.microsoft.com/office/drawing/2014/main" id="{396D16AB-D343-401F-A91F-2DD941DA4FFB}"/>
              </a:ext>
            </a:extLst>
          </p:cNvPr>
          <p:cNvSpPr/>
          <p:nvPr/>
        </p:nvSpPr>
        <p:spPr>
          <a:xfrm>
            <a:off x="10014735" y="4310977"/>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Rectángulo 52">
            <a:extLst>
              <a:ext uri="{FF2B5EF4-FFF2-40B4-BE49-F238E27FC236}">
                <a16:creationId xmlns:a16="http://schemas.microsoft.com/office/drawing/2014/main" id="{C445E183-ACCA-4DB1-8007-53796A4171D0}"/>
              </a:ext>
            </a:extLst>
          </p:cNvPr>
          <p:cNvSpPr/>
          <p:nvPr/>
        </p:nvSpPr>
        <p:spPr>
          <a:xfrm>
            <a:off x="11465169" y="4411272"/>
            <a:ext cx="668003" cy="153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Rectángulo 53">
            <a:extLst>
              <a:ext uri="{FF2B5EF4-FFF2-40B4-BE49-F238E27FC236}">
                <a16:creationId xmlns:a16="http://schemas.microsoft.com/office/drawing/2014/main" id="{A1DFFF64-5410-4FDE-9D1B-66B384667467}"/>
              </a:ext>
            </a:extLst>
          </p:cNvPr>
          <p:cNvSpPr/>
          <p:nvPr/>
        </p:nvSpPr>
        <p:spPr>
          <a:xfrm>
            <a:off x="10464800" y="4114241"/>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C7E13F68-78D9-4C1C-8142-D8205E9429E2}"/>
              </a:ext>
            </a:extLst>
          </p:cNvPr>
          <p:cNvSpPr/>
          <p:nvPr/>
        </p:nvSpPr>
        <p:spPr>
          <a:xfrm>
            <a:off x="10755085" y="3474242"/>
            <a:ext cx="885373" cy="246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23" name="Shape 179">
            <a:extLst>
              <a:ext uri="{FF2B5EF4-FFF2-40B4-BE49-F238E27FC236}">
                <a16:creationId xmlns:a16="http://schemas.microsoft.com/office/drawing/2014/main" id="{95016B07-1768-4219-945E-77CA3D1C76F6}"/>
              </a:ext>
            </a:extLst>
          </p:cNvPr>
          <p:cNvSpPr txBox="1"/>
          <p:nvPr/>
        </p:nvSpPr>
        <p:spPr>
          <a:xfrm>
            <a:off x="3018630" y="3866030"/>
            <a:ext cx="6510341"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GNL/GNC</a:t>
            </a:r>
          </a:p>
        </p:txBody>
      </p:sp>
      <p:sp>
        <p:nvSpPr>
          <p:cNvPr id="24" name="Shape 179">
            <a:extLst>
              <a:ext uri="{FF2B5EF4-FFF2-40B4-BE49-F238E27FC236}">
                <a16:creationId xmlns:a16="http://schemas.microsoft.com/office/drawing/2014/main" id="{7C5140C6-1AB1-4C74-81D8-239967C8CCB0}"/>
              </a:ext>
            </a:extLst>
          </p:cNvPr>
          <p:cNvSpPr txBox="1"/>
          <p:nvPr/>
        </p:nvSpPr>
        <p:spPr>
          <a:xfrm>
            <a:off x="2090056" y="1343781"/>
            <a:ext cx="8367488"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Gestión Financiera para Empresas de Hidrocarburos y Gas </a:t>
            </a:r>
          </a:p>
        </p:txBody>
      </p:sp>
      <p:grpSp>
        <p:nvGrpSpPr>
          <p:cNvPr id="25" name="Grupo 24">
            <a:extLst>
              <a:ext uri="{FF2B5EF4-FFF2-40B4-BE49-F238E27FC236}">
                <a16:creationId xmlns:a16="http://schemas.microsoft.com/office/drawing/2014/main" id="{1C74D980-8E87-441D-9C4A-252D96FF49B0}"/>
              </a:ext>
            </a:extLst>
          </p:cNvPr>
          <p:cNvGrpSpPr/>
          <p:nvPr/>
        </p:nvGrpSpPr>
        <p:grpSpPr>
          <a:xfrm>
            <a:off x="786000" y="2241838"/>
            <a:ext cx="10620000" cy="1141440"/>
            <a:chOff x="-965726" y="2472282"/>
            <a:chExt cx="6964661" cy="1637862"/>
          </a:xfrm>
        </p:grpSpPr>
        <p:sp>
          <p:nvSpPr>
            <p:cNvPr id="26" name="Forma libre: forma 25">
              <a:extLst>
                <a:ext uri="{FF2B5EF4-FFF2-40B4-BE49-F238E27FC236}">
                  <a16:creationId xmlns:a16="http://schemas.microsoft.com/office/drawing/2014/main" id="{773FAA9C-7425-4C57-BCDC-E636CF111404}"/>
                </a:ext>
              </a:extLst>
            </p:cNvPr>
            <p:cNvSpPr/>
            <p:nvPr/>
          </p:nvSpPr>
          <p:spPr>
            <a:xfrm>
              <a:off x="4645435" y="2501335"/>
              <a:ext cx="1353500" cy="1608807"/>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lvl="0" algn="ctr" defTabSz="533400">
                <a:lnSpc>
                  <a:spcPct val="90000"/>
                </a:lnSpc>
                <a:spcBef>
                  <a:spcPct val="0"/>
                </a:spcBef>
                <a:spcAft>
                  <a:spcPct val="35000"/>
                </a:spcAft>
              </a:pPr>
              <a:r>
                <a:rPr lang="pt-BR" sz="1200" dirty="0"/>
                <a:t>Decisión de Financiamiento Estructuración  Financiera Para Empresas de Hidrocarburos y Gas</a:t>
              </a:r>
              <a:endParaRPr lang="es-PE" sz="1200" dirty="0"/>
            </a:p>
          </p:txBody>
        </p:sp>
        <p:sp>
          <p:nvSpPr>
            <p:cNvPr id="27" name="Forma libre: forma 26">
              <a:extLst>
                <a:ext uri="{FF2B5EF4-FFF2-40B4-BE49-F238E27FC236}">
                  <a16:creationId xmlns:a16="http://schemas.microsoft.com/office/drawing/2014/main" id="{D9C5276D-A156-45F5-976B-DDAA7703C549}"/>
                </a:ext>
              </a:extLst>
            </p:cNvPr>
            <p:cNvSpPr/>
            <p:nvPr/>
          </p:nvSpPr>
          <p:spPr>
            <a:xfrm>
              <a:off x="1839855" y="2501335"/>
              <a:ext cx="1353500" cy="1608807"/>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lvl="0" algn="ctr" defTabSz="533400">
                <a:lnSpc>
                  <a:spcPct val="90000"/>
                </a:lnSpc>
                <a:spcBef>
                  <a:spcPct val="0"/>
                </a:spcBef>
                <a:spcAft>
                  <a:spcPct val="35000"/>
                </a:spcAft>
              </a:pPr>
              <a:r>
                <a:rPr lang="es-ES" sz="1200" dirty="0"/>
                <a:t>Tesorería en Empresas de </a:t>
              </a:r>
              <a:r>
                <a:rPr lang="pt-BR" sz="1200" dirty="0"/>
                <a:t>Hidrocarburos y Gas</a:t>
              </a:r>
              <a:endParaRPr lang="es-PE" sz="1200" dirty="0"/>
            </a:p>
          </p:txBody>
        </p:sp>
        <p:sp>
          <p:nvSpPr>
            <p:cNvPr id="28" name="Forma libre: forma 27">
              <a:extLst>
                <a:ext uri="{FF2B5EF4-FFF2-40B4-BE49-F238E27FC236}">
                  <a16:creationId xmlns:a16="http://schemas.microsoft.com/office/drawing/2014/main" id="{EC728B38-D252-4D18-BC4B-7A0C7A71A21F}"/>
                </a:ext>
              </a:extLst>
            </p:cNvPr>
            <p:cNvSpPr/>
            <p:nvPr/>
          </p:nvSpPr>
          <p:spPr>
            <a:xfrm>
              <a:off x="3242645" y="2501335"/>
              <a:ext cx="1353500" cy="1608807"/>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algn="ctr" defTabSz="533400">
                <a:lnSpc>
                  <a:spcPct val="90000"/>
                </a:lnSpc>
                <a:spcBef>
                  <a:spcPct val="0"/>
                </a:spcBef>
                <a:spcAft>
                  <a:spcPct val="35000"/>
                </a:spcAft>
              </a:pPr>
              <a:r>
                <a:rPr lang="es-ES" sz="1200" dirty="0"/>
                <a:t>Decisiones De Inversión, Formulación</a:t>
              </a:r>
            </a:p>
            <a:p>
              <a:pPr algn="ctr" defTabSz="533400">
                <a:lnSpc>
                  <a:spcPct val="90000"/>
                </a:lnSpc>
                <a:spcBef>
                  <a:spcPct val="0"/>
                </a:spcBef>
                <a:spcAft>
                  <a:spcPct val="35000"/>
                </a:spcAft>
              </a:pPr>
              <a:r>
                <a:rPr lang="es-ES" sz="1200" dirty="0"/>
                <a:t>Y Evaluación De Proyectos de Hidrocarburos y Gas</a:t>
              </a:r>
              <a:endParaRPr lang="pt-BR" sz="1200" dirty="0"/>
            </a:p>
          </p:txBody>
        </p:sp>
        <p:sp>
          <p:nvSpPr>
            <p:cNvPr id="29" name="Forma libre: forma 28">
              <a:extLst>
                <a:ext uri="{FF2B5EF4-FFF2-40B4-BE49-F238E27FC236}">
                  <a16:creationId xmlns:a16="http://schemas.microsoft.com/office/drawing/2014/main" id="{5B595ED2-1CA7-4DFF-840E-12E4BD6FBAAC}"/>
                </a:ext>
              </a:extLst>
            </p:cNvPr>
            <p:cNvSpPr/>
            <p:nvPr/>
          </p:nvSpPr>
          <p:spPr>
            <a:xfrm>
              <a:off x="437064" y="2501334"/>
              <a:ext cx="1353500"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algn="ctr" defTabSz="533400">
                <a:lnSpc>
                  <a:spcPct val="90000"/>
                </a:lnSpc>
                <a:spcBef>
                  <a:spcPct val="0"/>
                </a:spcBef>
                <a:spcAft>
                  <a:spcPct val="35000"/>
                </a:spcAft>
              </a:pPr>
              <a:r>
                <a:rPr lang="pt-BR" sz="1200" dirty="0"/>
                <a:t>Costos en Empresas de Hidrocarburos y Gas</a:t>
              </a:r>
              <a:endParaRPr lang="es-ES" sz="1200" dirty="0"/>
            </a:p>
          </p:txBody>
        </p:sp>
        <p:sp>
          <p:nvSpPr>
            <p:cNvPr id="30" name="Forma libre: forma 29">
              <a:extLst>
                <a:ext uri="{FF2B5EF4-FFF2-40B4-BE49-F238E27FC236}">
                  <a16:creationId xmlns:a16="http://schemas.microsoft.com/office/drawing/2014/main" id="{EA1A2F7B-FF4F-420F-9C75-12766DF392A4}"/>
                </a:ext>
              </a:extLst>
            </p:cNvPr>
            <p:cNvSpPr/>
            <p:nvPr/>
          </p:nvSpPr>
          <p:spPr>
            <a:xfrm>
              <a:off x="-965726" y="2472282"/>
              <a:ext cx="1353500" cy="1637862"/>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algn="ctr" defTabSz="533400">
                <a:lnSpc>
                  <a:spcPct val="90000"/>
                </a:lnSpc>
                <a:spcBef>
                  <a:spcPct val="0"/>
                </a:spcBef>
                <a:spcAft>
                  <a:spcPct val="35000"/>
                </a:spcAft>
              </a:pPr>
              <a:r>
                <a:rPr lang="pt-BR" sz="1200" dirty="0"/>
                <a:t>Finanzas Para Directivos De Empresas de Hidrocarburos y Gas</a:t>
              </a:r>
              <a:endParaRPr lang="es-ES" sz="1200" dirty="0"/>
            </a:p>
          </p:txBody>
        </p:sp>
      </p:grpSp>
      <p:sp>
        <p:nvSpPr>
          <p:cNvPr id="31" name="Rectángulo 30">
            <a:extLst>
              <a:ext uri="{FF2B5EF4-FFF2-40B4-BE49-F238E27FC236}">
                <a16:creationId xmlns:a16="http://schemas.microsoft.com/office/drawing/2014/main" id="{D36EDBDC-A6B4-401E-927B-8D0047AEA966}"/>
              </a:ext>
            </a:extLst>
          </p:cNvPr>
          <p:cNvSpPr/>
          <p:nvPr/>
        </p:nvSpPr>
        <p:spPr>
          <a:xfrm>
            <a:off x="10580915" y="1417226"/>
            <a:ext cx="1417941"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5 cursos</a:t>
            </a:r>
          </a:p>
        </p:txBody>
      </p:sp>
      <p:sp>
        <p:nvSpPr>
          <p:cNvPr id="32" name="Rectángulo 31">
            <a:extLst>
              <a:ext uri="{FF2B5EF4-FFF2-40B4-BE49-F238E27FC236}">
                <a16:creationId xmlns:a16="http://schemas.microsoft.com/office/drawing/2014/main" id="{8377C905-D1E1-4F72-845F-41356CCA567C}"/>
              </a:ext>
            </a:extLst>
          </p:cNvPr>
          <p:cNvSpPr/>
          <p:nvPr/>
        </p:nvSpPr>
        <p:spPr>
          <a:xfrm>
            <a:off x="10580915" y="4048914"/>
            <a:ext cx="1417941"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6 cursos</a:t>
            </a:r>
          </a:p>
        </p:txBody>
      </p:sp>
      <p:sp>
        <p:nvSpPr>
          <p:cNvPr id="33" name="Rectángulo 32">
            <a:extLst>
              <a:ext uri="{FF2B5EF4-FFF2-40B4-BE49-F238E27FC236}">
                <a16:creationId xmlns:a16="http://schemas.microsoft.com/office/drawing/2014/main" id="{232332B1-78E7-4887-9596-04127A4230A0}"/>
              </a:ext>
            </a:extLst>
          </p:cNvPr>
          <p:cNvSpPr/>
          <p:nvPr/>
        </p:nvSpPr>
        <p:spPr>
          <a:xfrm>
            <a:off x="89850" y="6293927"/>
            <a:ext cx="10897493" cy="461665"/>
          </a:xfrm>
          <a:prstGeom prst="rect">
            <a:avLst/>
          </a:prstGeom>
        </p:spPr>
        <p:txBody>
          <a:bodyPr wrap="square">
            <a:spAutoFit/>
          </a:bodyPr>
          <a:lstStyle/>
          <a:p>
            <a:r>
              <a:rPr lang="es-PE" sz="1200" dirty="0"/>
              <a:t>Nota: </a:t>
            </a:r>
            <a:r>
              <a:rPr lang="es-PE" sz="1200" dirty="0">
                <a:solidFill>
                  <a:schemeClr val="dk1"/>
                </a:solidFill>
                <a:ea typeface="Calibri"/>
                <a:cs typeface="Calibri"/>
                <a:sym typeface="Calibri"/>
              </a:rPr>
              <a:t>Los cursos tienen una duración de 10 a 20 horas lectivas. Para obtener el Diploma de Especialización, el alumno debe desarrollar todos los cursos, con una duración total mínima de 100 Horas Lectivas.</a:t>
            </a:r>
          </a:p>
        </p:txBody>
      </p:sp>
      <p:grpSp>
        <p:nvGrpSpPr>
          <p:cNvPr id="6" name="Grupo 5">
            <a:extLst>
              <a:ext uri="{FF2B5EF4-FFF2-40B4-BE49-F238E27FC236}">
                <a16:creationId xmlns:a16="http://schemas.microsoft.com/office/drawing/2014/main" id="{7D773BF4-AD4E-4875-BDEF-DF2A97DA76B3}"/>
              </a:ext>
            </a:extLst>
          </p:cNvPr>
          <p:cNvGrpSpPr/>
          <p:nvPr/>
        </p:nvGrpSpPr>
        <p:grpSpPr>
          <a:xfrm>
            <a:off x="768000" y="4697597"/>
            <a:ext cx="10656000" cy="1163358"/>
            <a:chOff x="-1525585" y="2220204"/>
            <a:chExt cx="8713950" cy="1637860"/>
          </a:xfrm>
        </p:grpSpPr>
        <p:sp>
          <p:nvSpPr>
            <p:cNvPr id="14" name="Forma libre: forma 13">
              <a:extLst>
                <a:ext uri="{FF2B5EF4-FFF2-40B4-BE49-F238E27FC236}">
                  <a16:creationId xmlns:a16="http://schemas.microsoft.com/office/drawing/2014/main" id="{CEDA13C0-E54A-4672-AF77-15CFB27A1350}"/>
                </a:ext>
              </a:extLst>
            </p:cNvPr>
            <p:cNvSpPr/>
            <p:nvPr/>
          </p:nvSpPr>
          <p:spPr>
            <a:xfrm>
              <a:off x="4341836" y="2249254"/>
              <a:ext cx="1392475" cy="1608809"/>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Marco Legal GN y GNL/GNC</a:t>
              </a:r>
            </a:p>
          </p:txBody>
        </p:sp>
        <p:sp>
          <p:nvSpPr>
            <p:cNvPr id="15" name="Forma libre: forma 14">
              <a:extLst>
                <a:ext uri="{FF2B5EF4-FFF2-40B4-BE49-F238E27FC236}">
                  <a16:creationId xmlns:a16="http://schemas.microsoft.com/office/drawing/2014/main" id="{0AA593AC-76AE-4FB7-8B96-592868B7A0F2}"/>
                </a:ext>
              </a:extLst>
            </p:cNvPr>
            <p:cNvSpPr/>
            <p:nvPr/>
          </p:nvSpPr>
          <p:spPr>
            <a:xfrm>
              <a:off x="5795890" y="2252727"/>
              <a:ext cx="1392475" cy="1605335"/>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dirty="0"/>
                <a:t>Regulación GN/GNL/GNC</a:t>
              </a:r>
              <a:endParaRPr lang="es-PE" sz="1200" kern="1200" dirty="0"/>
            </a:p>
          </p:txBody>
        </p:sp>
        <p:sp>
          <p:nvSpPr>
            <p:cNvPr id="16" name="Forma libre: forma 15">
              <a:extLst>
                <a:ext uri="{FF2B5EF4-FFF2-40B4-BE49-F238E27FC236}">
                  <a16:creationId xmlns:a16="http://schemas.microsoft.com/office/drawing/2014/main" id="{4FBE987B-DFC7-46C0-A878-BFEA750ADE39}"/>
                </a:ext>
              </a:extLst>
            </p:cNvPr>
            <p:cNvSpPr/>
            <p:nvPr/>
          </p:nvSpPr>
          <p:spPr>
            <a:xfrm>
              <a:off x="1433730" y="2249254"/>
              <a:ext cx="1392475" cy="1608809"/>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kern="1200" dirty="0"/>
                <a:t>Tecnologías GNL/GNC</a:t>
              </a:r>
            </a:p>
          </p:txBody>
        </p:sp>
        <p:sp>
          <p:nvSpPr>
            <p:cNvPr id="17" name="Forma libre: forma 16">
              <a:extLst>
                <a:ext uri="{FF2B5EF4-FFF2-40B4-BE49-F238E27FC236}">
                  <a16:creationId xmlns:a16="http://schemas.microsoft.com/office/drawing/2014/main" id="{A0EB4EC1-CD27-4FF9-85E9-F5C82BD63EC9}"/>
                </a:ext>
              </a:extLst>
            </p:cNvPr>
            <p:cNvSpPr/>
            <p:nvPr/>
          </p:nvSpPr>
          <p:spPr>
            <a:xfrm>
              <a:off x="2887783" y="2249254"/>
              <a:ext cx="1392475" cy="1608809"/>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r>
                <a:rPr lang="es-PE" sz="1200" kern="1200" dirty="0"/>
                <a:t>Usos del GNL en el transporte vehicular e industrial</a:t>
              </a:r>
            </a:p>
          </p:txBody>
        </p:sp>
        <p:sp>
          <p:nvSpPr>
            <p:cNvPr id="18" name="Forma libre: forma 17">
              <a:extLst>
                <a:ext uri="{FF2B5EF4-FFF2-40B4-BE49-F238E27FC236}">
                  <a16:creationId xmlns:a16="http://schemas.microsoft.com/office/drawing/2014/main" id="{0D0D2BD6-FB10-4B38-B23A-B246E8F6CE0C}"/>
                </a:ext>
              </a:extLst>
            </p:cNvPr>
            <p:cNvSpPr/>
            <p:nvPr/>
          </p:nvSpPr>
          <p:spPr>
            <a:xfrm>
              <a:off x="-67651" y="2249255"/>
              <a:ext cx="1392475"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Plantas de Licuación Comercialización GNL</a:t>
              </a:r>
            </a:p>
          </p:txBody>
        </p:sp>
        <p:sp>
          <p:nvSpPr>
            <p:cNvPr id="19" name="Forma libre: forma 18">
              <a:extLst>
                <a:ext uri="{FF2B5EF4-FFF2-40B4-BE49-F238E27FC236}">
                  <a16:creationId xmlns:a16="http://schemas.microsoft.com/office/drawing/2014/main" id="{6358005A-49A2-4A0E-A194-B3B883B398F6}"/>
                </a:ext>
              </a:extLst>
            </p:cNvPr>
            <p:cNvSpPr/>
            <p:nvPr/>
          </p:nvSpPr>
          <p:spPr>
            <a:xfrm>
              <a:off x="-1525585" y="2220204"/>
              <a:ext cx="1392475" cy="1637860"/>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marL="0" lvl="0" indent="0" algn="ctr" defTabSz="533400">
                <a:lnSpc>
                  <a:spcPct val="90000"/>
                </a:lnSpc>
                <a:spcBef>
                  <a:spcPct val="0"/>
                </a:spcBef>
                <a:spcAft>
                  <a:spcPct val="35000"/>
                </a:spcAft>
                <a:buNone/>
              </a:pPr>
              <a:r>
                <a:rPr lang="es-PE" sz="1200" kern="1200" dirty="0"/>
                <a:t>Mercados del Gas Natural</a:t>
              </a:r>
            </a:p>
          </p:txBody>
        </p:sp>
      </p:grpSp>
    </p:spTree>
    <p:extLst>
      <p:ext uri="{BB962C8B-B14F-4D97-AF65-F5344CB8AC3E}">
        <p14:creationId xmlns:p14="http://schemas.microsoft.com/office/powerpoint/2010/main" val="234968363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ángulo 64">
            <a:extLst>
              <a:ext uri="{FF2B5EF4-FFF2-40B4-BE49-F238E27FC236}">
                <a16:creationId xmlns:a16="http://schemas.microsoft.com/office/drawing/2014/main" id="{B223C9D6-6476-498C-A063-7AFE8381AB83}"/>
              </a:ext>
            </a:extLst>
          </p:cNvPr>
          <p:cNvSpPr/>
          <p:nvPr/>
        </p:nvSpPr>
        <p:spPr>
          <a:xfrm>
            <a:off x="10014735" y="4310977"/>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Rectángulo 65">
            <a:extLst>
              <a:ext uri="{FF2B5EF4-FFF2-40B4-BE49-F238E27FC236}">
                <a16:creationId xmlns:a16="http://schemas.microsoft.com/office/drawing/2014/main" id="{79994BAE-7163-407E-9CB0-DAAB18D93BE1}"/>
              </a:ext>
            </a:extLst>
          </p:cNvPr>
          <p:cNvSpPr/>
          <p:nvPr/>
        </p:nvSpPr>
        <p:spPr>
          <a:xfrm>
            <a:off x="11465169" y="4411272"/>
            <a:ext cx="668003" cy="153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Rectángulo 66">
            <a:extLst>
              <a:ext uri="{FF2B5EF4-FFF2-40B4-BE49-F238E27FC236}">
                <a16:creationId xmlns:a16="http://schemas.microsoft.com/office/drawing/2014/main" id="{FC8F412A-BAC6-459E-AAED-A59D190FEAAC}"/>
              </a:ext>
            </a:extLst>
          </p:cNvPr>
          <p:cNvSpPr/>
          <p:nvPr/>
        </p:nvSpPr>
        <p:spPr>
          <a:xfrm>
            <a:off x="10464800" y="4114241"/>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20" name="Shape 179">
            <a:extLst>
              <a:ext uri="{FF2B5EF4-FFF2-40B4-BE49-F238E27FC236}">
                <a16:creationId xmlns:a16="http://schemas.microsoft.com/office/drawing/2014/main" id="{4A0BA349-CDC1-449E-AC91-D5C35EFE6FAD}"/>
              </a:ext>
            </a:extLst>
          </p:cNvPr>
          <p:cNvSpPr txBox="1"/>
          <p:nvPr/>
        </p:nvSpPr>
        <p:spPr>
          <a:xfrm>
            <a:off x="1893642" y="1350517"/>
            <a:ext cx="8404716" cy="40447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defPPr>
              <a:defRPr lang="pt-BR"/>
            </a:defPPr>
            <a:lvl1pPr algn="ctr">
              <a:defRPr b="1">
                <a:solidFill>
                  <a:srgbClr val="2680AA"/>
                </a:solidFill>
                <a:latin typeface="Arial Narrow" panose="020B0606020202030204" pitchFamily="34" charset="0"/>
                <a:cs typeface="Dubai Medium" panose="020B0603030403030204" pitchFamily="34" charset="-78"/>
              </a:defRPr>
            </a:lvl1pPr>
          </a:lstStyle>
          <a:p>
            <a:pPr>
              <a:defRPr/>
            </a:pPr>
            <a:r>
              <a:rPr lang="es-ES" dirty="0"/>
              <a:t>Diploma de Especialización en Regulación y </a:t>
            </a:r>
            <a:r>
              <a:rPr lang="es-PE" dirty="0"/>
              <a:t>Políticas de Energías Limpias</a:t>
            </a:r>
            <a:endParaRPr lang="es-ES" dirty="0"/>
          </a:p>
        </p:txBody>
      </p:sp>
      <p:sp>
        <p:nvSpPr>
          <p:cNvPr id="15" name="Rectángulo 14">
            <a:extLst>
              <a:ext uri="{FF2B5EF4-FFF2-40B4-BE49-F238E27FC236}">
                <a16:creationId xmlns:a16="http://schemas.microsoft.com/office/drawing/2014/main" id="{EECB7F7B-4E8B-4725-9F0F-1210F01CE119}"/>
              </a:ext>
            </a:extLst>
          </p:cNvPr>
          <p:cNvSpPr/>
          <p:nvPr/>
        </p:nvSpPr>
        <p:spPr>
          <a:xfrm>
            <a:off x="89850" y="6293927"/>
            <a:ext cx="10897493" cy="461665"/>
          </a:xfrm>
          <a:prstGeom prst="rect">
            <a:avLst/>
          </a:prstGeom>
        </p:spPr>
        <p:txBody>
          <a:bodyPr wrap="square">
            <a:spAutoFit/>
          </a:bodyPr>
          <a:lstStyle/>
          <a:p>
            <a:r>
              <a:rPr lang="es-PE" sz="1200" dirty="0"/>
              <a:t>Nota: </a:t>
            </a:r>
            <a:r>
              <a:rPr lang="es-PE" sz="1200" dirty="0">
                <a:solidFill>
                  <a:schemeClr val="dk1"/>
                </a:solidFill>
                <a:ea typeface="Calibri"/>
                <a:cs typeface="Calibri"/>
                <a:sym typeface="Calibri"/>
              </a:rPr>
              <a:t>Los cursos tienen una duración de 10 a 20 horas lectivas. Para obtener el Diploma de Especialización, el alumno debe desarrollar todos los cursos, con una duración total mínima de 100 Horas Lectivas.</a:t>
            </a:r>
          </a:p>
        </p:txBody>
      </p:sp>
      <p:sp>
        <p:nvSpPr>
          <p:cNvPr id="23" name="Shape 179">
            <a:extLst>
              <a:ext uri="{FF2B5EF4-FFF2-40B4-BE49-F238E27FC236}">
                <a16:creationId xmlns:a16="http://schemas.microsoft.com/office/drawing/2014/main" id="{424BDF7F-400E-482D-8E6C-909C0233BF2B}"/>
              </a:ext>
            </a:extLst>
          </p:cNvPr>
          <p:cNvSpPr txBox="1"/>
          <p:nvPr/>
        </p:nvSpPr>
        <p:spPr>
          <a:xfrm>
            <a:off x="2840830" y="3861844"/>
            <a:ext cx="6510341"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Supervisión de Hidrocarburos</a:t>
            </a:r>
          </a:p>
        </p:txBody>
      </p:sp>
      <p:grpSp>
        <p:nvGrpSpPr>
          <p:cNvPr id="24" name="Grupo 23">
            <a:extLst>
              <a:ext uri="{FF2B5EF4-FFF2-40B4-BE49-F238E27FC236}">
                <a16:creationId xmlns:a16="http://schemas.microsoft.com/office/drawing/2014/main" id="{35A04614-DDD4-45C7-9180-84EE0CB8448F}"/>
              </a:ext>
            </a:extLst>
          </p:cNvPr>
          <p:cNvGrpSpPr/>
          <p:nvPr/>
        </p:nvGrpSpPr>
        <p:grpSpPr>
          <a:xfrm>
            <a:off x="134569" y="4672846"/>
            <a:ext cx="11985938" cy="1236793"/>
            <a:chOff x="-521081" y="2295409"/>
            <a:chExt cx="14959553" cy="1236793"/>
          </a:xfrm>
        </p:grpSpPr>
        <p:grpSp>
          <p:nvGrpSpPr>
            <p:cNvPr id="25" name="Grupo 24">
              <a:extLst>
                <a:ext uri="{FF2B5EF4-FFF2-40B4-BE49-F238E27FC236}">
                  <a16:creationId xmlns:a16="http://schemas.microsoft.com/office/drawing/2014/main" id="{3872B2EC-6D0B-4BAE-9200-55FBB5B9E2D6}"/>
                </a:ext>
              </a:extLst>
            </p:cNvPr>
            <p:cNvGrpSpPr/>
            <p:nvPr/>
          </p:nvGrpSpPr>
          <p:grpSpPr>
            <a:xfrm>
              <a:off x="-521081" y="2295409"/>
              <a:ext cx="14845424" cy="1217551"/>
              <a:chOff x="-1666851" y="2429012"/>
              <a:chExt cx="12594261" cy="1654125"/>
            </a:xfrm>
          </p:grpSpPr>
          <p:sp>
            <p:nvSpPr>
              <p:cNvPr id="34" name="Rectángulo 33">
                <a:extLst>
                  <a:ext uri="{FF2B5EF4-FFF2-40B4-BE49-F238E27FC236}">
                    <a16:creationId xmlns:a16="http://schemas.microsoft.com/office/drawing/2014/main" id="{8DED47D7-7CF7-4BA7-892E-6B4ACD91CEA3}"/>
                  </a:ext>
                </a:extLst>
              </p:cNvPr>
              <p:cNvSpPr/>
              <p:nvPr/>
            </p:nvSpPr>
            <p:spPr>
              <a:xfrm>
                <a:off x="7862956" y="2445274"/>
                <a:ext cx="1476153" cy="1637862"/>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35" name="Rectángulo 34">
                <a:extLst>
                  <a:ext uri="{FF2B5EF4-FFF2-40B4-BE49-F238E27FC236}">
                    <a16:creationId xmlns:a16="http://schemas.microsoft.com/office/drawing/2014/main" id="{F1192A38-F13E-4593-A373-A1FBDA82FD36}"/>
                  </a:ext>
                </a:extLst>
              </p:cNvPr>
              <p:cNvSpPr/>
              <p:nvPr/>
            </p:nvSpPr>
            <p:spPr>
              <a:xfrm>
                <a:off x="4686354" y="2459803"/>
                <a:ext cx="1476153" cy="1608809"/>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36" name="Rectángulo 35">
                <a:extLst>
                  <a:ext uri="{FF2B5EF4-FFF2-40B4-BE49-F238E27FC236}">
                    <a16:creationId xmlns:a16="http://schemas.microsoft.com/office/drawing/2014/main" id="{7D16DF99-8A17-4BEB-B850-38A54C17ED13}"/>
                  </a:ext>
                </a:extLst>
              </p:cNvPr>
              <p:cNvSpPr/>
              <p:nvPr/>
            </p:nvSpPr>
            <p:spPr>
              <a:xfrm>
                <a:off x="6274655" y="2461537"/>
                <a:ext cx="1476153" cy="1605336"/>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endParaRPr lang="es-PE" sz="1200" kern="1200" dirty="0"/>
              </a:p>
            </p:txBody>
          </p:sp>
          <p:sp>
            <p:nvSpPr>
              <p:cNvPr id="37" name="Rectángulo 36">
                <a:extLst>
                  <a:ext uri="{FF2B5EF4-FFF2-40B4-BE49-F238E27FC236}">
                    <a16:creationId xmlns:a16="http://schemas.microsoft.com/office/drawing/2014/main" id="{B48625F7-4132-4C8F-9FEE-77C83816A6A6}"/>
                  </a:ext>
                </a:extLst>
              </p:cNvPr>
              <p:cNvSpPr/>
              <p:nvPr/>
            </p:nvSpPr>
            <p:spPr>
              <a:xfrm>
                <a:off x="1509751" y="2459803"/>
                <a:ext cx="1476153" cy="1608809"/>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38" name="Rectángulo 37">
                <a:extLst>
                  <a:ext uri="{FF2B5EF4-FFF2-40B4-BE49-F238E27FC236}">
                    <a16:creationId xmlns:a16="http://schemas.microsoft.com/office/drawing/2014/main" id="{77820CA8-673B-4B9C-A46D-DED2510493C5}"/>
                  </a:ext>
                </a:extLst>
              </p:cNvPr>
              <p:cNvSpPr/>
              <p:nvPr/>
            </p:nvSpPr>
            <p:spPr>
              <a:xfrm>
                <a:off x="3098053" y="2459803"/>
                <a:ext cx="1476153" cy="1608809"/>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39" name="Rectángulo 38">
                <a:extLst>
                  <a:ext uri="{FF2B5EF4-FFF2-40B4-BE49-F238E27FC236}">
                    <a16:creationId xmlns:a16="http://schemas.microsoft.com/office/drawing/2014/main" id="{42F86775-2075-438C-9BFD-D7F7B2BA0630}"/>
                  </a:ext>
                </a:extLst>
              </p:cNvPr>
              <p:cNvSpPr/>
              <p:nvPr/>
            </p:nvSpPr>
            <p:spPr>
              <a:xfrm>
                <a:off x="-78550" y="2459803"/>
                <a:ext cx="1476153"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40" name="Rectángulo 39">
                <a:extLst>
                  <a:ext uri="{FF2B5EF4-FFF2-40B4-BE49-F238E27FC236}">
                    <a16:creationId xmlns:a16="http://schemas.microsoft.com/office/drawing/2014/main" id="{8437A736-A000-4ABC-9CCC-8EA92D1AF8E7}"/>
                  </a:ext>
                </a:extLst>
              </p:cNvPr>
              <p:cNvSpPr/>
              <p:nvPr/>
            </p:nvSpPr>
            <p:spPr>
              <a:xfrm>
                <a:off x="-1666851" y="2445275"/>
                <a:ext cx="1476153" cy="1637862"/>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41" name="Rectángulo 40">
                <a:extLst>
                  <a:ext uri="{FF2B5EF4-FFF2-40B4-BE49-F238E27FC236}">
                    <a16:creationId xmlns:a16="http://schemas.microsoft.com/office/drawing/2014/main" id="{C82E087E-0791-4043-8E7F-B887B0393C16}"/>
                  </a:ext>
                </a:extLst>
              </p:cNvPr>
              <p:cNvSpPr/>
              <p:nvPr/>
            </p:nvSpPr>
            <p:spPr>
              <a:xfrm>
                <a:off x="9451257" y="2429012"/>
                <a:ext cx="1476153" cy="1637862"/>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algn="ctr"/>
                <a:endParaRPr lang="es-PE" sz="1200" dirty="0"/>
              </a:p>
            </p:txBody>
          </p:sp>
        </p:grpSp>
        <p:sp>
          <p:nvSpPr>
            <p:cNvPr id="26" name="CuadroTexto 25">
              <a:extLst>
                <a:ext uri="{FF2B5EF4-FFF2-40B4-BE49-F238E27FC236}">
                  <a16:creationId xmlns:a16="http://schemas.microsoft.com/office/drawing/2014/main" id="{6BA5BA93-97B7-4A2B-AC16-DF09FF9DB0E6}"/>
                </a:ext>
              </a:extLst>
            </p:cNvPr>
            <p:cNvSpPr txBox="1"/>
            <p:nvPr/>
          </p:nvSpPr>
          <p:spPr>
            <a:xfrm>
              <a:off x="8852421" y="2575031"/>
              <a:ext cx="1659644" cy="646331"/>
            </a:xfrm>
            <a:prstGeom prst="rect">
              <a:avLst/>
            </a:prstGeom>
            <a:noFill/>
          </p:spPr>
          <p:txBody>
            <a:bodyPr wrap="square" rtlCol="0">
              <a:spAutoFit/>
            </a:bodyPr>
            <a:lstStyle/>
            <a:p>
              <a:pPr lvl="0" algn="ctr"/>
              <a:r>
                <a:rPr lang="es-ES" sz="1200" dirty="0"/>
                <a:t>Supervisión ambiental en hidrocarburos</a:t>
              </a:r>
              <a:endParaRPr lang="es-PE" sz="1200" dirty="0"/>
            </a:p>
          </p:txBody>
        </p:sp>
        <p:sp>
          <p:nvSpPr>
            <p:cNvPr id="27" name="CuadroTexto 26">
              <a:extLst>
                <a:ext uri="{FF2B5EF4-FFF2-40B4-BE49-F238E27FC236}">
                  <a16:creationId xmlns:a16="http://schemas.microsoft.com/office/drawing/2014/main" id="{1535E12D-A265-4B9B-96B7-021041BA3C07}"/>
                </a:ext>
              </a:extLst>
            </p:cNvPr>
            <p:cNvSpPr txBox="1"/>
            <p:nvPr/>
          </p:nvSpPr>
          <p:spPr>
            <a:xfrm>
              <a:off x="7007909" y="2482700"/>
              <a:ext cx="1659644" cy="830997"/>
            </a:xfrm>
            <a:prstGeom prst="rect">
              <a:avLst/>
            </a:prstGeom>
            <a:noFill/>
          </p:spPr>
          <p:txBody>
            <a:bodyPr wrap="square" rtlCol="0">
              <a:spAutoFit/>
            </a:bodyPr>
            <a:lstStyle/>
            <a:p>
              <a:pPr lvl="0" algn="ctr"/>
              <a:r>
                <a:rPr lang="es-ES" sz="1200" dirty="0"/>
                <a:t>Supervisión de distribución y </a:t>
              </a:r>
              <a:r>
                <a:rPr lang="es-ES" sz="1100" dirty="0"/>
                <a:t>comercialización</a:t>
              </a:r>
              <a:r>
                <a:rPr lang="es-ES" sz="1200" dirty="0"/>
                <a:t> de hidrocarburos</a:t>
              </a:r>
              <a:endParaRPr lang="es-PE" sz="1200" dirty="0"/>
            </a:p>
          </p:txBody>
        </p:sp>
        <p:sp>
          <p:nvSpPr>
            <p:cNvPr id="28" name="CuadroTexto 27">
              <a:extLst>
                <a:ext uri="{FF2B5EF4-FFF2-40B4-BE49-F238E27FC236}">
                  <a16:creationId xmlns:a16="http://schemas.microsoft.com/office/drawing/2014/main" id="{4CA78564-0A53-4763-8809-163854F87930}"/>
                </a:ext>
              </a:extLst>
            </p:cNvPr>
            <p:cNvSpPr txBox="1"/>
            <p:nvPr/>
          </p:nvSpPr>
          <p:spPr>
            <a:xfrm>
              <a:off x="5129679" y="2331873"/>
              <a:ext cx="1659644" cy="1200329"/>
            </a:xfrm>
            <a:prstGeom prst="rect">
              <a:avLst/>
            </a:prstGeom>
            <a:noFill/>
          </p:spPr>
          <p:txBody>
            <a:bodyPr wrap="square" rtlCol="0">
              <a:spAutoFit/>
            </a:bodyPr>
            <a:lstStyle/>
            <a:p>
              <a:pPr lvl="0" algn="ctr"/>
              <a:r>
                <a:rPr lang="es-ES" sz="1200" dirty="0"/>
                <a:t>Supervisión del transporte hidrocarburos: Gestión de integridad de ductos</a:t>
              </a:r>
              <a:endParaRPr lang="es-PE" sz="1200" dirty="0"/>
            </a:p>
          </p:txBody>
        </p:sp>
        <p:sp>
          <p:nvSpPr>
            <p:cNvPr id="29" name="CuadroTexto 28">
              <a:extLst>
                <a:ext uri="{FF2B5EF4-FFF2-40B4-BE49-F238E27FC236}">
                  <a16:creationId xmlns:a16="http://schemas.microsoft.com/office/drawing/2014/main" id="{54AEE0BF-3BCC-4897-94B2-BC45C47A5CE2}"/>
                </a:ext>
              </a:extLst>
            </p:cNvPr>
            <p:cNvSpPr txBox="1"/>
            <p:nvPr/>
          </p:nvSpPr>
          <p:spPr>
            <a:xfrm>
              <a:off x="3238942" y="2667365"/>
              <a:ext cx="1659644" cy="461665"/>
            </a:xfrm>
            <a:prstGeom prst="rect">
              <a:avLst/>
            </a:prstGeom>
            <a:noFill/>
          </p:spPr>
          <p:txBody>
            <a:bodyPr wrap="square" rtlCol="0">
              <a:spAutoFit/>
            </a:bodyPr>
            <a:lstStyle/>
            <a:p>
              <a:pPr lvl="0" algn="ctr"/>
              <a:r>
                <a:rPr lang="es-ES" sz="1200" dirty="0"/>
                <a:t>Supervisión del Upstream</a:t>
              </a:r>
              <a:endParaRPr lang="es-PE" sz="1200" dirty="0"/>
            </a:p>
          </p:txBody>
        </p:sp>
        <p:sp>
          <p:nvSpPr>
            <p:cNvPr id="30" name="CuadroTexto 29">
              <a:extLst>
                <a:ext uri="{FF2B5EF4-FFF2-40B4-BE49-F238E27FC236}">
                  <a16:creationId xmlns:a16="http://schemas.microsoft.com/office/drawing/2014/main" id="{2F4D5D7D-58F1-412A-B3D2-BE041DDED964}"/>
                </a:ext>
              </a:extLst>
            </p:cNvPr>
            <p:cNvSpPr txBox="1"/>
            <p:nvPr/>
          </p:nvSpPr>
          <p:spPr>
            <a:xfrm>
              <a:off x="1376593" y="2449897"/>
              <a:ext cx="1659644" cy="1015663"/>
            </a:xfrm>
            <a:prstGeom prst="rect">
              <a:avLst/>
            </a:prstGeom>
            <a:noFill/>
          </p:spPr>
          <p:txBody>
            <a:bodyPr wrap="square" rtlCol="0">
              <a:spAutoFit/>
            </a:bodyPr>
            <a:lstStyle/>
            <a:p>
              <a:pPr lvl="0" algn="ctr"/>
              <a:r>
                <a:rPr lang="es-ES" sz="1200" dirty="0"/>
                <a:t>Conceptos</a:t>
              </a:r>
            </a:p>
            <a:p>
              <a:pPr lvl="0" algn="ctr"/>
              <a:r>
                <a:rPr lang="es-ES" sz="1200" dirty="0"/>
                <a:t>metodologías de supervisión</a:t>
              </a:r>
            </a:p>
            <a:p>
              <a:pPr lvl="0" algn="ctr"/>
              <a:r>
                <a:rPr lang="es-ES" sz="1200" dirty="0"/>
                <a:t>gestión de riesgos en hidrocarburos</a:t>
              </a:r>
              <a:endParaRPr lang="es-PE" sz="1200" dirty="0"/>
            </a:p>
          </p:txBody>
        </p:sp>
        <p:sp>
          <p:nvSpPr>
            <p:cNvPr id="31" name="CuadroTexto 30">
              <a:extLst>
                <a:ext uri="{FF2B5EF4-FFF2-40B4-BE49-F238E27FC236}">
                  <a16:creationId xmlns:a16="http://schemas.microsoft.com/office/drawing/2014/main" id="{B09A8FED-83A9-4BC4-9654-C7A80F835FBC}"/>
                </a:ext>
              </a:extLst>
            </p:cNvPr>
            <p:cNvSpPr txBox="1"/>
            <p:nvPr/>
          </p:nvSpPr>
          <p:spPr>
            <a:xfrm>
              <a:off x="-405198" y="2530628"/>
              <a:ext cx="1659644" cy="830997"/>
            </a:xfrm>
            <a:prstGeom prst="rect">
              <a:avLst/>
            </a:prstGeom>
            <a:noFill/>
          </p:spPr>
          <p:txBody>
            <a:bodyPr wrap="square" rtlCol="0">
              <a:spAutoFit/>
            </a:bodyPr>
            <a:lstStyle/>
            <a:p>
              <a:pPr lvl="0" algn="ctr"/>
              <a:r>
                <a:rPr lang="es-PE" sz="1200" dirty="0"/>
                <a:t>Análisis y tendencias del Sector Energético Iberoamericano</a:t>
              </a:r>
            </a:p>
          </p:txBody>
        </p:sp>
        <p:sp>
          <p:nvSpPr>
            <p:cNvPr id="32" name="CuadroTexto 31">
              <a:extLst>
                <a:ext uri="{FF2B5EF4-FFF2-40B4-BE49-F238E27FC236}">
                  <a16:creationId xmlns:a16="http://schemas.microsoft.com/office/drawing/2014/main" id="{104BD003-3E53-45DD-BAF8-20655E139C6D}"/>
                </a:ext>
              </a:extLst>
            </p:cNvPr>
            <p:cNvSpPr txBox="1"/>
            <p:nvPr/>
          </p:nvSpPr>
          <p:spPr>
            <a:xfrm>
              <a:off x="10632154" y="2554870"/>
              <a:ext cx="1907606" cy="646331"/>
            </a:xfrm>
            <a:prstGeom prst="rect">
              <a:avLst/>
            </a:prstGeom>
            <a:noFill/>
          </p:spPr>
          <p:txBody>
            <a:bodyPr wrap="square" rtlCol="0">
              <a:spAutoFit/>
            </a:bodyPr>
            <a:lstStyle/>
            <a:p>
              <a:pPr lvl="0" algn="ctr"/>
              <a:r>
                <a:rPr lang="es-ES" sz="1200" dirty="0"/>
                <a:t>Precios de Paridad/ Benchmarking Internacional</a:t>
              </a:r>
              <a:endParaRPr lang="es-PE" sz="1200" dirty="0"/>
            </a:p>
          </p:txBody>
        </p:sp>
        <p:sp>
          <p:nvSpPr>
            <p:cNvPr id="33" name="CuadroTexto 32">
              <a:extLst>
                <a:ext uri="{FF2B5EF4-FFF2-40B4-BE49-F238E27FC236}">
                  <a16:creationId xmlns:a16="http://schemas.microsoft.com/office/drawing/2014/main" id="{6B3CBAB4-4774-4C67-B108-3D26F291DA9F}"/>
                </a:ext>
              </a:extLst>
            </p:cNvPr>
            <p:cNvSpPr txBox="1"/>
            <p:nvPr/>
          </p:nvSpPr>
          <p:spPr>
            <a:xfrm>
              <a:off x="12530866" y="2501251"/>
              <a:ext cx="1907606" cy="830997"/>
            </a:xfrm>
            <a:prstGeom prst="rect">
              <a:avLst/>
            </a:prstGeom>
            <a:noFill/>
          </p:spPr>
          <p:txBody>
            <a:bodyPr wrap="square" rtlCol="0">
              <a:spAutoFit/>
            </a:bodyPr>
            <a:lstStyle/>
            <a:p>
              <a:pPr lvl="0" algn="ctr"/>
              <a:r>
                <a:rPr lang="es-ES" sz="1200" dirty="0"/>
                <a:t>Gestión de inventarios de hidrocarburos (CORES)</a:t>
              </a:r>
              <a:endParaRPr lang="es-PE" sz="1200" dirty="0"/>
            </a:p>
          </p:txBody>
        </p:sp>
      </p:grpSp>
      <p:sp>
        <p:nvSpPr>
          <p:cNvPr id="44" name="Rectángulo 43">
            <a:extLst>
              <a:ext uri="{FF2B5EF4-FFF2-40B4-BE49-F238E27FC236}">
                <a16:creationId xmlns:a16="http://schemas.microsoft.com/office/drawing/2014/main" id="{112B69A4-3B43-4B1E-B6F5-756B119FE9DA}"/>
              </a:ext>
            </a:extLst>
          </p:cNvPr>
          <p:cNvSpPr/>
          <p:nvPr/>
        </p:nvSpPr>
        <p:spPr>
          <a:xfrm>
            <a:off x="10580915" y="1417226"/>
            <a:ext cx="1417941"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smtClean="0">
                <a:solidFill>
                  <a:schemeClr val="dk1"/>
                </a:solidFill>
                <a:ea typeface="Calibri"/>
                <a:cs typeface="Calibri"/>
                <a:sym typeface="Calibri"/>
              </a:rPr>
              <a:t>9 </a:t>
            </a:r>
            <a:r>
              <a:rPr lang="es-PE" dirty="0">
                <a:solidFill>
                  <a:schemeClr val="dk1"/>
                </a:solidFill>
                <a:ea typeface="Calibri"/>
                <a:cs typeface="Calibri"/>
                <a:sym typeface="Calibri"/>
              </a:rPr>
              <a:t>cursos</a:t>
            </a:r>
          </a:p>
        </p:txBody>
      </p:sp>
      <p:sp>
        <p:nvSpPr>
          <p:cNvPr id="45" name="Rectángulo 44">
            <a:extLst>
              <a:ext uri="{FF2B5EF4-FFF2-40B4-BE49-F238E27FC236}">
                <a16:creationId xmlns:a16="http://schemas.microsoft.com/office/drawing/2014/main" id="{0267B191-6653-4656-A26B-F99F0EA93EAB}"/>
              </a:ext>
            </a:extLst>
          </p:cNvPr>
          <p:cNvSpPr/>
          <p:nvPr/>
        </p:nvSpPr>
        <p:spPr>
          <a:xfrm>
            <a:off x="10580915" y="4048914"/>
            <a:ext cx="1417941"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8 cursos</a:t>
            </a:r>
          </a:p>
        </p:txBody>
      </p:sp>
      <p:grpSp>
        <p:nvGrpSpPr>
          <p:cNvPr id="68" name="Grupo 67">
            <a:extLst>
              <a:ext uri="{FF2B5EF4-FFF2-40B4-BE49-F238E27FC236}">
                <a16:creationId xmlns:a16="http://schemas.microsoft.com/office/drawing/2014/main" id="{715DDF13-40C5-44CE-845C-B56E07DEEA99}"/>
              </a:ext>
            </a:extLst>
          </p:cNvPr>
          <p:cNvGrpSpPr/>
          <p:nvPr/>
        </p:nvGrpSpPr>
        <p:grpSpPr>
          <a:xfrm>
            <a:off x="143238" y="2207006"/>
            <a:ext cx="12040298" cy="1217551"/>
            <a:chOff x="-575974" y="2295409"/>
            <a:chExt cx="17017902" cy="1217551"/>
          </a:xfrm>
        </p:grpSpPr>
        <p:grpSp>
          <p:nvGrpSpPr>
            <p:cNvPr id="69" name="Grupo 68">
              <a:extLst>
                <a:ext uri="{FF2B5EF4-FFF2-40B4-BE49-F238E27FC236}">
                  <a16:creationId xmlns:a16="http://schemas.microsoft.com/office/drawing/2014/main" id="{DBCF2C7C-9939-40D0-806C-9310D03BE5CB}"/>
                </a:ext>
              </a:extLst>
            </p:cNvPr>
            <p:cNvGrpSpPr/>
            <p:nvPr/>
          </p:nvGrpSpPr>
          <p:grpSpPr>
            <a:xfrm>
              <a:off x="-521081" y="2295409"/>
              <a:ext cx="16717626" cy="1217551"/>
              <a:chOff x="-1666851" y="2429012"/>
              <a:chExt cx="14182562" cy="1654125"/>
            </a:xfrm>
          </p:grpSpPr>
          <p:sp>
            <p:nvSpPr>
              <p:cNvPr id="78" name="Rectángulo 77">
                <a:extLst>
                  <a:ext uri="{FF2B5EF4-FFF2-40B4-BE49-F238E27FC236}">
                    <a16:creationId xmlns:a16="http://schemas.microsoft.com/office/drawing/2014/main" id="{4B0C3CD0-3061-4968-B7B5-4B3F8771410A}"/>
                  </a:ext>
                </a:extLst>
              </p:cNvPr>
              <p:cNvSpPr/>
              <p:nvPr/>
            </p:nvSpPr>
            <p:spPr>
              <a:xfrm>
                <a:off x="7862956" y="2445274"/>
                <a:ext cx="1476153" cy="1637862"/>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79" name="Rectángulo 78">
                <a:extLst>
                  <a:ext uri="{FF2B5EF4-FFF2-40B4-BE49-F238E27FC236}">
                    <a16:creationId xmlns:a16="http://schemas.microsoft.com/office/drawing/2014/main" id="{684AD06D-36AC-4E7E-809A-48EA1B8627E1}"/>
                  </a:ext>
                </a:extLst>
              </p:cNvPr>
              <p:cNvSpPr/>
              <p:nvPr/>
            </p:nvSpPr>
            <p:spPr>
              <a:xfrm>
                <a:off x="4686354" y="2459803"/>
                <a:ext cx="1476153" cy="1608809"/>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80" name="Rectángulo 79">
                <a:extLst>
                  <a:ext uri="{FF2B5EF4-FFF2-40B4-BE49-F238E27FC236}">
                    <a16:creationId xmlns:a16="http://schemas.microsoft.com/office/drawing/2014/main" id="{658116F8-8D64-4946-9A04-7552D39B4537}"/>
                  </a:ext>
                </a:extLst>
              </p:cNvPr>
              <p:cNvSpPr/>
              <p:nvPr/>
            </p:nvSpPr>
            <p:spPr>
              <a:xfrm>
                <a:off x="6274655" y="2461537"/>
                <a:ext cx="1476153" cy="1605336"/>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endParaRPr lang="es-PE" sz="1200" kern="1200" dirty="0"/>
              </a:p>
            </p:txBody>
          </p:sp>
          <p:sp>
            <p:nvSpPr>
              <p:cNvPr id="81" name="Rectángulo 80">
                <a:extLst>
                  <a:ext uri="{FF2B5EF4-FFF2-40B4-BE49-F238E27FC236}">
                    <a16:creationId xmlns:a16="http://schemas.microsoft.com/office/drawing/2014/main" id="{FAD6E8C7-9F27-4869-A47A-2927041B9E71}"/>
                  </a:ext>
                </a:extLst>
              </p:cNvPr>
              <p:cNvSpPr/>
              <p:nvPr/>
            </p:nvSpPr>
            <p:spPr>
              <a:xfrm>
                <a:off x="1509751" y="2459803"/>
                <a:ext cx="1476153" cy="1608809"/>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82" name="Rectángulo 81">
                <a:extLst>
                  <a:ext uri="{FF2B5EF4-FFF2-40B4-BE49-F238E27FC236}">
                    <a16:creationId xmlns:a16="http://schemas.microsoft.com/office/drawing/2014/main" id="{15322562-0C63-4D27-93C3-28B4588C8C50}"/>
                  </a:ext>
                </a:extLst>
              </p:cNvPr>
              <p:cNvSpPr/>
              <p:nvPr/>
            </p:nvSpPr>
            <p:spPr>
              <a:xfrm>
                <a:off x="3098053" y="2459803"/>
                <a:ext cx="1476153" cy="1608809"/>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83" name="Rectángulo 82">
                <a:extLst>
                  <a:ext uri="{FF2B5EF4-FFF2-40B4-BE49-F238E27FC236}">
                    <a16:creationId xmlns:a16="http://schemas.microsoft.com/office/drawing/2014/main" id="{D35B9EC0-0890-4888-8690-7D10D98299CF}"/>
                  </a:ext>
                </a:extLst>
              </p:cNvPr>
              <p:cNvSpPr/>
              <p:nvPr/>
            </p:nvSpPr>
            <p:spPr>
              <a:xfrm>
                <a:off x="-78550" y="2459803"/>
                <a:ext cx="1476153"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84" name="Rectángulo 83">
                <a:extLst>
                  <a:ext uri="{FF2B5EF4-FFF2-40B4-BE49-F238E27FC236}">
                    <a16:creationId xmlns:a16="http://schemas.microsoft.com/office/drawing/2014/main" id="{67473D67-577B-49B9-AE0F-159BD7615303}"/>
                  </a:ext>
                </a:extLst>
              </p:cNvPr>
              <p:cNvSpPr/>
              <p:nvPr/>
            </p:nvSpPr>
            <p:spPr>
              <a:xfrm>
                <a:off x="-1666851" y="2445275"/>
                <a:ext cx="1476153" cy="1637862"/>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85" name="Rectángulo 84">
                <a:extLst>
                  <a:ext uri="{FF2B5EF4-FFF2-40B4-BE49-F238E27FC236}">
                    <a16:creationId xmlns:a16="http://schemas.microsoft.com/office/drawing/2014/main" id="{A165214D-3BAD-4F33-95FA-E85A1D4DC899}"/>
                  </a:ext>
                </a:extLst>
              </p:cNvPr>
              <p:cNvSpPr/>
              <p:nvPr/>
            </p:nvSpPr>
            <p:spPr>
              <a:xfrm>
                <a:off x="9451257" y="2429012"/>
                <a:ext cx="1476153" cy="1637862"/>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algn="ctr"/>
                <a:endParaRPr lang="es-PE" sz="1200" dirty="0"/>
              </a:p>
            </p:txBody>
          </p:sp>
          <p:sp>
            <p:nvSpPr>
              <p:cNvPr id="86" name="Rectángulo 85">
                <a:extLst>
                  <a:ext uri="{FF2B5EF4-FFF2-40B4-BE49-F238E27FC236}">
                    <a16:creationId xmlns:a16="http://schemas.microsoft.com/office/drawing/2014/main" id="{AB376A6D-9409-4AB6-B68B-81657406DA6D}"/>
                  </a:ext>
                </a:extLst>
              </p:cNvPr>
              <p:cNvSpPr/>
              <p:nvPr/>
            </p:nvSpPr>
            <p:spPr>
              <a:xfrm>
                <a:off x="11039558" y="2429012"/>
                <a:ext cx="1476153" cy="1637862"/>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algn="ctr" defTabSz="622300">
                  <a:lnSpc>
                    <a:spcPct val="90000"/>
                  </a:lnSpc>
                  <a:spcBef>
                    <a:spcPct val="0"/>
                  </a:spcBef>
                  <a:spcAft>
                    <a:spcPct val="35000"/>
                  </a:spcAft>
                </a:pPr>
                <a:endParaRPr lang="es-PE" sz="1200" dirty="0"/>
              </a:p>
            </p:txBody>
          </p:sp>
        </p:grpSp>
        <p:sp>
          <p:nvSpPr>
            <p:cNvPr id="70" name="CuadroTexto 69">
              <a:extLst>
                <a:ext uri="{FF2B5EF4-FFF2-40B4-BE49-F238E27FC236}">
                  <a16:creationId xmlns:a16="http://schemas.microsoft.com/office/drawing/2014/main" id="{8FF20407-2C21-4CFD-AADD-0CCC00D854EA}"/>
                </a:ext>
              </a:extLst>
            </p:cNvPr>
            <p:cNvSpPr txBox="1"/>
            <p:nvPr/>
          </p:nvSpPr>
          <p:spPr>
            <a:xfrm>
              <a:off x="8884890" y="2476255"/>
              <a:ext cx="1659644" cy="757130"/>
            </a:xfrm>
            <a:prstGeom prst="rect">
              <a:avLst/>
            </a:prstGeom>
            <a:noFill/>
          </p:spPr>
          <p:txBody>
            <a:bodyPr wrap="square" rtlCol="0">
              <a:spAutoFit/>
            </a:bodyPr>
            <a:lstStyle/>
            <a:p>
              <a:pPr lvl="0" algn="ctr" defTabSz="622300">
                <a:lnSpc>
                  <a:spcPct val="90000"/>
                </a:lnSpc>
                <a:spcBef>
                  <a:spcPct val="0"/>
                </a:spcBef>
                <a:spcAft>
                  <a:spcPct val="35000"/>
                </a:spcAft>
              </a:pPr>
              <a:r>
                <a:rPr lang="es-PE" sz="1200" dirty="0"/>
                <a:t>Incentivos Regulatorios para la Transición Energética</a:t>
              </a:r>
            </a:p>
          </p:txBody>
        </p:sp>
        <p:sp>
          <p:nvSpPr>
            <p:cNvPr id="71" name="CuadroTexto 70">
              <a:extLst>
                <a:ext uri="{FF2B5EF4-FFF2-40B4-BE49-F238E27FC236}">
                  <a16:creationId xmlns:a16="http://schemas.microsoft.com/office/drawing/2014/main" id="{358F56CA-225B-4603-B5E2-741C1E4ABB97}"/>
                </a:ext>
              </a:extLst>
            </p:cNvPr>
            <p:cNvSpPr txBox="1"/>
            <p:nvPr/>
          </p:nvSpPr>
          <p:spPr>
            <a:xfrm>
              <a:off x="6911059" y="2511324"/>
              <a:ext cx="1875264" cy="923330"/>
            </a:xfrm>
            <a:prstGeom prst="rect">
              <a:avLst/>
            </a:prstGeom>
            <a:noFill/>
          </p:spPr>
          <p:txBody>
            <a:bodyPr wrap="square" rtlCol="0">
              <a:spAutoFit/>
            </a:bodyPr>
            <a:lstStyle/>
            <a:p>
              <a:pPr lvl="0" algn="ctr" defTabSz="533400">
                <a:lnSpc>
                  <a:spcPct val="90000"/>
                </a:lnSpc>
                <a:spcBef>
                  <a:spcPct val="0"/>
                </a:spcBef>
                <a:spcAft>
                  <a:spcPct val="35000"/>
                </a:spcAft>
              </a:pPr>
              <a:r>
                <a:rPr lang="es-PE" sz="1200" dirty="0"/>
                <a:t>Economía del Hidrógeno en la Descarbonización en la Matriz Energética</a:t>
              </a:r>
            </a:p>
          </p:txBody>
        </p:sp>
        <p:sp>
          <p:nvSpPr>
            <p:cNvPr id="72" name="CuadroTexto 71">
              <a:extLst>
                <a:ext uri="{FF2B5EF4-FFF2-40B4-BE49-F238E27FC236}">
                  <a16:creationId xmlns:a16="http://schemas.microsoft.com/office/drawing/2014/main" id="{0A634A25-3458-48E5-9F8C-96D313C86DDE}"/>
                </a:ext>
              </a:extLst>
            </p:cNvPr>
            <p:cNvSpPr txBox="1"/>
            <p:nvPr/>
          </p:nvSpPr>
          <p:spPr>
            <a:xfrm>
              <a:off x="5132644" y="2621006"/>
              <a:ext cx="1659644" cy="424732"/>
            </a:xfrm>
            <a:prstGeom prst="rect">
              <a:avLst/>
            </a:prstGeom>
            <a:noFill/>
          </p:spPr>
          <p:txBody>
            <a:bodyPr wrap="square" rtlCol="0">
              <a:spAutoFit/>
            </a:bodyPr>
            <a:lstStyle/>
            <a:p>
              <a:pPr lvl="0" algn="ctr" defTabSz="622300">
                <a:lnSpc>
                  <a:spcPct val="90000"/>
                </a:lnSpc>
                <a:spcBef>
                  <a:spcPct val="0"/>
                </a:spcBef>
                <a:spcAft>
                  <a:spcPct val="35000"/>
                </a:spcAft>
              </a:pPr>
              <a:r>
                <a:rPr lang="es-PE" sz="1200" dirty="0"/>
                <a:t>Baterías de Litio: Presente y Futuro</a:t>
              </a:r>
            </a:p>
          </p:txBody>
        </p:sp>
        <p:sp>
          <p:nvSpPr>
            <p:cNvPr id="73" name="CuadroTexto 72">
              <a:extLst>
                <a:ext uri="{FF2B5EF4-FFF2-40B4-BE49-F238E27FC236}">
                  <a16:creationId xmlns:a16="http://schemas.microsoft.com/office/drawing/2014/main" id="{1132CD4A-A739-458F-8B9F-FF85FD95411D}"/>
                </a:ext>
              </a:extLst>
            </p:cNvPr>
            <p:cNvSpPr txBox="1"/>
            <p:nvPr/>
          </p:nvSpPr>
          <p:spPr>
            <a:xfrm>
              <a:off x="3277757" y="2482700"/>
              <a:ext cx="1659644" cy="757130"/>
            </a:xfrm>
            <a:prstGeom prst="rect">
              <a:avLst/>
            </a:prstGeom>
            <a:noFill/>
          </p:spPr>
          <p:txBody>
            <a:bodyPr wrap="square" rtlCol="0">
              <a:spAutoFit/>
            </a:bodyPr>
            <a:lstStyle/>
            <a:p>
              <a:pPr lvl="0" algn="ctr" defTabSz="622300">
                <a:lnSpc>
                  <a:spcPct val="90000"/>
                </a:lnSpc>
                <a:spcBef>
                  <a:spcPct val="0"/>
                </a:spcBef>
                <a:spcAft>
                  <a:spcPct val="35000"/>
                </a:spcAft>
              </a:pPr>
              <a:r>
                <a:rPr lang="es-PE" sz="1200" dirty="0"/>
                <a:t>Economía Circular en el Sector Energético</a:t>
              </a:r>
            </a:p>
          </p:txBody>
        </p:sp>
        <p:sp>
          <p:nvSpPr>
            <p:cNvPr id="74" name="CuadroTexto 73">
              <a:extLst>
                <a:ext uri="{FF2B5EF4-FFF2-40B4-BE49-F238E27FC236}">
                  <a16:creationId xmlns:a16="http://schemas.microsoft.com/office/drawing/2014/main" id="{3BFA7505-A53D-4429-A594-84F766325063}"/>
                </a:ext>
              </a:extLst>
            </p:cNvPr>
            <p:cNvSpPr txBox="1"/>
            <p:nvPr/>
          </p:nvSpPr>
          <p:spPr>
            <a:xfrm>
              <a:off x="1376593" y="2519634"/>
              <a:ext cx="1714534" cy="757130"/>
            </a:xfrm>
            <a:prstGeom prst="rect">
              <a:avLst/>
            </a:prstGeom>
            <a:noFill/>
          </p:spPr>
          <p:txBody>
            <a:bodyPr wrap="square" rtlCol="0">
              <a:spAutoFit/>
            </a:bodyPr>
            <a:lstStyle/>
            <a:p>
              <a:pPr lvl="0" algn="ctr" defTabSz="533400">
                <a:lnSpc>
                  <a:spcPct val="90000"/>
                </a:lnSpc>
                <a:spcBef>
                  <a:spcPct val="0"/>
                </a:spcBef>
                <a:spcAft>
                  <a:spcPct val="35000"/>
                </a:spcAft>
              </a:pPr>
              <a:r>
                <a:rPr lang="es-PE" sz="1200" dirty="0"/>
                <a:t>Fundamentos y Aplicaciones de los    Biocombustibles</a:t>
              </a:r>
            </a:p>
          </p:txBody>
        </p:sp>
        <p:sp>
          <p:nvSpPr>
            <p:cNvPr id="75" name="CuadroTexto 74">
              <a:extLst>
                <a:ext uri="{FF2B5EF4-FFF2-40B4-BE49-F238E27FC236}">
                  <a16:creationId xmlns:a16="http://schemas.microsoft.com/office/drawing/2014/main" id="{59398E96-BE21-4054-AEC5-91C8613EEDD5}"/>
                </a:ext>
              </a:extLst>
            </p:cNvPr>
            <p:cNvSpPr txBox="1"/>
            <p:nvPr/>
          </p:nvSpPr>
          <p:spPr>
            <a:xfrm>
              <a:off x="-575974" y="2501251"/>
              <a:ext cx="1832021" cy="923330"/>
            </a:xfrm>
            <a:prstGeom prst="rect">
              <a:avLst/>
            </a:prstGeom>
            <a:noFill/>
          </p:spPr>
          <p:txBody>
            <a:bodyPr wrap="square" rtlCol="0">
              <a:spAutoFit/>
            </a:bodyPr>
            <a:lstStyle/>
            <a:p>
              <a:pPr lvl="0" algn="ctr" defTabSz="533400">
                <a:lnSpc>
                  <a:spcPct val="90000"/>
                </a:lnSpc>
                <a:spcBef>
                  <a:spcPct val="0"/>
                </a:spcBef>
                <a:spcAft>
                  <a:spcPct val="35000"/>
                </a:spcAft>
              </a:pPr>
              <a:r>
                <a:rPr lang="es-PE" sz="1200" dirty="0"/>
                <a:t>Economía del Comportamiento en el desarrollo de Políticas Energéticas</a:t>
              </a:r>
            </a:p>
          </p:txBody>
        </p:sp>
        <p:sp>
          <p:nvSpPr>
            <p:cNvPr id="76" name="CuadroTexto 75">
              <a:extLst>
                <a:ext uri="{FF2B5EF4-FFF2-40B4-BE49-F238E27FC236}">
                  <a16:creationId xmlns:a16="http://schemas.microsoft.com/office/drawing/2014/main" id="{7814F5F4-F95F-4577-8F36-F6900341D91A}"/>
                </a:ext>
              </a:extLst>
            </p:cNvPr>
            <p:cNvSpPr txBox="1"/>
            <p:nvPr/>
          </p:nvSpPr>
          <p:spPr>
            <a:xfrm>
              <a:off x="10633408" y="2537906"/>
              <a:ext cx="1907606" cy="590931"/>
            </a:xfrm>
            <a:prstGeom prst="rect">
              <a:avLst/>
            </a:prstGeom>
            <a:noFill/>
          </p:spPr>
          <p:txBody>
            <a:bodyPr wrap="square" rtlCol="0">
              <a:spAutoFit/>
            </a:bodyPr>
            <a:lstStyle/>
            <a:p>
              <a:pPr lvl="0" algn="ctr" defTabSz="533400">
                <a:lnSpc>
                  <a:spcPct val="90000"/>
                </a:lnSpc>
                <a:spcBef>
                  <a:spcPct val="0"/>
                </a:spcBef>
                <a:spcAft>
                  <a:spcPct val="35000"/>
                </a:spcAft>
              </a:pPr>
              <a:r>
                <a:rPr lang="es-PE" sz="1200" dirty="0"/>
                <a:t>Nuevas tecnologías en el Transporte para la Descarbonización</a:t>
              </a:r>
            </a:p>
          </p:txBody>
        </p:sp>
        <p:sp>
          <p:nvSpPr>
            <p:cNvPr id="77" name="CuadroTexto 76">
              <a:extLst>
                <a:ext uri="{FF2B5EF4-FFF2-40B4-BE49-F238E27FC236}">
                  <a16:creationId xmlns:a16="http://schemas.microsoft.com/office/drawing/2014/main" id="{33D8C207-8EA9-4965-A7CD-68DCCD361C2F}"/>
                </a:ext>
              </a:extLst>
            </p:cNvPr>
            <p:cNvSpPr txBox="1"/>
            <p:nvPr/>
          </p:nvSpPr>
          <p:spPr>
            <a:xfrm>
              <a:off x="12548930" y="2545967"/>
              <a:ext cx="1907606" cy="590931"/>
            </a:xfrm>
            <a:prstGeom prst="rect">
              <a:avLst/>
            </a:prstGeom>
            <a:noFill/>
          </p:spPr>
          <p:txBody>
            <a:bodyPr wrap="square" rtlCol="0">
              <a:spAutoFit/>
            </a:bodyPr>
            <a:lstStyle/>
            <a:p>
              <a:pPr lvl="0" algn="ctr" defTabSz="622300">
                <a:lnSpc>
                  <a:spcPct val="90000"/>
                </a:lnSpc>
                <a:spcBef>
                  <a:spcPct val="0"/>
                </a:spcBef>
                <a:spcAft>
                  <a:spcPct val="35000"/>
                </a:spcAft>
              </a:pPr>
              <a:r>
                <a:rPr lang="es-PE" sz="1200" dirty="0"/>
                <a:t>Planificación de la oferta Eléctrica con Energías Limpias</a:t>
              </a:r>
            </a:p>
          </p:txBody>
        </p:sp>
        <p:sp>
          <p:nvSpPr>
            <p:cNvPr id="87" name="CuadroTexto 86">
              <a:extLst>
                <a:ext uri="{FF2B5EF4-FFF2-40B4-BE49-F238E27FC236}">
                  <a16:creationId xmlns:a16="http://schemas.microsoft.com/office/drawing/2014/main" id="{E728C12B-DD40-4A83-B646-61F1E720851E}"/>
                </a:ext>
              </a:extLst>
            </p:cNvPr>
            <p:cNvSpPr txBox="1"/>
            <p:nvPr/>
          </p:nvSpPr>
          <p:spPr>
            <a:xfrm>
              <a:off x="14289997" y="2539628"/>
              <a:ext cx="2151931" cy="757130"/>
            </a:xfrm>
            <a:prstGeom prst="rect">
              <a:avLst/>
            </a:prstGeom>
            <a:noFill/>
          </p:spPr>
          <p:txBody>
            <a:bodyPr wrap="square" rtlCol="0">
              <a:spAutoFit/>
            </a:bodyPr>
            <a:lstStyle/>
            <a:p>
              <a:pPr lvl="0" algn="ctr" defTabSz="622300">
                <a:lnSpc>
                  <a:spcPct val="90000"/>
                </a:lnSpc>
                <a:spcBef>
                  <a:spcPct val="0"/>
                </a:spcBef>
                <a:spcAft>
                  <a:spcPct val="35000"/>
                </a:spcAft>
              </a:pPr>
              <a:r>
                <a:rPr lang="es-PE" sz="1200" dirty="0"/>
                <a:t>Políticas </a:t>
              </a:r>
              <a:br>
                <a:rPr lang="es-PE" sz="1200" dirty="0"/>
              </a:br>
              <a:r>
                <a:rPr lang="es-PE" sz="1200" dirty="0"/>
                <a:t>Energéticas </a:t>
              </a:r>
              <a:br>
                <a:rPr lang="es-PE" sz="1200" dirty="0"/>
              </a:br>
              <a:r>
                <a:rPr lang="es-PE" sz="1200" dirty="0"/>
                <a:t>rumbo a la Descarbonización</a:t>
              </a:r>
            </a:p>
          </p:txBody>
        </p:sp>
      </p:grpSp>
      <p:sp>
        <p:nvSpPr>
          <p:cNvPr id="2" name="Flecha derecha 1"/>
          <p:cNvSpPr/>
          <p:nvPr/>
        </p:nvSpPr>
        <p:spPr>
          <a:xfrm>
            <a:off x="993058" y="1417227"/>
            <a:ext cx="535646"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6587650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ángulo 87">
            <a:extLst>
              <a:ext uri="{FF2B5EF4-FFF2-40B4-BE49-F238E27FC236}">
                <a16:creationId xmlns:a16="http://schemas.microsoft.com/office/drawing/2014/main" id="{733AAF01-9623-4ABE-A5E8-3A313FE4C313}"/>
              </a:ext>
            </a:extLst>
          </p:cNvPr>
          <p:cNvSpPr/>
          <p:nvPr/>
        </p:nvSpPr>
        <p:spPr>
          <a:xfrm>
            <a:off x="10014735" y="4310977"/>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9" name="Rectángulo 88">
            <a:extLst>
              <a:ext uri="{FF2B5EF4-FFF2-40B4-BE49-F238E27FC236}">
                <a16:creationId xmlns:a16="http://schemas.microsoft.com/office/drawing/2014/main" id="{BDFA7997-8440-4E3E-949A-6D20A0CAD750}"/>
              </a:ext>
            </a:extLst>
          </p:cNvPr>
          <p:cNvSpPr/>
          <p:nvPr/>
        </p:nvSpPr>
        <p:spPr>
          <a:xfrm>
            <a:off x="11465169" y="4411272"/>
            <a:ext cx="668003" cy="153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0" name="Rectángulo 89">
            <a:extLst>
              <a:ext uri="{FF2B5EF4-FFF2-40B4-BE49-F238E27FC236}">
                <a16:creationId xmlns:a16="http://schemas.microsoft.com/office/drawing/2014/main" id="{AC358D66-60DB-4682-9C76-EE45F4755A13}"/>
              </a:ext>
            </a:extLst>
          </p:cNvPr>
          <p:cNvSpPr/>
          <p:nvPr/>
        </p:nvSpPr>
        <p:spPr>
          <a:xfrm>
            <a:off x="10464800" y="4114241"/>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FB6AEEB4-60D7-437C-8E34-D3DCE61EF298}"/>
              </a:ext>
            </a:extLst>
          </p:cNvPr>
          <p:cNvSpPr txBox="1"/>
          <p:nvPr/>
        </p:nvSpPr>
        <p:spPr>
          <a:xfrm>
            <a:off x="1330817" y="1369487"/>
            <a:ext cx="9530367"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defPPr>
              <a:defRPr lang="pt-BR"/>
            </a:defPPr>
            <a:lvl1pPr algn="ctr">
              <a:defRPr sz="2000" b="1">
                <a:solidFill>
                  <a:srgbClr val="2680AA"/>
                </a:solidFill>
                <a:latin typeface="Arial Narrow" panose="020B0606020202030204" pitchFamily="34" charset="0"/>
                <a:cs typeface="Dubai Medium" panose="020B0603030403030204" pitchFamily="34"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PE" sz="1800" dirty="0"/>
              <a:t>Diploma de Especialización en Institucionalidad de la Regulación en el Sector Energía</a:t>
            </a:r>
          </a:p>
        </p:txBody>
      </p:sp>
      <p:sp>
        <p:nvSpPr>
          <p:cNvPr id="25" name="Rectángulo 24">
            <a:extLst>
              <a:ext uri="{FF2B5EF4-FFF2-40B4-BE49-F238E27FC236}">
                <a16:creationId xmlns:a16="http://schemas.microsoft.com/office/drawing/2014/main" id="{BFD20B22-0497-4C6D-BAEC-2820C7ABBE25}"/>
              </a:ext>
            </a:extLst>
          </p:cNvPr>
          <p:cNvSpPr/>
          <p:nvPr/>
        </p:nvSpPr>
        <p:spPr>
          <a:xfrm>
            <a:off x="10976376" y="1385742"/>
            <a:ext cx="1010960"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8 cursos</a:t>
            </a:r>
          </a:p>
        </p:txBody>
      </p:sp>
      <p:pic>
        <p:nvPicPr>
          <p:cNvPr id="27" name="Graphic 5">
            <a:extLst>
              <a:ext uri="{FF2B5EF4-FFF2-40B4-BE49-F238E27FC236}">
                <a16:creationId xmlns:a16="http://schemas.microsoft.com/office/drawing/2014/main" id="{46AF37A3-5E74-42AA-BEC5-901F40D957E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29" name="Graphic 6">
            <a:extLst>
              <a:ext uri="{FF2B5EF4-FFF2-40B4-BE49-F238E27FC236}">
                <a16:creationId xmlns:a16="http://schemas.microsoft.com/office/drawing/2014/main" id="{6CDDED69-6031-4392-8A53-9BEF4937D1C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30" name="Imagen 29">
            <a:extLst>
              <a:ext uri="{FF2B5EF4-FFF2-40B4-BE49-F238E27FC236}">
                <a16:creationId xmlns:a16="http://schemas.microsoft.com/office/drawing/2014/main" id="{D6C62548-60F5-4D94-867D-FC6843C135A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28" name="Rectángulo 27">
            <a:extLst>
              <a:ext uri="{FF2B5EF4-FFF2-40B4-BE49-F238E27FC236}">
                <a16:creationId xmlns:a16="http://schemas.microsoft.com/office/drawing/2014/main" id="{A6383677-31FB-4675-ABF5-68FF9C9180DC}"/>
              </a:ext>
            </a:extLst>
          </p:cNvPr>
          <p:cNvSpPr/>
          <p:nvPr/>
        </p:nvSpPr>
        <p:spPr>
          <a:xfrm>
            <a:off x="89850" y="6293927"/>
            <a:ext cx="10897493" cy="461665"/>
          </a:xfrm>
          <a:prstGeom prst="rect">
            <a:avLst/>
          </a:prstGeom>
        </p:spPr>
        <p:txBody>
          <a:bodyPr wrap="square">
            <a:spAutoFit/>
          </a:bodyPr>
          <a:lstStyle/>
          <a:p>
            <a:r>
              <a:rPr lang="es-PE" sz="1200" dirty="0"/>
              <a:t>Nota: </a:t>
            </a:r>
            <a:r>
              <a:rPr lang="es-PE" sz="1200" dirty="0">
                <a:solidFill>
                  <a:schemeClr val="dk1"/>
                </a:solidFill>
                <a:ea typeface="Calibri"/>
                <a:cs typeface="Calibri"/>
                <a:sym typeface="Calibri"/>
              </a:rPr>
              <a:t>Los cursos tienen una duración de 10 a 20 horas lectivas. Para obtener el Diploma de Especialización, el alumno debe desarrollar todos los cursos, con una duración total mínima de 100 Horas Lectivas.</a:t>
            </a:r>
          </a:p>
        </p:txBody>
      </p:sp>
      <p:grpSp>
        <p:nvGrpSpPr>
          <p:cNvPr id="31" name="Grupo 30">
            <a:extLst>
              <a:ext uri="{FF2B5EF4-FFF2-40B4-BE49-F238E27FC236}">
                <a16:creationId xmlns:a16="http://schemas.microsoft.com/office/drawing/2014/main" id="{463D7791-052D-4D9E-9E03-61651E916CBA}"/>
              </a:ext>
            </a:extLst>
          </p:cNvPr>
          <p:cNvGrpSpPr/>
          <p:nvPr/>
        </p:nvGrpSpPr>
        <p:grpSpPr>
          <a:xfrm>
            <a:off x="134569" y="2225069"/>
            <a:ext cx="11986574" cy="1219036"/>
            <a:chOff x="-521081" y="2295409"/>
            <a:chExt cx="14960347" cy="1219036"/>
          </a:xfrm>
        </p:grpSpPr>
        <p:grpSp>
          <p:nvGrpSpPr>
            <p:cNvPr id="32" name="Grupo 31">
              <a:extLst>
                <a:ext uri="{FF2B5EF4-FFF2-40B4-BE49-F238E27FC236}">
                  <a16:creationId xmlns:a16="http://schemas.microsoft.com/office/drawing/2014/main" id="{7670AF28-ABFD-4665-AC95-FBD2894A07BD}"/>
                </a:ext>
              </a:extLst>
            </p:cNvPr>
            <p:cNvGrpSpPr/>
            <p:nvPr/>
          </p:nvGrpSpPr>
          <p:grpSpPr>
            <a:xfrm>
              <a:off x="-521081" y="2295409"/>
              <a:ext cx="14845424" cy="1217551"/>
              <a:chOff x="-1666851" y="2429012"/>
              <a:chExt cx="12594261" cy="1654125"/>
            </a:xfrm>
          </p:grpSpPr>
          <p:sp>
            <p:nvSpPr>
              <p:cNvPr id="34" name="Rectángulo 33">
                <a:extLst>
                  <a:ext uri="{FF2B5EF4-FFF2-40B4-BE49-F238E27FC236}">
                    <a16:creationId xmlns:a16="http://schemas.microsoft.com/office/drawing/2014/main" id="{62A752CD-2FAC-49DE-9E38-EC7176E87BC2}"/>
                  </a:ext>
                </a:extLst>
              </p:cNvPr>
              <p:cNvSpPr/>
              <p:nvPr/>
            </p:nvSpPr>
            <p:spPr>
              <a:xfrm>
                <a:off x="7862956" y="2445274"/>
                <a:ext cx="1476153" cy="1637862"/>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35" name="Rectángulo 34">
                <a:extLst>
                  <a:ext uri="{FF2B5EF4-FFF2-40B4-BE49-F238E27FC236}">
                    <a16:creationId xmlns:a16="http://schemas.microsoft.com/office/drawing/2014/main" id="{5FD4974E-89AA-4952-BDE4-633D9AA09D48}"/>
                  </a:ext>
                </a:extLst>
              </p:cNvPr>
              <p:cNvSpPr/>
              <p:nvPr/>
            </p:nvSpPr>
            <p:spPr>
              <a:xfrm>
                <a:off x="4686354" y="2459803"/>
                <a:ext cx="1476153" cy="1608809"/>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36" name="Rectángulo 35">
                <a:extLst>
                  <a:ext uri="{FF2B5EF4-FFF2-40B4-BE49-F238E27FC236}">
                    <a16:creationId xmlns:a16="http://schemas.microsoft.com/office/drawing/2014/main" id="{F8E025ED-DF3C-4FFD-B17E-C30492209CB8}"/>
                  </a:ext>
                </a:extLst>
              </p:cNvPr>
              <p:cNvSpPr/>
              <p:nvPr/>
            </p:nvSpPr>
            <p:spPr>
              <a:xfrm>
                <a:off x="6274655" y="2461537"/>
                <a:ext cx="1476153" cy="1605336"/>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endParaRPr lang="es-PE" sz="1200" kern="1200" dirty="0"/>
              </a:p>
            </p:txBody>
          </p:sp>
          <p:sp>
            <p:nvSpPr>
              <p:cNvPr id="37" name="Rectángulo 36">
                <a:extLst>
                  <a:ext uri="{FF2B5EF4-FFF2-40B4-BE49-F238E27FC236}">
                    <a16:creationId xmlns:a16="http://schemas.microsoft.com/office/drawing/2014/main" id="{492A92F4-F645-4CCF-B710-4B0C0ED0E533}"/>
                  </a:ext>
                </a:extLst>
              </p:cNvPr>
              <p:cNvSpPr/>
              <p:nvPr/>
            </p:nvSpPr>
            <p:spPr>
              <a:xfrm>
                <a:off x="1509751" y="2459803"/>
                <a:ext cx="1476153" cy="1608809"/>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38" name="Rectángulo 37">
                <a:extLst>
                  <a:ext uri="{FF2B5EF4-FFF2-40B4-BE49-F238E27FC236}">
                    <a16:creationId xmlns:a16="http://schemas.microsoft.com/office/drawing/2014/main" id="{EA843932-4E99-41C6-8711-6A1B069ACC4F}"/>
                  </a:ext>
                </a:extLst>
              </p:cNvPr>
              <p:cNvSpPr/>
              <p:nvPr/>
            </p:nvSpPr>
            <p:spPr>
              <a:xfrm>
                <a:off x="3098053" y="2459803"/>
                <a:ext cx="1476153" cy="1608809"/>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39" name="Rectángulo 38">
                <a:extLst>
                  <a:ext uri="{FF2B5EF4-FFF2-40B4-BE49-F238E27FC236}">
                    <a16:creationId xmlns:a16="http://schemas.microsoft.com/office/drawing/2014/main" id="{FC9B07F1-425D-474F-BF18-49E9C8A3C678}"/>
                  </a:ext>
                </a:extLst>
              </p:cNvPr>
              <p:cNvSpPr/>
              <p:nvPr/>
            </p:nvSpPr>
            <p:spPr>
              <a:xfrm>
                <a:off x="-78550" y="2459803"/>
                <a:ext cx="1476153"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40" name="Rectángulo 39">
                <a:extLst>
                  <a:ext uri="{FF2B5EF4-FFF2-40B4-BE49-F238E27FC236}">
                    <a16:creationId xmlns:a16="http://schemas.microsoft.com/office/drawing/2014/main" id="{3C29B683-7A4D-4F15-A934-8C2887B57A38}"/>
                  </a:ext>
                </a:extLst>
              </p:cNvPr>
              <p:cNvSpPr/>
              <p:nvPr/>
            </p:nvSpPr>
            <p:spPr>
              <a:xfrm>
                <a:off x="-1666851" y="2445275"/>
                <a:ext cx="1476153" cy="1637862"/>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41" name="Rectángulo 40">
                <a:extLst>
                  <a:ext uri="{FF2B5EF4-FFF2-40B4-BE49-F238E27FC236}">
                    <a16:creationId xmlns:a16="http://schemas.microsoft.com/office/drawing/2014/main" id="{097F597D-BBFC-463E-A841-8CED5EB9ADBD}"/>
                  </a:ext>
                </a:extLst>
              </p:cNvPr>
              <p:cNvSpPr/>
              <p:nvPr/>
            </p:nvSpPr>
            <p:spPr>
              <a:xfrm>
                <a:off x="9451257" y="2429012"/>
                <a:ext cx="1476153" cy="1637862"/>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algn="ctr"/>
                <a:endParaRPr lang="es-PE" sz="1200" dirty="0"/>
              </a:p>
            </p:txBody>
          </p:sp>
        </p:grpSp>
        <p:sp>
          <p:nvSpPr>
            <p:cNvPr id="33" name="CuadroTexto 32">
              <a:extLst>
                <a:ext uri="{FF2B5EF4-FFF2-40B4-BE49-F238E27FC236}">
                  <a16:creationId xmlns:a16="http://schemas.microsoft.com/office/drawing/2014/main" id="{C76C6D0F-C434-40FE-8A2D-A4D3BF345C36}"/>
                </a:ext>
              </a:extLst>
            </p:cNvPr>
            <p:cNvSpPr txBox="1"/>
            <p:nvPr/>
          </p:nvSpPr>
          <p:spPr>
            <a:xfrm>
              <a:off x="8920296" y="2438296"/>
              <a:ext cx="1659644" cy="1015663"/>
            </a:xfrm>
            <a:prstGeom prst="rect">
              <a:avLst/>
            </a:prstGeom>
            <a:noFill/>
          </p:spPr>
          <p:txBody>
            <a:bodyPr wrap="square" rtlCol="0">
              <a:spAutoFit/>
            </a:bodyPr>
            <a:lstStyle/>
            <a:p>
              <a:pPr lvl="0" algn="ctr"/>
              <a:r>
                <a:rPr lang="es-PE" sz="1200" dirty="0"/>
                <a:t>Regulación de tarifas de energía: Modelos y Supervisión del Mercado</a:t>
              </a:r>
            </a:p>
          </p:txBody>
        </p:sp>
        <p:sp>
          <p:nvSpPr>
            <p:cNvPr id="42" name="CuadroTexto 41">
              <a:extLst>
                <a:ext uri="{FF2B5EF4-FFF2-40B4-BE49-F238E27FC236}">
                  <a16:creationId xmlns:a16="http://schemas.microsoft.com/office/drawing/2014/main" id="{5CE800F0-C7D8-4559-B50C-B0E37B5941AA}"/>
                </a:ext>
              </a:extLst>
            </p:cNvPr>
            <p:cNvSpPr txBox="1"/>
            <p:nvPr/>
          </p:nvSpPr>
          <p:spPr>
            <a:xfrm>
              <a:off x="7007909" y="2482700"/>
              <a:ext cx="1659644" cy="830997"/>
            </a:xfrm>
            <a:prstGeom prst="rect">
              <a:avLst/>
            </a:prstGeom>
            <a:noFill/>
          </p:spPr>
          <p:txBody>
            <a:bodyPr wrap="square" rtlCol="0">
              <a:spAutoFit/>
            </a:bodyPr>
            <a:lstStyle/>
            <a:p>
              <a:pPr lvl="0" algn="ctr"/>
              <a:r>
                <a:rPr lang="es-PE" sz="1200" dirty="0"/>
                <a:t>Estructura y Fundamentos de un Regulador Autónomo</a:t>
              </a:r>
            </a:p>
          </p:txBody>
        </p:sp>
        <p:sp>
          <p:nvSpPr>
            <p:cNvPr id="43" name="CuadroTexto 42">
              <a:extLst>
                <a:ext uri="{FF2B5EF4-FFF2-40B4-BE49-F238E27FC236}">
                  <a16:creationId xmlns:a16="http://schemas.microsoft.com/office/drawing/2014/main" id="{3AF26C23-9852-4DE1-8570-6BAB3050CFF1}"/>
                </a:ext>
              </a:extLst>
            </p:cNvPr>
            <p:cNvSpPr txBox="1"/>
            <p:nvPr/>
          </p:nvSpPr>
          <p:spPr>
            <a:xfrm>
              <a:off x="5129679" y="2587003"/>
              <a:ext cx="1659644" cy="646331"/>
            </a:xfrm>
            <a:prstGeom prst="rect">
              <a:avLst/>
            </a:prstGeom>
            <a:noFill/>
          </p:spPr>
          <p:txBody>
            <a:bodyPr wrap="square" rtlCol="0">
              <a:spAutoFit/>
            </a:bodyPr>
            <a:lstStyle/>
            <a:p>
              <a:pPr lvl="0" algn="ctr"/>
              <a:r>
                <a:rPr lang="es-PE" sz="1200" dirty="0"/>
                <a:t>Organización de la Regulación e Institucionalidad</a:t>
              </a:r>
            </a:p>
          </p:txBody>
        </p:sp>
        <p:sp>
          <p:nvSpPr>
            <p:cNvPr id="44" name="CuadroTexto 43">
              <a:extLst>
                <a:ext uri="{FF2B5EF4-FFF2-40B4-BE49-F238E27FC236}">
                  <a16:creationId xmlns:a16="http://schemas.microsoft.com/office/drawing/2014/main" id="{6515AB75-4E56-4F97-B6B8-11848D3827A6}"/>
                </a:ext>
              </a:extLst>
            </p:cNvPr>
            <p:cNvSpPr txBox="1"/>
            <p:nvPr/>
          </p:nvSpPr>
          <p:spPr>
            <a:xfrm>
              <a:off x="3263505" y="2530628"/>
              <a:ext cx="1659644" cy="830997"/>
            </a:xfrm>
            <a:prstGeom prst="rect">
              <a:avLst/>
            </a:prstGeom>
            <a:noFill/>
          </p:spPr>
          <p:txBody>
            <a:bodyPr wrap="square" rtlCol="0">
              <a:spAutoFit/>
            </a:bodyPr>
            <a:lstStyle/>
            <a:p>
              <a:pPr lvl="0" algn="ctr"/>
              <a:r>
                <a:rPr lang="es-PE" sz="1200" dirty="0"/>
                <a:t>Fallas de mercado y del Estado y la Regulación Energética </a:t>
              </a:r>
            </a:p>
          </p:txBody>
        </p:sp>
        <p:sp>
          <p:nvSpPr>
            <p:cNvPr id="45" name="CuadroTexto 44">
              <a:extLst>
                <a:ext uri="{FF2B5EF4-FFF2-40B4-BE49-F238E27FC236}">
                  <a16:creationId xmlns:a16="http://schemas.microsoft.com/office/drawing/2014/main" id="{AAA59365-6F6B-41E0-B31E-C46380719DB1}"/>
                </a:ext>
              </a:extLst>
            </p:cNvPr>
            <p:cNvSpPr txBox="1"/>
            <p:nvPr/>
          </p:nvSpPr>
          <p:spPr>
            <a:xfrm>
              <a:off x="1360449" y="2566054"/>
              <a:ext cx="1659644" cy="646331"/>
            </a:xfrm>
            <a:prstGeom prst="rect">
              <a:avLst/>
            </a:prstGeom>
            <a:noFill/>
          </p:spPr>
          <p:txBody>
            <a:bodyPr wrap="square" rtlCol="0">
              <a:spAutoFit/>
            </a:bodyPr>
            <a:lstStyle/>
            <a:p>
              <a:pPr lvl="0" algn="ctr"/>
              <a:r>
                <a:rPr lang="es-PE" sz="1200" dirty="0"/>
                <a:t>Planificación energética en Iberoamérica</a:t>
              </a:r>
            </a:p>
          </p:txBody>
        </p:sp>
        <p:sp>
          <p:nvSpPr>
            <p:cNvPr id="46" name="CuadroTexto 45">
              <a:extLst>
                <a:ext uri="{FF2B5EF4-FFF2-40B4-BE49-F238E27FC236}">
                  <a16:creationId xmlns:a16="http://schemas.microsoft.com/office/drawing/2014/main" id="{38AEC771-E097-47C6-B6D6-6DEF12D7A4F2}"/>
                </a:ext>
              </a:extLst>
            </p:cNvPr>
            <p:cNvSpPr txBox="1"/>
            <p:nvPr/>
          </p:nvSpPr>
          <p:spPr>
            <a:xfrm>
              <a:off x="-405198" y="2530628"/>
              <a:ext cx="1659644" cy="830997"/>
            </a:xfrm>
            <a:prstGeom prst="rect">
              <a:avLst/>
            </a:prstGeom>
            <a:noFill/>
          </p:spPr>
          <p:txBody>
            <a:bodyPr wrap="square" rtlCol="0">
              <a:spAutoFit/>
            </a:bodyPr>
            <a:lstStyle/>
            <a:p>
              <a:pPr lvl="0" algn="ctr"/>
              <a:r>
                <a:rPr lang="es-PE" sz="1200" dirty="0"/>
                <a:t>Análisis y tendencias del Sector Energético Iberoamericano</a:t>
              </a:r>
            </a:p>
          </p:txBody>
        </p:sp>
        <p:sp>
          <p:nvSpPr>
            <p:cNvPr id="47" name="CuadroTexto 46">
              <a:extLst>
                <a:ext uri="{FF2B5EF4-FFF2-40B4-BE49-F238E27FC236}">
                  <a16:creationId xmlns:a16="http://schemas.microsoft.com/office/drawing/2014/main" id="{59B23120-E319-459D-B7EE-06AC8112B25C}"/>
                </a:ext>
              </a:extLst>
            </p:cNvPr>
            <p:cNvSpPr txBox="1"/>
            <p:nvPr/>
          </p:nvSpPr>
          <p:spPr>
            <a:xfrm>
              <a:off x="10632614" y="2314116"/>
              <a:ext cx="1907606" cy="1200329"/>
            </a:xfrm>
            <a:prstGeom prst="rect">
              <a:avLst/>
            </a:prstGeom>
            <a:noFill/>
          </p:spPr>
          <p:txBody>
            <a:bodyPr wrap="square" rtlCol="0">
              <a:spAutoFit/>
            </a:bodyPr>
            <a:lstStyle/>
            <a:p>
              <a:pPr lvl="0" algn="ctr"/>
              <a:r>
                <a:rPr lang="es-PE" sz="1200" dirty="0"/>
                <a:t>Ética, Responsabilidad Social y Sostenibilidad Corporativa en un Organismo Regulador</a:t>
              </a:r>
            </a:p>
          </p:txBody>
        </p:sp>
        <p:sp>
          <p:nvSpPr>
            <p:cNvPr id="48" name="CuadroTexto 47">
              <a:extLst>
                <a:ext uri="{FF2B5EF4-FFF2-40B4-BE49-F238E27FC236}">
                  <a16:creationId xmlns:a16="http://schemas.microsoft.com/office/drawing/2014/main" id="{099D1999-F073-4B82-9BF9-94B0772465B5}"/>
                </a:ext>
              </a:extLst>
            </p:cNvPr>
            <p:cNvSpPr txBox="1"/>
            <p:nvPr/>
          </p:nvSpPr>
          <p:spPr>
            <a:xfrm>
              <a:off x="12531660" y="2585992"/>
              <a:ext cx="1907606" cy="646331"/>
            </a:xfrm>
            <a:prstGeom prst="rect">
              <a:avLst/>
            </a:prstGeom>
            <a:noFill/>
          </p:spPr>
          <p:txBody>
            <a:bodyPr wrap="square" rtlCol="0">
              <a:spAutoFit/>
            </a:bodyPr>
            <a:lstStyle/>
            <a:p>
              <a:pPr lvl="0" algn="ctr"/>
              <a:r>
                <a:rPr lang="es-PE" sz="1200" dirty="0"/>
                <a:t>Evaluación de la institucionalidad de una agencia</a:t>
              </a:r>
            </a:p>
          </p:txBody>
        </p:sp>
      </p:grpSp>
      <p:sp>
        <p:nvSpPr>
          <p:cNvPr id="49" name="CuadroTexto 48">
            <a:extLst>
              <a:ext uri="{FF2B5EF4-FFF2-40B4-BE49-F238E27FC236}">
                <a16:creationId xmlns:a16="http://schemas.microsoft.com/office/drawing/2014/main" id="{D3AE09F1-86A9-4CAF-AA54-2572DB13413E}"/>
              </a:ext>
            </a:extLst>
          </p:cNvPr>
          <p:cNvSpPr txBox="1"/>
          <p:nvPr/>
        </p:nvSpPr>
        <p:spPr>
          <a:xfrm>
            <a:off x="2604422" y="3859945"/>
            <a:ext cx="6983157" cy="36933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defPPr>
              <a:defRPr lang="pt-BR"/>
            </a:defPPr>
            <a:lvl1pPr algn="ctr">
              <a:defRPr sz="2000" b="1">
                <a:solidFill>
                  <a:srgbClr val="2680AA"/>
                </a:solidFill>
                <a:latin typeface="Arial Narrow" panose="020B0606020202030204" pitchFamily="34" charset="0"/>
                <a:cs typeface="Dubai Medium" panose="020B0603030403030204" pitchFamily="34"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s-ES" dirty="0"/>
              <a:t>Diploma de Especialización en Regulación del Gas Natural</a:t>
            </a:r>
          </a:p>
        </p:txBody>
      </p:sp>
      <p:grpSp>
        <p:nvGrpSpPr>
          <p:cNvPr id="50" name="Grupo 49">
            <a:extLst>
              <a:ext uri="{FF2B5EF4-FFF2-40B4-BE49-F238E27FC236}">
                <a16:creationId xmlns:a16="http://schemas.microsoft.com/office/drawing/2014/main" id="{2E9C9DBF-2D70-44C2-A8A9-B2E09004DA88}"/>
              </a:ext>
            </a:extLst>
          </p:cNvPr>
          <p:cNvGrpSpPr/>
          <p:nvPr/>
        </p:nvGrpSpPr>
        <p:grpSpPr>
          <a:xfrm>
            <a:off x="863493" y="4685293"/>
            <a:ext cx="10444535" cy="1205581"/>
            <a:chOff x="-521081" y="2307379"/>
            <a:chExt cx="13035740" cy="1205581"/>
          </a:xfrm>
        </p:grpSpPr>
        <p:grpSp>
          <p:nvGrpSpPr>
            <p:cNvPr id="51" name="Grupo 50">
              <a:extLst>
                <a:ext uri="{FF2B5EF4-FFF2-40B4-BE49-F238E27FC236}">
                  <a16:creationId xmlns:a16="http://schemas.microsoft.com/office/drawing/2014/main" id="{1795C7DC-2FE6-44E3-BDE7-A44EEE770AB6}"/>
                </a:ext>
              </a:extLst>
            </p:cNvPr>
            <p:cNvGrpSpPr/>
            <p:nvPr/>
          </p:nvGrpSpPr>
          <p:grpSpPr>
            <a:xfrm>
              <a:off x="-521081" y="2307379"/>
              <a:ext cx="12973222" cy="1205581"/>
              <a:chOff x="-1666851" y="2445274"/>
              <a:chExt cx="11005960" cy="1637863"/>
            </a:xfrm>
          </p:grpSpPr>
          <p:sp>
            <p:nvSpPr>
              <p:cNvPr id="60" name="Rectángulo 59">
                <a:extLst>
                  <a:ext uri="{FF2B5EF4-FFF2-40B4-BE49-F238E27FC236}">
                    <a16:creationId xmlns:a16="http://schemas.microsoft.com/office/drawing/2014/main" id="{4FB8912F-3206-4B3E-ADEE-E9309494EE0C}"/>
                  </a:ext>
                </a:extLst>
              </p:cNvPr>
              <p:cNvSpPr/>
              <p:nvPr/>
            </p:nvSpPr>
            <p:spPr>
              <a:xfrm>
                <a:off x="7862956" y="2445274"/>
                <a:ext cx="1476153" cy="1637862"/>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61" name="Rectángulo 60">
                <a:extLst>
                  <a:ext uri="{FF2B5EF4-FFF2-40B4-BE49-F238E27FC236}">
                    <a16:creationId xmlns:a16="http://schemas.microsoft.com/office/drawing/2014/main" id="{330DA8C1-9F92-42C5-94BF-2E99725E8334}"/>
                  </a:ext>
                </a:extLst>
              </p:cNvPr>
              <p:cNvSpPr/>
              <p:nvPr/>
            </p:nvSpPr>
            <p:spPr>
              <a:xfrm>
                <a:off x="4686354" y="2459803"/>
                <a:ext cx="1476153" cy="1608809"/>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62" name="Rectángulo 61">
                <a:extLst>
                  <a:ext uri="{FF2B5EF4-FFF2-40B4-BE49-F238E27FC236}">
                    <a16:creationId xmlns:a16="http://schemas.microsoft.com/office/drawing/2014/main" id="{3BA0CEEA-AD5C-4214-ADF2-D8FECBF8CCD1}"/>
                  </a:ext>
                </a:extLst>
              </p:cNvPr>
              <p:cNvSpPr/>
              <p:nvPr/>
            </p:nvSpPr>
            <p:spPr>
              <a:xfrm>
                <a:off x="6274655" y="2461537"/>
                <a:ext cx="1476153" cy="1605336"/>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marL="0" lvl="0" indent="0" algn="ctr" defTabSz="622300">
                  <a:lnSpc>
                    <a:spcPct val="90000"/>
                  </a:lnSpc>
                  <a:spcBef>
                    <a:spcPct val="0"/>
                  </a:spcBef>
                  <a:spcAft>
                    <a:spcPct val="35000"/>
                  </a:spcAft>
                  <a:buNone/>
                </a:pPr>
                <a:endParaRPr lang="es-PE" sz="1200" kern="1200" dirty="0"/>
              </a:p>
            </p:txBody>
          </p:sp>
          <p:sp>
            <p:nvSpPr>
              <p:cNvPr id="63" name="Rectángulo 62">
                <a:extLst>
                  <a:ext uri="{FF2B5EF4-FFF2-40B4-BE49-F238E27FC236}">
                    <a16:creationId xmlns:a16="http://schemas.microsoft.com/office/drawing/2014/main" id="{5FFC5E8D-5B75-49DC-B6EA-19539082BFDF}"/>
                  </a:ext>
                </a:extLst>
              </p:cNvPr>
              <p:cNvSpPr/>
              <p:nvPr/>
            </p:nvSpPr>
            <p:spPr>
              <a:xfrm>
                <a:off x="1509751" y="2459803"/>
                <a:ext cx="1476153" cy="1608809"/>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64" name="Rectángulo 63">
                <a:extLst>
                  <a:ext uri="{FF2B5EF4-FFF2-40B4-BE49-F238E27FC236}">
                    <a16:creationId xmlns:a16="http://schemas.microsoft.com/office/drawing/2014/main" id="{AE203B81-ABFC-4F35-8277-44B00B3AC74D}"/>
                  </a:ext>
                </a:extLst>
              </p:cNvPr>
              <p:cNvSpPr/>
              <p:nvPr/>
            </p:nvSpPr>
            <p:spPr>
              <a:xfrm>
                <a:off x="3098053" y="2459803"/>
                <a:ext cx="1476153" cy="1608809"/>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lvl="0" algn="ctr"/>
                <a:endParaRPr lang="es-PE" sz="1200" dirty="0"/>
              </a:p>
            </p:txBody>
          </p:sp>
          <p:sp>
            <p:nvSpPr>
              <p:cNvPr id="65" name="Rectángulo 64">
                <a:extLst>
                  <a:ext uri="{FF2B5EF4-FFF2-40B4-BE49-F238E27FC236}">
                    <a16:creationId xmlns:a16="http://schemas.microsoft.com/office/drawing/2014/main" id="{73FEFB47-3B8D-468F-A2FE-3D8DF6AF965A}"/>
                  </a:ext>
                </a:extLst>
              </p:cNvPr>
              <p:cNvSpPr/>
              <p:nvPr/>
            </p:nvSpPr>
            <p:spPr>
              <a:xfrm>
                <a:off x="-78550" y="2459803"/>
                <a:ext cx="1476153" cy="1608809"/>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endParaRPr lang="es-PE" sz="1200" dirty="0"/>
              </a:p>
            </p:txBody>
          </p:sp>
          <p:sp>
            <p:nvSpPr>
              <p:cNvPr id="66" name="Rectángulo 65">
                <a:extLst>
                  <a:ext uri="{FF2B5EF4-FFF2-40B4-BE49-F238E27FC236}">
                    <a16:creationId xmlns:a16="http://schemas.microsoft.com/office/drawing/2014/main" id="{FB7D3AB7-6916-4FEA-A865-8609145604BE}"/>
                  </a:ext>
                </a:extLst>
              </p:cNvPr>
              <p:cNvSpPr/>
              <p:nvPr/>
            </p:nvSpPr>
            <p:spPr>
              <a:xfrm>
                <a:off x="-1666851" y="2445275"/>
                <a:ext cx="1476153" cy="1637862"/>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lvl="0" algn="ctr"/>
                <a:r>
                  <a:rPr lang="es-PE" sz="1200" dirty="0"/>
                  <a:t>Mercados del Gas Natural</a:t>
                </a:r>
              </a:p>
            </p:txBody>
          </p:sp>
        </p:grpSp>
        <p:sp>
          <p:nvSpPr>
            <p:cNvPr id="52" name="CuadroTexto 51">
              <a:extLst>
                <a:ext uri="{FF2B5EF4-FFF2-40B4-BE49-F238E27FC236}">
                  <a16:creationId xmlns:a16="http://schemas.microsoft.com/office/drawing/2014/main" id="{84F81E6A-ED9E-483D-8E53-50D9BAAB638F}"/>
                </a:ext>
              </a:extLst>
            </p:cNvPr>
            <p:cNvSpPr txBox="1"/>
            <p:nvPr/>
          </p:nvSpPr>
          <p:spPr>
            <a:xfrm>
              <a:off x="8884891" y="2572832"/>
              <a:ext cx="1659644" cy="646331"/>
            </a:xfrm>
            <a:prstGeom prst="rect">
              <a:avLst/>
            </a:prstGeom>
            <a:noFill/>
          </p:spPr>
          <p:txBody>
            <a:bodyPr wrap="square" rtlCol="0">
              <a:spAutoFit/>
            </a:bodyPr>
            <a:lstStyle/>
            <a:p>
              <a:pPr algn="ctr"/>
              <a:r>
                <a:rPr lang="es-ES" sz="1200" dirty="0"/>
                <a:t>Supervisión Infraestructura y Seguridad  GN</a:t>
              </a:r>
            </a:p>
          </p:txBody>
        </p:sp>
        <p:sp>
          <p:nvSpPr>
            <p:cNvPr id="53" name="CuadroTexto 52">
              <a:extLst>
                <a:ext uri="{FF2B5EF4-FFF2-40B4-BE49-F238E27FC236}">
                  <a16:creationId xmlns:a16="http://schemas.microsoft.com/office/drawing/2014/main" id="{13CAE821-9E56-4D90-8978-56506954DB0C}"/>
                </a:ext>
              </a:extLst>
            </p:cNvPr>
            <p:cNvSpPr txBox="1"/>
            <p:nvPr/>
          </p:nvSpPr>
          <p:spPr>
            <a:xfrm>
              <a:off x="6976210" y="2667366"/>
              <a:ext cx="1659644" cy="276999"/>
            </a:xfrm>
            <a:prstGeom prst="rect">
              <a:avLst/>
            </a:prstGeom>
            <a:noFill/>
          </p:spPr>
          <p:txBody>
            <a:bodyPr wrap="square" rtlCol="0">
              <a:spAutoFit/>
            </a:bodyPr>
            <a:lstStyle/>
            <a:p>
              <a:pPr algn="ctr"/>
              <a:r>
                <a:rPr lang="es-ES" sz="1200" dirty="0"/>
                <a:t>Marco Legal</a:t>
              </a:r>
            </a:p>
          </p:txBody>
        </p:sp>
        <p:sp>
          <p:nvSpPr>
            <p:cNvPr id="54" name="CuadroTexto 53">
              <a:extLst>
                <a:ext uri="{FF2B5EF4-FFF2-40B4-BE49-F238E27FC236}">
                  <a16:creationId xmlns:a16="http://schemas.microsoft.com/office/drawing/2014/main" id="{CACEE532-F208-43D7-A719-7CF560F35F33}"/>
                </a:ext>
              </a:extLst>
            </p:cNvPr>
            <p:cNvSpPr txBox="1"/>
            <p:nvPr/>
          </p:nvSpPr>
          <p:spPr>
            <a:xfrm>
              <a:off x="5129679" y="2587003"/>
              <a:ext cx="1659644" cy="646331"/>
            </a:xfrm>
            <a:prstGeom prst="rect">
              <a:avLst/>
            </a:prstGeom>
            <a:noFill/>
          </p:spPr>
          <p:txBody>
            <a:bodyPr wrap="square" rtlCol="0">
              <a:spAutoFit/>
            </a:bodyPr>
            <a:lstStyle/>
            <a:p>
              <a:pPr algn="ctr"/>
              <a:r>
                <a:rPr lang="es-ES" sz="1200" dirty="0"/>
                <a:t>Distribución y Comercialización de GN</a:t>
              </a:r>
            </a:p>
          </p:txBody>
        </p:sp>
        <p:sp>
          <p:nvSpPr>
            <p:cNvPr id="55" name="CuadroTexto 54">
              <a:extLst>
                <a:ext uri="{FF2B5EF4-FFF2-40B4-BE49-F238E27FC236}">
                  <a16:creationId xmlns:a16="http://schemas.microsoft.com/office/drawing/2014/main" id="{3DA26003-A753-45F4-B402-858C2FF8546B}"/>
                </a:ext>
              </a:extLst>
            </p:cNvPr>
            <p:cNvSpPr txBox="1"/>
            <p:nvPr/>
          </p:nvSpPr>
          <p:spPr>
            <a:xfrm>
              <a:off x="3263504" y="2530628"/>
              <a:ext cx="1659644" cy="830997"/>
            </a:xfrm>
            <a:prstGeom prst="rect">
              <a:avLst/>
            </a:prstGeom>
            <a:noFill/>
          </p:spPr>
          <p:txBody>
            <a:bodyPr wrap="square" rtlCol="0">
              <a:spAutoFit/>
            </a:bodyPr>
            <a:lstStyle/>
            <a:p>
              <a:pPr algn="ctr"/>
              <a:r>
                <a:rPr lang="es-ES" sz="1200" dirty="0"/>
                <a:t>Transporte de GN/GNL/GNC: Regulación</a:t>
              </a:r>
              <a:br>
                <a:rPr lang="es-ES" sz="1200" dirty="0"/>
              </a:br>
              <a:r>
                <a:rPr lang="es-ES" sz="1200" dirty="0"/>
                <a:t>Precios</a:t>
              </a:r>
            </a:p>
          </p:txBody>
        </p:sp>
        <p:sp>
          <p:nvSpPr>
            <p:cNvPr id="56" name="CuadroTexto 55">
              <a:extLst>
                <a:ext uri="{FF2B5EF4-FFF2-40B4-BE49-F238E27FC236}">
                  <a16:creationId xmlns:a16="http://schemas.microsoft.com/office/drawing/2014/main" id="{849B6218-CA75-48B1-A50C-CF3F336F8356}"/>
                </a:ext>
              </a:extLst>
            </p:cNvPr>
            <p:cNvSpPr txBox="1"/>
            <p:nvPr/>
          </p:nvSpPr>
          <p:spPr>
            <a:xfrm>
              <a:off x="1362779" y="2494669"/>
              <a:ext cx="1659644" cy="830997"/>
            </a:xfrm>
            <a:prstGeom prst="rect">
              <a:avLst/>
            </a:prstGeom>
            <a:noFill/>
          </p:spPr>
          <p:txBody>
            <a:bodyPr wrap="square" rtlCol="0">
              <a:spAutoFit/>
            </a:bodyPr>
            <a:lstStyle/>
            <a:p>
              <a:pPr algn="ctr"/>
              <a:r>
                <a:rPr lang="es-ES" sz="1200" dirty="0"/>
                <a:t>Exploración y explotación de gas natural: Precios y Contratos</a:t>
              </a:r>
            </a:p>
          </p:txBody>
        </p:sp>
        <p:sp>
          <p:nvSpPr>
            <p:cNvPr id="58" name="CuadroTexto 57">
              <a:extLst>
                <a:ext uri="{FF2B5EF4-FFF2-40B4-BE49-F238E27FC236}">
                  <a16:creationId xmlns:a16="http://schemas.microsoft.com/office/drawing/2014/main" id="{6734FB56-5F97-4901-BBEA-BD0BAE6060BC}"/>
                </a:ext>
              </a:extLst>
            </p:cNvPr>
            <p:cNvSpPr txBox="1"/>
            <p:nvPr/>
          </p:nvSpPr>
          <p:spPr>
            <a:xfrm>
              <a:off x="10607053" y="2645822"/>
              <a:ext cx="1907606" cy="461665"/>
            </a:xfrm>
            <a:prstGeom prst="rect">
              <a:avLst/>
            </a:prstGeom>
            <a:noFill/>
          </p:spPr>
          <p:txBody>
            <a:bodyPr wrap="square" rtlCol="0">
              <a:spAutoFit/>
            </a:bodyPr>
            <a:lstStyle/>
            <a:p>
              <a:pPr algn="ctr"/>
              <a:r>
                <a:rPr lang="es-ES" sz="1200" dirty="0"/>
                <a:t>Supervisión Ambiental GN</a:t>
              </a:r>
            </a:p>
          </p:txBody>
        </p:sp>
      </p:grpSp>
      <p:sp>
        <p:nvSpPr>
          <p:cNvPr id="68" name="Rectángulo 67">
            <a:extLst>
              <a:ext uri="{FF2B5EF4-FFF2-40B4-BE49-F238E27FC236}">
                <a16:creationId xmlns:a16="http://schemas.microsoft.com/office/drawing/2014/main" id="{94D1C3A6-4977-4B05-842E-9D71CF4473D0}"/>
              </a:ext>
            </a:extLst>
          </p:cNvPr>
          <p:cNvSpPr/>
          <p:nvPr/>
        </p:nvSpPr>
        <p:spPr>
          <a:xfrm>
            <a:off x="10976376" y="3783413"/>
            <a:ext cx="1010960"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7 cursos</a:t>
            </a:r>
          </a:p>
        </p:txBody>
      </p:sp>
      <p:sp>
        <p:nvSpPr>
          <p:cNvPr id="57" name="Flecha derecha 56"/>
          <p:cNvSpPr/>
          <p:nvPr/>
        </p:nvSpPr>
        <p:spPr>
          <a:xfrm>
            <a:off x="658879" y="1420846"/>
            <a:ext cx="466820" cy="35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4153073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grpSp>
        <p:nvGrpSpPr>
          <p:cNvPr id="6" name="Grupo 5">
            <a:extLst>
              <a:ext uri="{FF2B5EF4-FFF2-40B4-BE49-F238E27FC236}">
                <a16:creationId xmlns:a16="http://schemas.microsoft.com/office/drawing/2014/main" id="{7D773BF4-AD4E-4875-BDEF-DF2A97DA76B3}"/>
              </a:ext>
            </a:extLst>
          </p:cNvPr>
          <p:cNvGrpSpPr/>
          <p:nvPr/>
        </p:nvGrpSpPr>
        <p:grpSpPr>
          <a:xfrm>
            <a:off x="169500" y="2237402"/>
            <a:ext cx="11853000" cy="1272507"/>
            <a:chOff x="-965518" y="2244593"/>
            <a:chExt cx="10157212" cy="1637861"/>
          </a:xfrm>
        </p:grpSpPr>
        <p:sp>
          <p:nvSpPr>
            <p:cNvPr id="13" name="Forma libre: forma 12">
              <a:extLst>
                <a:ext uri="{FF2B5EF4-FFF2-40B4-BE49-F238E27FC236}">
                  <a16:creationId xmlns:a16="http://schemas.microsoft.com/office/drawing/2014/main" id="{6D57D5A6-982C-422D-95CA-09020043ADE3}"/>
                </a:ext>
              </a:extLst>
            </p:cNvPr>
            <p:cNvSpPr/>
            <p:nvPr/>
          </p:nvSpPr>
          <p:spPr>
            <a:xfrm>
              <a:off x="7865164" y="2244593"/>
              <a:ext cx="1326530" cy="1637860"/>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lvl="0" algn="ctr">
                <a:lnSpc>
                  <a:spcPct val="90000"/>
                </a:lnSpc>
                <a:spcBef>
                  <a:spcPct val="0"/>
                </a:spcBef>
                <a:spcAft>
                  <a:spcPct val="35000"/>
                </a:spcAft>
              </a:pPr>
              <a:r>
                <a:rPr lang="es-ES" sz="1200"/>
                <a:t>Política energética</a:t>
              </a:r>
              <a:endParaRPr lang="es-PE" sz="1200" dirty="0"/>
            </a:p>
          </p:txBody>
        </p:sp>
        <p:sp>
          <p:nvSpPr>
            <p:cNvPr id="14" name="Forma libre: forma 13">
              <a:extLst>
                <a:ext uri="{FF2B5EF4-FFF2-40B4-BE49-F238E27FC236}">
                  <a16:creationId xmlns:a16="http://schemas.microsoft.com/office/drawing/2014/main" id="{CEDA13C0-E54A-4672-AF77-15CFB27A1350}"/>
                </a:ext>
              </a:extLst>
            </p:cNvPr>
            <p:cNvSpPr/>
            <p:nvPr/>
          </p:nvSpPr>
          <p:spPr>
            <a:xfrm>
              <a:off x="4921603" y="2273643"/>
              <a:ext cx="1326530" cy="1608810"/>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algn="ctr"/>
              <a:endParaRPr lang="es-ES" sz="1200" dirty="0"/>
            </a:p>
          </p:txBody>
        </p:sp>
        <p:sp>
          <p:nvSpPr>
            <p:cNvPr id="15" name="Forma libre: forma 14">
              <a:extLst>
                <a:ext uri="{FF2B5EF4-FFF2-40B4-BE49-F238E27FC236}">
                  <a16:creationId xmlns:a16="http://schemas.microsoft.com/office/drawing/2014/main" id="{0AA593AC-76AE-4FB7-8B96-592868B7A0F2}"/>
                </a:ext>
              </a:extLst>
            </p:cNvPr>
            <p:cNvSpPr/>
            <p:nvPr/>
          </p:nvSpPr>
          <p:spPr>
            <a:xfrm>
              <a:off x="6393383" y="2277117"/>
              <a:ext cx="1326530" cy="1605333"/>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algn="ctr"/>
              <a:r>
                <a:rPr lang="es-ES" sz="1200" dirty="0"/>
                <a:t>Digitalización en el mercado de hidrocarburos</a:t>
              </a:r>
            </a:p>
          </p:txBody>
        </p:sp>
        <p:sp>
          <p:nvSpPr>
            <p:cNvPr id="16" name="Forma libre: forma 15">
              <a:extLst>
                <a:ext uri="{FF2B5EF4-FFF2-40B4-BE49-F238E27FC236}">
                  <a16:creationId xmlns:a16="http://schemas.microsoft.com/office/drawing/2014/main" id="{4FBE987B-DFC7-46C0-A878-BFEA750ADE39}"/>
                </a:ext>
              </a:extLst>
            </p:cNvPr>
            <p:cNvSpPr/>
            <p:nvPr/>
          </p:nvSpPr>
          <p:spPr>
            <a:xfrm>
              <a:off x="1978043" y="2273643"/>
              <a:ext cx="1326530" cy="1608810"/>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algn="ctr"/>
              <a:r>
                <a:rPr lang="es-ES" sz="1200" dirty="0"/>
                <a:t>Tendencias en el uso del petróleo/gas natural</a:t>
              </a:r>
            </a:p>
          </p:txBody>
        </p:sp>
        <p:sp>
          <p:nvSpPr>
            <p:cNvPr id="17" name="Forma libre: forma 16">
              <a:extLst>
                <a:ext uri="{FF2B5EF4-FFF2-40B4-BE49-F238E27FC236}">
                  <a16:creationId xmlns:a16="http://schemas.microsoft.com/office/drawing/2014/main" id="{A0EB4EC1-CD27-4FF9-85E9-F5C82BD63EC9}"/>
                </a:ext>
              </a:extLst>
            </p:cNvPr>
            <p:cNvSpPr/>
            <p:nvPr/>
          </p:nvSpPr>
          <p:spPr>
            <a:xfrm>
              <a:off x="3449823" y="2273643"/>
              <a:ext cx="1326530" cy="1608810"/>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algn="ctr"/>
              <a:endParaRPr lang="es-ES" sz="1200" dirty="0"/>
            </a:p>
          </p:txBody>
        </p:sp>
        <p:sp>
          <p:nvSpPr>
            <p:cNvPr id="18" name="Forma libre: forma 17">
              <a:extLst>
                <a:ext uri="{FF2B5EF4-FFF2-40B4-BE49-F238E27FC236}">
                  <a16:creationId xmlns:a16="http://schemas.microsoft.com/office/drawing/2014/main" id="{0D0D2BD6-FB10-4B38-B23A-B246E8F6CE0C}"/>
                </a:ext>
              </a:extLst>
            </p:cNvPr>
            <p:cNvSpPr/>
            <p:nvPr/>
          </p:nvSpPr>
          <p:spPr>
            <a:xfrm>
              <a:off x="506262" y="2273642"/>
              <a:ext cx="1326530" cy="1608810"/>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algn="ctr"/>
              <a:r>
                <a:rPr lang="es-ES" sz="1200"/>
                <a:t>Conceptos de Transición Energética</a:t>
              </a:r>
              <a:endParaRPr lang="es-ES" sz="1200" dirty="0"/>
            </a:p>
          </p:txBody>
        </p:sp>
        <p:sp>
          <p:nvSpPr>
            <p:cNvPr id="19" name="Forma libre: forma 18">
              <a:extLst>
                <a:ext uri="{FF2B5EF4-FFF2-40B4-BE49-F238E27FC236}">
                  <a16:creationId xmlns:a16="http://schemas.microsoft.com/office/drawing/2014/main" id="{6358005A-49A2-4A0E-A194-B3B883B398F6}"/>
                </a:ext>
              </a:extLst>
            </p:cNvPr>
            <p:cNvSpPr/>
            <p:nvPr/>
          </p:nvSpPr>
          <p:spPr>
            <a:xfrm>
              <a:off x="-965518" y="2244594"/>
              <a:ext cx="1326530" cy="1637860"/>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algn="ctr"/>
              <a:r>
                <a:rPr lang="es-ES" sz="1200" dirty="0"/>
                <a:t>Mercados de Hidrocarburos</a:t>
              </a:r>
            </a:p>
          </p:txBody>
        </p:sp>
      </p:grpSp>
      <p:sp>
        <p:nvSpPr>
          <p:cNvPr id="23" name="Shape 179">
            <a:extLst>
              <a:ext uri="{FF2B5EF4-FFF2-40B4-BE49-F238E27FC236}">
                <a16:creationId xmlns:a16="http://schemas.microsoft.com/office/drawing/2014/main" id="{0788556A-4F0A-448D-8E6C-BDED3F30D18A}"/>
              </a:ext>
            </a:extLst>
          </p:cNvPr>
          <p:cNvSpPr txBox="1"/>
          <p:nvPr/>
        </p:nvSpPr>
        <p:spPr>
          <a:xfrm>
            <a:off x="2717800" y="1329713"/>
            <a:ext cx="6756401"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Transición Energética en Hidrocarburos</a:t>
            </a:r>
          </a:p>
        </p:txBody>
      </p:sp>
      <p:sp>
        <p:nvSpPr>
          <p:cNvPr id="60" name="Rectángulo 59">
            <a:extLst>
              <a:ext uri="{FF2B5EF4-FFF2-40B4-BE49-F238E27FC236}">
                <a16:creationId xmlns:a16="http://schemas.microsoft.com/office/drawing/2014/main" id="{44B1E076-F420-43A7-861C-D456ACE35C3C}"/>
              </a:ext>
            </a:extLst>
          </p:cNvPr>
          <p:cNvSpPr/>
          <p:nvPr/>
        </p:nvSpPr>
        <p:spPr>
          <a:xfrm>
            <a:off x="10014735" y="4310977"/>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C34765ED-06E9-4505-A9D9-FC39CFCD1F0D}"/>
              </a:ext>
            </a:extLst>
          </p:cNvPr>
          <p:cNvSpPr/>
          <p:nvPr/>
        </p:nvSpPr>
        <p:spPr>
          <a:xfrm>
            <a:off x="11465169" y="4411272"/>
            <a:ext cx="668003" cy="153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3F205592-3AC3-4677-B1DD-D8A5DDD8C5DB}"/>
              </a:ext>
            </a:extLst>
          </p:cNvPr>
          <p:cNvSpPr/>
          <p:nvPr/>
        </p:nvSpPr>
        <p:spPr>
          <a:xfrm>
            <a:off x="10464800" y="4114241"/>
            <a:ext cx="1190171" cy="209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4" name="Grupo 23">
            <a:extLst>
              <a:ext uri="{FF2B5EF4-FFF2-40B4-BE49-F238E27FC236}">
                <a16:creationId xmlns:a16="http://schemas.microsoft.com/office/drawing/2014/main" id="{97704CB9-67D6-4DE2-B953-A5A132CE3CA6}"/>
              </a:ext>
            </a:extLst>
          </p:cNvPr>
          <p:cNvGrpSpPr/>
          <p:nvPr/>
        </p:nvGrpSpPr>
        <p:grpSpPr>
          <a:xfrm>
            <a:off x="336000" y="4687604"/>
            <a:ext cx="11520000" cy="1101252"/>
            <a:chOff x="-907484" y="2336865"/>
            <a:chExt cx="10337583" cy="1637874"/>
          </a:xfrm>
        </p:grpSpPr>
        <p:sp>
          <p:nvSpPr>
            <p:cNvPr id="25" name="Forma libre: forma 24">
              <a:extLst>
                <a:ext uri="{FF2B5EF4-FFF2-40B4-BE49-F238E27FC236}">
                  <a16:creationId xmlns:a16="http://schemas.microsoft.com/office/drawing/2014/main" id="{D40A8659-6533-40A6-9F59-2C2AF9C1DA1F}"/>
                </a:ext>
              </a:extLst>
            </p:cNvPr>
            <p:cNvSpPr/>
            <p:nvPr/>
          </p:nvSpPr>
          <p:spPr>
            <a:xfrm>
              <a:off x="8153854" y="2336878"/>
              <a:ext cx="1276245" cy="1637861"/>
            </a:xfrm>
            <a:prstGeom prst="rect">
              <a:avLst/>
            </a:prstGeom>
          </p:spPr>
          <p:style>
            <a:lnRef idx="2">
              <a:schemeClr val="lt1">
                <a:hueOff val="0"/>
                <a:satOff val="0"/>
                <a:lumOff val="0"/>
                <a:alphaOff val="0"/>
              </a:schemeClr>
            </a:lnRef>
            <a:fillRef idx="1">
              <a:schemeClr val="accent5">
                <a:alpha val="50000"/>
                <a:hueOff val="-1838336"/>
                <a:satOff val="-2557"/>
                <a:lumOff val="-981"/>
                <a:alphaOff val="0"/>
              </a:schemeClr>
            </a:fillRef>
            <a:effectRef idx="0">
              <a:schemeClr val="accent5">
                <a:alpha val="50000"/>
                <a:hueOff val="-1838336"/>
                <a:satOff val="-2557"/>
                <a:lumOff val="-981"/>
                <a:alphaOff val="0"/>
              </a:schemeClr>
            </a:effectRef>
            <a:fontRef idx="minor">
              <a:schemeClr val="tx1"/>
            </a:fontRef>
          </p:style>
          <p:txBody>
            <a:bodyPr spcFirstLastPara="0" vert="horz" wrap="square" lIns="324142" tIns="250844" rIns="324142" bIns="250844" numCol="1" spcCol="1270" anchor="ctr" anchorCtr="0">
              <a:noAutofit/>
            </a:bodyPr>
            <a:lstStyle/>
            <a:p>
              <a:pPr algn="ctr"/>
              <a:endParaRPr lang="es-ES" sz="1200" dirty="0"/>
            </a:p>
          </p:txBody>
        </p:sp>
        <p:sp>
          <p:nvSpPr>
            <p:cNvPr id="26" name="Forma libre: forma 25">
              <a:extLst>
                <a:ext uri="{FF2B5EF4-FFF2-40B4-BE49-F238E27FC236}">
                  <a16:creationId xmlns:a16="http://schemas.microsoft.com/office/drawing/2014/main" id="{07CED00F-103C-43AA-AB4D-2C434D8C73A9}"/>
                </a:ext>
              </a:extLst>
            </p:cNvPr>
            <p:cNvSpPr/>
            <p:nvPr/>
          </p:nvSpPr>
          <p:spPr>
            <a:xfrm>
              <a:off x="5133408" y="2365927"/>
              <a:ext cx="1276245" cy="1608810"/>
            </a:xfrm>
            <a:prstGeom prst="rect">
              <a:avLst/>
            </a:prstGeom>
          </p:spPr>
          <p:style>
            <a:lnRef idx="2">
              <a:schemeClr val="lt1">
                <a:hueOff val="0"/>
                <a:satOff val="0"/>
                <a:lumOff val="0"/>
                <a:alphaOff val="0"/>
              </a:schemeClr>
            </a:lnRef>
            <a:fillRef idx="1">
              <a:schemeClr val="accent5">
                <a:alpha val="50000"/>
                <a:hueOff val="-2757504"/>
                <a:satOff val="-3835"/>
                <a:lumOff val="-1471"/>
                <a:alphaOff val="0"/>
              </a:schemeClr>
            </a:fillRef>
            <a:effectRef idx="0">
              <a:schemeClr val="accent5">
                <a:alpha val="50000"/>
                <a:hueOff val="-2757504"/>
                <a:satOff val="-3835"/>
                <a:lumOff val="-1471"/>
                <a:alphaOff val="0"/>
              </a:schemeClr>
            </a:effectRef>
            <a:fontRef idx="minor">
              <a:schemeClr val="tx1"/>
            </a:fontRef>
          </p:style>
          <p:txBody>
            <a:bodyPr spcFirstLastPara="0" vert="horz" wrap="square" lIns="324142" tIns="250844" rIns="324142" bIns="250844" numCol="1" spcCol="1270" anchor="ctr" anchorCtr="0">
              <a:noAutofit/>
            </a:bodyPr>
            <a:lstStyle/>
            <a:p>
              <a:pPr algn="ctr"/>
              <a:r>
                <a:rPr lang="es-ES" sz="1200" dirty="0"/>
                <a:t>Supervisión ambiental en el Upstream</a:t>
              </a:r>
            </a:p>
          </p:txBody>
        </p:sp>
        <p:sp>
          <p:nvSpPr>
            <p:cNvPr id="27" name="Forma libre: forma 26">
              <a:extLst>
                <a:ext uri="{FF2B5EF4-FFF2-40B4-BE49-F238E27FC236}">
                  <a16:creationId xmlns:a16="http://schemas.microsoft.com/office/drawing/2014/main" id="{8A3668DF-E196-4F02-BF6D-C82E48A03DC6}"/>
                </a:ext>
              </a:extLst>
            </p:cNvPr>
            <p:cNvSpPr/>
            <p:nvPr/>
          </p:nvSpPr>
          <p:spPr>
            <a:xfrm>
              <a:off x="6643631" y="2369402"/>
              <a:ext cx="1276245" cy="1605334"/>
            </a:xfrm>
            <a:prstGeom prst="rect">
              <a:avLst/>
            </a:prstGeom>
          </p:spPr>
          <p:style>
            <a:lnRef idx="2">
              <a:schemeClr val="lt1">
                <a:hueOff val="0"/>
                <a:satOff val="0"/>
                <a:lumOff val="0"/>
                <a:alphaOff val="0"/>
              </a:schemeClr>
            </a:lnRef>
            <a:fillRef idx="1">
              <a:schemeClr val="accent5">
                <a:alpha val="50000"/>
                <a:hueOff val="-3676672"/>
                <a:satOff val="-5114"/>
                <a:lumOff val="-1961"/>
                <a:alphaOff val="0"/>
              </a:schemeClr>
            </a:fillRef>
            <a:effectRef idx="0">
              <a:schemeClr val="accent5">
                <a:alpha val="50000"/>
                <a:hueOff val="-3676672"/>
                <a:satOff val="-5114"/>
                <a:lumOff val="-1961"/>
                <a:alphaOff val="0"/>
              </a:schemeClr>
            </a:effectRef>
            <a:fontRef idx="minor">
              <a:schemeClr val="tx1"/>
            </a:fontRef>
          </p:style>
          <p:txBody>
            <a:bodyPr spcFirstLastPara="0" vert="horz" wrap="square" lIns="324142" tIns="253384" rIns="324142" bIns="253384" numCol="1" spcCol="1270" anchor="ctr" anchorCtr="0">
              <a:noAutofit/>
            </a:bodyPr>
            <a:lstStyle/>
            <a:p>
              <a:pPr algn="ctr"/>
              <a:endParaRPr lang="es-ES" sz="1200" dirty="0"/>
            </a:p>
          </p:txBody>
        </p:sp>
        <p:sp>
          <p:nvSpPr>
            <p:cNvPr id="28" name="Forma libre: forma 27">
              <a:extLst>
                <a:ext uri="{FF2B5EF4-FFF2-40B4-BE49-F238E27FC236}">
                  <a16:creationId xmlns:a16="http://schemas.microsoft.com/office/drawing/2014/main" id="{483C8DF0-02FA-4948-8040-2A305BEFB591}"/>
                </a:ext>
              </a:extLst>
            </p:cNvPr>
            <p:cNvSpPr/>
            <p:nvPr/>
          </p:nvSpPr>
          <p:spPr>
            <a:xfrm>
              <a:off x="2112962" y="2365927"/>
              <a:ext cx="1276245" cy="1608810"/>
            </a:xfrm>
            <a:prstGeom prst="rect">
              <a:avLst/>
            </a:prstGeom>
          </p:spPr>
          <p:style>
            <a:lnRef idx="2">
              <a:schemeClr val="lt1">
                <a:hueOff val="0"/>
                <a:satOff val="0"/>
                <a:lumOff val="0"/>
                <a:alphaOff val="0"/>
              </a:schemeClr>
            </a:lnRef>
            <a:fillRef idx="1">
              <a:schemeClr val="accent5">
                <a:alpha val="50000"/>
                <a:hueOff val="-4595840"/>
                <a:satOff val="-6392"/>
                <a:lumOff val="-2451"/>
                <a:alphaOff val="0"/>
              </a:schemeClr>
            </a:fillRef>
            <a:effectRef idx="0">
              <a:schemeClr val="accent5">
                <a:alpha val="50000"/>
                <a:hueOff val="-4595840"/>
                <a:satOff val="-6392"/>
                <a:lumOff val="-2451"/>
                <a:alphaOff val="0"/>
              </a:schemeClr>
            </a:effectRef>
            <a:fontRef idx="minor">
              <a:schemeClr val="tx1"/>
            </a:fontRef>
          </p:style>
          <p:txBody>
            <a:bodyPr spcFirstLastPara="0" vert="horz" wrap="square" lIns="324142" tIns="253384" rIns="324142" bIns="253384" numCol="1" spcCol="1270" anchor="ctr" anchorCtr="0">
              <a:noAutofit/>
            </a:bodyPr>
            <a:lstStyle/>
            <a:p>
              <a:pPr algn="ctr"/>
              <a:endParaRPr lang="es-ES" sz="1200" dirty="0"/>
            </a:p>
          </p:txBody>
        </p:sp>
        <p:sp>
          <p:nvSpPr>
            <p:cNvPr id="29" name="Forma libre: forma 28">
              <a:extLst>
                <a:ext uri="{FF2B5EF4-FFF2-40B4-BE49-F238E27FC236}">
                  <a16:creationId xmlns:a16="http://schemas.microsoft.com/office/drawing/2014/main" id="{2E730615-253D-4E42-9677-D147B8C2BA84}"/>
                </a:ext>
              </a:extLst>
            </p:cNvPr>
            <p:cNvSpPr/>
            <p:nvPr/>
          </p:nvSpPr>
          <p:spPr>
            <a:xfrm>
              <a:off x="3623185" y="2365927"/>
              <a:ext cx="1276245" cy="1608810"/>
            </a:xfrm>
            <a:prstGeom prst="rect">
              <a:avLst/>
            </a:prstGeom>
          </p:spPr>
          <p:style>
            <a:lnRef idx="2">
              <a:schemeClr val="lt1">
                <a:hueOff val="0"/>
                <a:satOff val="0"/>
                <a:lumOff val="0"/>
                <a:alphaOff val="0"/>
              </a:schemeClr>
            </a:lnRef>
            <a:fillRef idx="1">
              <a:schemeClr val="accent5">
                <a:alpha val="50000"/>
                <a:hueOff val="-5515009"/>
                <a:satOff val="-7671"/>
                <a:lumOff val="-2942"/>
                <a:alphaOff val="0"/>
              </a:schemeClr>
            </a:fillRef>
            <a:effectRef idx="0">
              <a:schemeClr val="accent5">
                <a:alpha val="50000"/>
                <a:hueOff val="-5515009"/>
                <a:satOff val="-7671"/>
                <a:lumOff val="-2942"/>
                <a:alphaOff val="0"/>
              </a:schemeClr>
            </a:effectRef>
            <a:fontRef idx="minor">
              <a:schemeClr val="tx1"/>
            </a:fontRef>
          </p:style>
          <p:txBody>
            <a:bodyPr spcFirstLastPara="0" vert="horz" wrap="square" lIns="324142" tIns="253384" rIns="324142" bIns="253384" numCol="1" spcCol="1270" anchor="ctr" anchorCtr="0">
              <a:noAutofit/>
            </a:bodyPr>
            <a:lstStyle/>
            <a:p>
              <a:pPr algn="ctr"/>
              <a:r>
                <a:rPr lang="es-ES" sz="1200" dirty="0"/>
                <a:t>Evaluación de la calidad ambiental</a:t>
              </a:r>
            </a:p>
          </p:txBody>
        </p:sp>
        <p:sp>
          <p:nvSpPr>
            <p:cNvPr id="30" name="Forma libre: forma 29">
              <a:extLst>
                <a:ext uri="{FF2B5EF4-FFF2-40B4-BE49-F238E27FC236}">
                  <a16:creationId xmlns:a16="http://schemas.microsoft.com/office/drawing/2014/main" id="{A805DA55-FCD9-4AD2-96D2-C500CD312B62}"/>
                </a:ext>
              </a:extLst>
            </p:cNvPr>
            <p:cNvSpPr/>
            <p:nvPr/>
          </p:nvSpPr>
          <p:spPr>
            <a:xfrm>
              <a:off x="602739" y="2365927"/>
              <a:ext cx="1276245" cy="1608810"/>
            </a:xfrm>
            <a:prstGeom prst="rect">
              <a:avLst/>
            </a:prstGeom>
          </p:spPr>
          <p:style>
            <a:lnRef idx="2">
              <a:schemeClr val="lt1">
                <a:hueOff val="0"/>
                <a:satOff val="0"/>
                <a:lumOff val="0"/>
                <a:alphaOff val="0"/>
              </a:schemeClr>
            </a:lnRef>
            <a:fillRef idx="1">
              <a:schemeClr val="accent5">
                <a:alpha val="50000"/>
                <a:hueOff val="-6434176"/>
                <a:satOff val="-8949"/>
                <a:lumOff val="-3432"/>
                <a:alphaOff val="0"/>
              </a:schemeClr>
            </a:fillRef>
            <a:effectRef idx="0">
              <a:schemeClr val="accent5">
                <a:alpha val="50000"/>
                <a:hueOff val="-6434176"/>
                <a:satOff val="-8949"/>
                <a:lumOff val="-3432"/>
                <a:alphaOff val="0"/>
              </a:schemeClr>
            </a:effectRef>
            <a:fontRef idx="minor">
              <a:schemeClr val="tx1"/>
            </a:fontRef>
          </p:style>
          <p:txBody>
            <a:bodyPr spcFirstLastPara="0" vert="horz" wrap="square" lIns="324142" tIns="250844" rIns="324142" bIns="250844" numCol="1" spcCol="1270" anchor="ctr" anchorCtr="0">
              <a:noAutofit/>
            </a:bodyPr>
            <a:lstStyle/>
            <a:p>
              <a:pPr algn="ctr"/>
              <a:r>
                <a:rPr lang="es-ES" sz="1200" dirty="0"/>
                <a:t>Legislación ambiental</a:t>
              </a:r>
            </a:p>
          </p:txBody>
        </p:sp>
        <p:sp>
          <p:nvSpPr>
            <p:cNvPr id="31" name="Forma libre: forma 30">
              <a:extLst>
                <a:ext uri="{FF2B5EF4-FFF2-40B4-BE49-F238E27FC236}">
                  <a16:creationId xmlns:a16="http://schemas.microsoft.com/office/drawing/2014/main" id="{E9BAAAE1-D598-4AFE-983D-2F180525A240}"/>
                </a:ext>
              </a:extLst>
            </p:cNvPr>
            <p:cNvSpPr/>
            <p:nvPr/>
          </p:nvSpPr>
          <p:spPr>
            <a:xfrm>
              <a:off x="-907484" y="2336865"/>
              <a:ext cx="1276245" cy="1637865"/>
            </a:xfrm>
            <a:prstGeom prst="rect">
              <a:avLst/>
            </a:prstGeom>
          </p:spPr>
          <p:style>
            <a:lnRef idx="2">
              <a:schemeClr val="lt1">
                <a:hueOff val="0"/>
                <a:satOff val="0"/>
                <a:lumOff val="0"/>
                <a:alphaOff val="0"/>
              </a:schemeClr>
            </a:lnRef>
            <a:fillRef idx="1">
              <a:schemeClr val="accent5">
                <a:alpha val="50000"/>
                <a:hueOff val="-7353344"/>
                <a:satOff val="-10228"/>
                <a:lumOff val="-3922"/>
                <a:alphaOff val="0"/>
              </a:schemeClr>
            </a:fillRef>
            <a:effectRef idx="0">
              <a:schemeClr val="accent5">
                <a:alpha val="50000"/>
                <a:hueOff val="-7353344"/>
                <a:satOff val="-10228"/>
                <a:lumOff val="-3922"/>
                <a:alphaOff val="0"/>
              </a:schemeClr>
            </a:effectRef>
            <a:fontRef idx="minor">
              <a:schemeClr val="tx1"/>
            </a:fontRef>
          </p:style>
          <p:txBody>
            <a:bodyPr spcFirstLastPara="0" vert="horz" wrap="square" lIns="324142" tIns="250844" rIns="324142" bIns="250844" numCol="1" spcCol="1270" anchor="ctr" anchorCtr="0">
              <a:noAutofit/>
            </a:bodyPr>
            <a:lstStyle/>
            <a:p>
              <a:pPr algn="ctr"/>
              <a:endParaRPr lang="es-ES" sz="1200" dirty="0"/>
            </a:p>
          </p:txBody>
        </p:sp>
      </p:grpSp>
      <p:sp>
        <p:nvSpPr>
          <p:cNvPr id="33" name="Shape 179">
            <a:extLst>
              <a:ext uri="{FF2B5EF4-FFF2-40B4-BE49-F238E27FC236}">
                <a16:creationId xmlns:a16="http://schemas.microsoft.com/office/drawing/2014/main" id="{CF8DF7E8-E950-4C89-B03F-CD9F0E9450A0}"/>
              </a:ext>
            </a:extLst>
          </p:cNvPr>
          <p:cNvSpPr txBox="1"/>
          <p:nvPr/>
        </p:nvSpPr>
        <p:spPr>
          <a:xfrm>
            <a:off x="1471169" y="3872619"/>
            <a:ext cx="9249662" cy="426112"/>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b="1" dirty="0">
                <a:solidFill>
                  <a:srgbClr val="2680AA"/>
                </a:solidFill>
                <a:latin typeface="Arial Narrow" panose="020B0606020202030204" pitchFamily="34" charset="0"/>
                <a:cs typeface="Dubai Medium" panose="020B0603030403030204" pitchFamily="34" charset="-78"/>
              </a:rPr>
              <a:t>Diploma de Especialización en Evaluación, Supervisión y Enforcement Ambiental de Hidrocarburos</a:t>
            </a:r>
          </a:p>
        </p:txBody>
      </p:sp>
      <p:sp>
        <p:nvSpPr>
          <p:cNvPr id="22" name="Rectángulo 21">
            <a:extLst>
              <a:ext uri="{FF2B5EF4-FFF2-40B4-BE49-F238E27FC236}">
                <a16:creationId xmlns:a16="http://schemas.microsoft.com/office/drawing/2014/main" id="{AC7F96DF-FFEE-4CF6-B2ED-093466D1B4B2}"/>
              </a:ext>
            </a:extLst>
          </p:cNvPr>
          <p:cNvSpPr/>
          <p:nvPr/>
        </p:nvSpPr>
        <p:spPr>
          <a:xfrm>
            <a:off x="89850" y="6293927"/>
            <a:ext cx="10897493" cy="461665"/>
          </a:xfrm>
          <a:prstGeom prst="rect">
            <a:avLst/>
          </a:prstGeom>
        </p:spPr>
        <p:txBody>
          <a:bodyPr wrap="square">
            <a:spAutoFit/>
          </a:bodyPr>
          <a:lstStyle/>
          <a:p>
            <a:r>
              <a:rPr lang="es-PE" sz="1200" dirty="0"/>
              <a:t>Nota: </a:t>
            </a:r>
            <a:r>
              <a:rPr lang="es-PE" sz="1200" dirty="0">
                <a:solidFill>
                  <a:schemeClr val="dk1"/>
                </a:solidFill>
                <a:ea typeface="Calibri"/>
                <a:cs typeface="Calibri"/>
                <a:sym typeface="Calibri"/>
              </a:rPr>
              <a:t>Los cursos tienen una duración de 10 a 20 horas lectivas. Para obtener el Diploma de Especialización, el alumno debe desarrollar todos los cursos, con una duración total mínima de 100 Horas Lectivas.</a:t>
            </a:r>
          </a:p>
        </p:txBody>
      </p:sp>
      <p:sp>
        <p:nvSpPr>
          <p:cNvPr id="3" name="CuadroTexto 2">
            <a:extLst>
              <a:ext uri="{FF2B5EF4-FFF2-40B4-BE49-F238E27FC236}">
                <a16:creationId xmlns:a16="http://schemas.microsoft.com/office/drawing/2014/main" id="{75183306-E119-4FBD-A6AC-75D4C71CB142}"/>
              </a:ext>
            </a:extLst>
          </p:cNvPr>
          <p:cNvSpPr txBox="1"/>
          <p:nvPr/>
        </p:nvSpPr>
        <p:spPr>
          <a:xfrm>
            <a:off x="257600" y="5007394"/>
            <a:ext cx="1548000" cy="461665"/>
          </a:xfrm>
          <a:prstGeom prst="rect">
            <a:avLst/>
          </a:prstGeom>
          <a:noFill/>
        </p:spPr>
        <p:txBody>
          <a:bodyPr wrap="square" rtlCol="0">
            <a:spAutoFit/>
          </a:bodyPr>
          <a:lstStyle/>
          <a:p>
            <a:pPr algn="ctr"/>
            <a:r>
              <a:rPr lang="es-ES" sz="1200" dirty="0"/>
              <a:t>Mercados de Hidrocarburos</a:t>
            </a:r>
          </a:p>
        </p:txBody>
      </p:sp>
      <p:sp>
        <p:nvSpPr>
          <p:cNvPr id="58" name="CuadroTexto 57">
            <a:extLst>
              <a:ext uri="{FF2B5EF4-FFF2-40B4-BE49-F238E27FC236}">
                <a16:creationId xmlns:a16="http://schemas.microsoft.com/office/drawing/2014/main" id="{2E0B6BFF-9256-4019-AAED-1FA73ECB4E86}"/>
              </a:ext>
            </a:extLst>
          </p:cNvPr>
          <p:cNvSpPr txBox="1"/>
          <p:nvPr/>
        </p:nvSpPr>
        <p:spPr>
          <a:xfrm>
            <a:off x="8684749" y="4893873"/>
            <a:ext cx="1548000" cy="646331"/>
          </a:xfrm>
          <a:prstGeom prst="rect">
            <a:avLst/>
          </a:prstGeom>
          <a:noFill/>
        </p:spPr>
        <p:txBody>
          <a:bodyPr wrap="square" rtlCol="0">
            <a:spAutoFit/>
          </a:bodyPr>
          <a:lstStyle/>
          <a:p>
            <a:pPr algn="ctr"/>
            <a:r>
              <a:rPr lang="es-ES" sz="1200" dirty="0"/>
              <a:t>Supervisión ambiental en el Downstream</a:t>
            </a:r>
          </a:p>
        </p:txBody>
      </p:sp>
      <p:sp>
        <p:nvSpPr>
          <p:cNvPr id="59" name="CuadroTexto 58">
            <a:extLst>
              <a:ext uri="{FF2B5EF4-FFF2-40B4-BE49-F238E27FC236}">
                <a16:creationId xmlns:a16="http://schemas.microsoft.com/office/drawing/2014/main" id="{5D9CC2F2-B12A-4792-A106-0CF06A7B556D}"/>
              </a:ext>
            </a:extLst>
          </p:cNvPr>
          <p:cNvSpPr txBox="1"/>
          <p:nvPr/>
        </p:nvSpPr>
        <p:spPr>
          <a:xfrm>
            <a:off x="10370889" y="4915060"/>
            <a:ext cx="1548000" cy="646331"/>
          </a:xfrm>
          <a:prstGeom prst="rect">
            <a:avLst/>
          </a:prstGeom>
          <a:noFill/>
        </p:spPr>
        <p:txBody>
          <a:bodyPr wrap="square" rtlCol="0">
            <a:spAutoFit/>
          </a:bodyPr>
          <a:lstStyle/>
          <a:p>
            <a:pPr algn="ctr"/>
            <a:r>
              <a:rPr lang="es-ES" sz="1200" dirty="0"/>
              <a:t>Enforcement (fiscalización) en hidrocarburos</a:t>
            </a:r>
          </a:p>
        </p:txBody>
      </p:sp>
      <p:sp>
        <p:nvSpPr>
          <p:cNvPr id="61" name="CuadroTexto 60">
            <a:extLst>
              <a:ext uri="{FF2B5EF4-FFF2-40B4-BE49-F238E27FC236}">
                <a16:creationId xmlns:a16="http://schemas.microsoft.com/office/drawing/2014/main" id="{F9FA410A-8153-4FD1-963E-D012D4132A64}"/>
              </a:ext>
            </a:extLst>
          </p:cNvPr>
          <p:cNvSpPr txBox="1"/>
          <p:nvPr/>
        </p:nvSpPr>
        <p:spPr>
          <a:xfrm>
            <a:off x="3635860" y="5024418"/>
            <a:ext cx="1548000" cy="461665"/>
          </a:xfrm>
          <a:prstGeom prst="rect">
            <a:avLst/>
          </a:prstGeom>
          <a:noFill/>
        </p:spPr>
        <p:txBody>
          <a:bodyPr wrap="square" rtlCol="0">
            <a:spAutoFit/>
          </a:bodyPr>
          <a:lstStyle/>
          <a:p>
            <a:pPr algn="ctr"/>
            <a:r>
              <a:rPr lang="es-ES" sz="1200" dirty="0"/>
              <a:t>Sostenibilidad ambiental</a:t>
            </a:r>
          </a:p>
        </p:txBody>
      </p:sp>
      <p:sp>
        <p:nvSpPr>
          <p:cNvPr id="80" name="CuadroTexto 79">
            <a:extLst>
              <a:ext uri="{FF2B5EF4-FFF2-40B4-BE49-F238E27FC236}">
                <a16:creationId xmlns:a16="http://schemas.microsoft.com/office/drawing/2014/main" id="{D853B4A9-B1F5-4355-B636-8629626E6B77}"/>
              </a:ext>
            </a:extLst>
          </p:cNvPr>
          <p:cNvSpPr txBox="1"/>
          <p:nvPr/>
        </p:nvSpPr>
        <p:spPr>
          <a:xfrm>
            <a:off x="5326241" y="2492833"/>
            <a:ext cx="1548000" cy="830997"/>
          </a:xfrm>
          <a:prstGeom prst="rect">
            <a:avLst/>
          </a:prstGeom>
          <a:noFill/>
        </p:spPr>
        <p:txBody>
          <a:bodyPr wrap="square" rtlCol="0">
            <a:spAutoFit/>
          </a:bodyPr>
          <a:lstStyle/>
          <a:p>
            <a:pPr algn="ctr"/>
            <a:r>
              <a:rPr lang="es-ES" sz="1200" dirty="0"/>
              <a:t>Competitividad</a:t>
            </a:r>
          </a:p>
          <a:p>
            <a:pPr algn="ctr"/>
            <a:r>
              <a:rPr lang="es-ES" sz="1200" dirty="0"/>
              <a:t>Eficiencia energética en el transporte pesado/vehicular</a:t>
            </a:r>
          </a:p>
        </p:txBody>
      </p:sp>
      <p:sp>
        <p:nvSpPr>
          <p:cNvPr id="81" name="CuadroTexto 80">
            <a:extLst>
              <a:ext uri="{FF2B5EF4-FFF2-40B4-BE49-F238E27FC236}">
                <a16:creationId xmlns:a16="http://schemas.microsoft.com/office/drawing/2014/main" id="{7FF20C0A-00CD-4259-815F-E109B94CCC04}"/>
              </a:ext>
            </a:extLst>
          </p:cNvPr>
          <p:cNvSpPr txBox="1"/>
          <p:nvPr/>
        </p:nvSpPr>
        <p:spPr>
          <a:xfrm>
            <a:off x="7035259" y="2508072"/>
            <a:ext cx="1548000" cy="830997"/>
          </a:xfrm>
          <a:prstGeom prst="rect">
            <a:avLst/>
          </a:prstGeom>
          <a:noFill/>
        </p:spPr>
        <p:txBody>
          <a:bodyPr wrap="square" rtlCol="0">
            <a:spAutoFit/>
          </a:bodyPr>
          <a:lstStyle/>
          <a:p>
            <a:pPr algn="ctr"/>
            <a:r>
              <a:rPr lang="es-ES" sz="1200" dirty="0"/>
              <a:t>Competitividad</a:t>
            </a:r>
          </a:p>
          <a:p>
            <a:pPr algn="ctr"/>
            <a:r>
              <a:rPr lang="es-ES" sz="1200" dirty="0"/>
              <a:t>Eficiencia energética en la cocción de alimentos</a:t>
            </a:r>
          </a:p>
        </p:txBody>
      </p:sp>
      <p:sp>
        <p:nvSpPr>
          <p:cNvPr id="82" name="Rectángulo 81">
            <a:extLst>
              <a:ext uri="{FF2B5EF4-FFF2-40B4-BE49-F238E27FC236}">
                <a16:creationId xmlns:a16="http://schemas.microsoft.com/office/drawing/2014/main" id="{99EF6730-2973-4C70-A182-4110512CA96F}"/>
              </a:ext>
            </a:extLst>
          </p:cNvPr>
          <p:cNvSpPr/>
          <p:nvPr/>
        </p:nvSpPr>
        <p:spPr>
          <a:xfrm>
            <a:off x="10987343" y="1417225"/>
            <a:ext cx="1030563"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7 cursos</a:t>
            </a:r>
          </a:p>
        </p:txBody>
      </p:sp>
      <p:sp>
        <p:nvSpPr>
          <p:cNvPr id="83" name="Rectángulo 82">
            <a:extLst>
              <a:ext uri="{FF2B5EF4-FFF2-40B4-BE49-F238E27FC236}">
                <a16:creationId xmlns:a16="http://schemas.microsoft.com/office/drawing/2014/main" id="{871B959A-972C-45C6-A153-7044AD87C700}"/>
              </a:ext>
            </a:extLst>
          </p:cNvPr>
          <p:cNvSpPr/>
          <p:nvPr/>
        </p:nvSpPr>
        <p:spPr>
          <a:xfrm>
            <a:off x="11012594" y="3889257"/>
            <a:ext cx="1005312"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wrap="square">
            <a:spAutoFit/>
          </a:bodyPr>
          <a:lstStyle/>
          <a:p>
            <a:pPr algn="ctr"/>
            <a:r>
              <a:rPr lang="es-PE" dirty="0">
                <a:solidFill>
                  <a:schemeClr val="dk1"/>
                </a:solidFill>
                <a:ea typeface="Calibri"/>
                <a:cs typeface="Calibri"/>
                <a:sym typeface="Calibri"/>
              </a:rPr>
              <a:t>7 cursos</a:t>
            </a:r>
          </a:p>
        </p:txBody>
      </p:sp>
    </p:spTree>
    <p:extLst>
      <p:ext uri="{BB962C8B-B14F-4D97-AF65-F5344CB8AC3E}">
        <p14:creationId xmlns:p14="http://schemas.microsoft.com/office/powerpoint/2010/main" val="391850151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5"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Cursos </a:t>
            </a:r>
            <a:r>
              <a:rPr lang="es-ES" sz="2800" b="1" dirty="0" smtClean="0">
                <a:solidFill>
                  <a:srgbClr val="2680AA"/>
                </a:solidFill>
                <a:latin typeface="Arial Narrow" panose="020B0606020202030204" pitchFamily="34" charset="0"/>
                <a:cs typeface="Dubai Medium" panose="020B0603030403030204" pitchFamily="34" charset="-78"/>
              </a:rPr>
              <a:t>BID 2021</a:t>
            </a:r>
            <a:endParaRPr lang="es-ES" sz="2800" b="1" dirty="0">
              <a:solidFill>
                <a:srgbClr val="2680AA"/>
              </a:solidFill>
              <a:latin typeface="Arial Narrow" panose="020B0606020202030204" pitchFamily="34" charset="0"/>
              <a:cs typeface="Dubai Medium" panose="020B0603030403030204" pitchFamily="34" charset="-78"/>
            </a:endParaRPr>
          </a:p>
        </p:txBody>
      </p:sp>
    </p:spTree>
    <p:extLst>
      <p:ext uri="{BB962C8B-B14F-4D97-AF65-F5344CB8AC3E}">
        <p14:creationId xmlns:p14="http://schemas.microsoft.com/office/powerpoint/2010/main" val="386518831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0F82522-1A32-4133-98B6-D139EA16D0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7" name="Graphic 6">
            <a:extLst>
              <a:ext uri="{FF2B5EF4-FFF2-40B4-BE49-F238E27FC236}">
                <a16:creationId xmlns:a16="http://schemas.microsoft.com/office/drawing/2014/main" id="{E9BE4E56-B6FE-4977-8CCC-F30A4AB9B7B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pic>
        <p:nvPicPr>
          <p:cNvPr id="8" name="Imagen 7">
            <a:extLst>
              <a:ext uri="{FF2B5EF4-FFF2-40B4-BE49-F238E27FC236}">
                <a16:creationId xmlns:a16="http://schemas.microsoft.com/office/drawing/2014/main" id="{AE3EE07A-3F22-432A-9118-430694D455B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9" name="Shape 179">
            <a:extLst>
              <a:ext uri="{FF2B5EF4-FFF2-40B4-BE49-F238E27FC236}">
                <a16:creationId xmlns:a16="http://schemas.microsoft.com/office/drawing/2014/main" id="{8F21DF55-51E8-45C5-94B9-3AA07E1C93FF}"/>
              </a:ext>
            </a:extLst>
          </p:cNvPr>
          <p:cNvSpPr txBox="1"/>
          <p:nvPr/>
        </p:nvSpPr>
        <p:spPr>
          <a:xfrm>
            <a:off x="4286250" y="1538833"/>
            <a:ext cx="3924300" cy="46149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400" b="1" dirty="0">
                <a:solidFill>
                  <a:srgbClr val="2680AA"/>
                </a:solidFill>
                <a:latin typeface="Arial Narrow" panose="020B0606020202030204" pitchFamily="34" charset="0"/>
                <a:cs typeface="Dubai Medium" panose="020B0603030403030204" pitchFamily="34" charset="-78"/>
              </a:rPr>
              <a:t>BID</a:t>
            </a:r>
          </a:p>
        </p:txBody>
      </p:sp>
      <p:sp>
        <p:nvSpPr>
          <p:cNvPr id="2" name="Rectángulo 1">
            <a:extLst>
              <a:ext uri="{FF2B5EF4-FFF2-40B4-BE49-F238E27FC236}">
                <a16:creationId xmlns:a16="http://schemas.microsoft.com/office/drawing/2014/main" id="{0B716F78-24F3-489C-A369-4FB3C20D6394}"/>
              </a:ext>
            </a:extLst>
          </p:cNvPr>
          <p:cNvSpPr/>
          <p:nvPr/>
        </p:nvSpPr>
        <p:spPr>
          <a:xfrm>
            <a:off x="511866" y="2857594"/>
            <a:ext cx="8226879" cy="1642757"/>
          </a:xfrm>
          <a:prstGeom prst="rect">
            <a:avLst/>
          </a:prstGeom>
        </p:spPr>
        <p:txBody>
          <a:bodyPr wrap="square">
            <a:spAutoFit/>
          </a:bodyPr>
          <a:lstStyle/>
          <a:p>
            <a:pPr marL="800100" lvl="1" indent="-342900">
              <a:lnSpc>
                <a:spcPct val="107000"/>
              </a:lnSpc>
              <a:spcAft>
                <a:spcPts val="0"/>
              </a:spcAft>
              <a:buFont typeface="Arial" panose="020B0604020202020204" pitchFamily="34" charset="0"/>
              <a:buChar char="•"/>
            </a:pPr>
            <a:r>
              <a:rPr lang="es-PE" sz="1900" dirty="0">
                <a:ea typeface="Calibri" panose="020F0502020204030204" pitchFamily="34" charset="0"/>
                <a:cs typeface="Times New Roman" panose="02020603050405020304" pitchFamily="18" charset="0"/>
              </a:rPr>
              <a:t>Regulación para combustibles de bajas emisiones (Hidrógeno, biocombustibles y electromovilidad)</a:t>
            </a:r>
          </a:p>
          <a:p>
            <a:pPr marL="800100" lvl="1" indent="-342900">
              <a:lnSpc>
                <a:spcPct val="107000"/>
              </a:lnSpc>
              <a:spcAft>
                <a:spcPts val="0"/>
              </a:spcAft>
              <a:buFont typeface="Arial" panose="020B0604020202020204" pitchFamily="34" charset="0"/>
              <a:buChar char="•"/>
            </a:pPr>
            <a:r>
              <a:rPr lang="es-PE" sz="1900" dirty="0">
                <a:ea typeface="Calibri" panose="020F0502020204030204" pitchFamily="34" charset="0"/>
                <a:cs typeface="Times New Roman" panose="02020603050405020304" pitchFamily="18" charset="0"/>
              </a:rPr>
              <a:t>Ética, responsabilidad social y sostenibilidad corporativa en un organismo regulador</a:t>
            </a:r>
          </a:p>
          <a:p>
            <a:pPr marL="800100" lvl="1" indent="-342900">
              <a:lnSpc>
                <a:spcPct val="107000"/>
              </a:lnSpc>
              <a:spcAft>
                <a:spcPts val="800"/>
              </a:spcAft>
              <a:buFont typeface="Arial" panose="020B0604020202020204" pitchFamily="34" charset="0"/>
              <a:buChar char="•"/>
            </a:pPr>
            <a:r>
              <a:rPr lang="es-PE" sz="1900" dirty="0">
                <a:ea typeface="Calibri" panose="020F0502020204030204" pitchFamily="34" charset="0"/>
                <a:cs typeface="Times New Roman" panose="02020603050405020304" pitchFamily="18" charset="0"/>
              </a:rPr>
              <a:t>Fundamentos de la economía circular aplicados al sector energético</a:t>
            </a:r>
            <a:endParaRPr lang="es-PE" sz="1900" dirty="0">
              <a:effectLst/>
              <a:ea typeface="Calibri" panose="020F0502020204030204" pitchFamily="34" charset="0"/>
              <a:cs typeface="Times New Roman" panose="02020603050405020304" pitchFamily="18" charset="0"/>
            </a:endParaRPr>
          </a:p>
        </p:txBody>
      </p:sp>
      <p:pic>
        <p:nvPicPr>
          <p:cNvPr id="15" name="Picture 4">
            <a:extLst>
              <a:ext uri="{FF2B5EF4-FFF2-40B4-BE49-F238E27FC236}">
                <a16:creationId xmlns:a16="http://schemas.microsoft.com/office/drawing/2014/main" id="{E4B2DC7A-A54D-4324-8CF4-CABA61506A8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40" t="24748" r="7645" b="28511"/>
          <a:stretch/>
        </p:blipFill>
        <p:spPr bwMode="auto">
          <a:xfrm>
            <a:off x="8883988" y="2360185"/>
            <a:ext cx="2726377" cy="1529532"/>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B463B8E7-8D3D-4DB3-9A02-B05DE2B2078A}"/>
              </a:ext>
            </a:extLst>
          </p:cNvPr>
          <p:cNvSpPr/>
          <p:nvPr/>
        </p:nvSpPr>
        <p:spPr>
          <a:xfrm>
            <a:off x="9022080" y="3905310"/>
            <a:ext cx="2450194" cy="391389"/>
          </a:xfrm>
          <a:prstGeom prst="rect">
            <a:avLst/>
          </a:prstGeom>
        </p:spPr>
        <p:txBody>
          <a:bodyPr wrap="square">
            <a:spAutoFit/>
          </a:bodyPr>
          <a:lstStyle/>
          <a:p>
            <a:pPr lvl="1">
              <a:lnSpc>
                <a:spcPct val="107000"/>
              </a:lnSpc>
              <a:spcAft>
                <a:spcPts val="0"/>
              </a:spcAft>
            </a:pPr>
            <a:r>
              <a:rPr lang="es-PE" sz="1900" dirty="0">
                <a:effectLst/>
                <a:latin typeface="Calibri" panose="020F0502020204030204" pitchFamily="34" charset="0"/>
                <a:ea typeface="Calibri" panose="020F0502020204030204" pitchFamily="34" charset="0"/>
                <a:cs typeface="Times New Roman" panose="02020603050405020304" pitchFamily="18" charset="0"/>
              </a:rPr>
              <a:t>Fin</a:t>
            </a:r>
            <a:r>
              <a:rPr lang="es-PE" sz="1900" dirty="0">
                <a:latin typeface="Calibri" panose="020F0502020204030204" pitchFamily="34" charset="0"/>
                <a:ea typeface="Calibri" panose="020F0502020204030204" pitchFamily="34" charset="0"/>
                <a:cs typeface="Times New Roman" panose="02020603050405020304" pitchFamily="18" charset="0"/>
              </a:rPr>
              <a:t>anciamiento</a:t>
            </a:r>
            <a:endParaRPr lang="es-PE"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a:extLst>
              <a:ext uri="{FF2B5EF4-FFF2-40B4-BE49-F238E27FC236}">
                <a16:creationId xmlns:a16="http://schemas.microsoft.com/office/drawing/2014/main" id="{AAC57271-6426-4314-9866-565A282E27E3}"/>
              </a:ext>
            </a:extLst>
          </p:cNvPr>
          <p:cNvSpPr/>
          <p:nvPr/>
        </p:nvSpPr>
        <p:spPr>
          <a:xfrm>
            <a:off x="545895" y="5198024"/>
            <a:ext cx="2450194" cy="704232"/>
          </a:xfrm>
          <a:prstGeom prst="rect">
            <a:avLst/>
          </a:prstGeom>
          <a:ln>
            <a:noFill/>
          </a:ln>
        </p:spPr>
        <p:txBody>
          <a:bodyPr wrap="square">
            <a:spAutoFit/>
          </a:bodyPr>
          <a:lstStyle/>
          <a:p>
            <a:pPr marL="800100" lvl="1" indent="-342900">
              <a:lnSpc>
                <a:spcPct val="107000"/>
              </a:lnSpc>
              <a:spcAft>
                <a:spcPts val="0"/>
              </a:spcAft>
              <a:buFont typeface="Arial" panose="020B0604020202020204" pitchFamily="34" charset="0"/>
              <a:buChar char="•"/>
            </a:pPr>
            <a:r>
              <a:rPr lang="es-PE" sz="1900" dirty="0">
                <a:effectLst/>
                <a:latin typeface="Calibri" panose="020F0502020204030204" pitchFamily="34" charset="0"/>
                <a:ea typeface="Calibri" panose="020F0502020204030204" pitchFamily="34" charset="0"/>
                <a:cs typeface="Times New Roman" panose="02020603050405020304" pitchFamily="18" charset="0"/>
              </a:rPr>
              <a:t>3 e-books</a:t>
            </a:r>
          </a:p>
          <a:p>
            <a:pPr marL="800100" lvl="1" indent="-342900">
              <a:lnSpc>
                <a:spcPct val="107000"/>
              </a:lnSpc>
              <a:spcAft>
                <a:spcPts val="0"/>
              </a:spcAft>
              <a:buFont typeface="Arial" panose="020B0604020202020204" pitchFamily="34" charset="0"/>
              <a:buChar char="•"/>
            </a:pPr>
            <a:r>
              <a:rPr lang="es-PE" sz="1900" dirty="0">
                <a:latin typeface="Calibri" panose="020F0502020204030204" pitchFamily="34" charset="0"/>
                <a:ea typeface="Calibri" panose="020F0502020204030204" pitchFamily="34" charset="0"/>
                <a:cs typeface="Times New Roman" panose="02020603050405020304" pitchFamily="18" charset="0"/>
              </a:rPr>
              <a:t>Base de datos</a:t>
            </a:r>
            <a:endParaRPr lang="es-PE"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a:extLst>
              <a:ext uri="{FF2B5EF4-FFF2-40B4-BE49-F238E27FC236}">
                <a16:creationId xmlns:a16="http://schemas.microsoft.com/office/drawing/2014/main" id="{F3DD2FC6-17B0-4741-A968-7620294BE635}"/>
              </a:ext>
            </a:extLst>
          </p:cNvPr>
          <p:cNvSpPr/>
          <p:nvPr/>
        </p:nvSpPr>
        <p:spPr>
          <a:xfrm>
            <a:off x="511866" y="2338108"/>
            <a:ext cx="3774384" cy="405176"/>
          </a:xfrm>
          <a:prstGeom prst="rect">
            <a:avLst/>
          </a:prstGeom>
        </p:spPr>
        <p:txBody>
          <a:bodyPr wrap="square">
            <a:spAutoFit/>
          </a:bodyPr>
          <a:lstStyle/>
          <a:p>
            <a:pPr lvl="1">
              <a:lnSpc>
                <a:spcPct val="107000"/>
              </a:lnSpc>
              <a:spcAft>
                <a:spcPts val="0"/>
              </a:spcAft>
            </a:pPr>
            <a:r>
              <a:rPr lang="es-PE" sz="1900" b="1" dirty="0" smtClean="0">
                <a:effectLst/>
                <a:latin typeface="Calibri" panose="020F0502020204030204" pitchFamily="34" charset="0"/>
                <a:ea typeface="Calibri" panose="020F0502020204030204" pitchFamily="34" charset="0"/>
                <a:cs typeface="Times New Roman" panose="02020603050405020304" pitchFamily="18" charset="0"/>
              </a:rPr>
              <a:t>Cursos a desarrollar </a:t>
            </a:r>
            <a:endParaRPr lang="es-PE" sz="19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a:extLst>
              <a:ext uri="{FF2B5EF4-FFF2-40B4-BE49-F238E27FC236}">
                <a16:creationId xmlns:a16="http://schemas.microsoft.com/office/drawing/2014/main" id="{DB593BCC-28A0-479B-AD3E-7066F58ABED6}"/>
              </a:ext>
            </a:extLst>
          </p:cNvPr>
          <p:cNvSpPr/>
          <p:nvPr/>
        </p:nvSpPr>
        <p:spPr>
          <a:xfrm>
            <a:off x="511866" y="4653493"/>
            <a:ext cx="2450194" cy="391389"/>
          </a:xfrm>
          <a:prstGeom prst="rect">
            <a:avLst/>
          </a:prstGeom>
        </p:spPr>
        <p:txBody>
          <a:bodyPr wrap="square">
            <a:spAutoFit/>
          </a:bodyPr>
          <a:lstStyle/>
          <a:p>
            <a:pPr lvl="1">
              <a:lnSpc>
                <a:spcPct val="107000"/>
              </a:lnSpc>
              <a:spcAft>
                <a:spcPts val="0"/>
              </a:spcAft>
            </a:pPr>
            <a:r>
              <a:rPr lang="es-PE" sz="1900" b="1" dirty="0">
                <a:effectLst/>
                <a:latin typeface="Calibri" panose="020F0502020204030204" pitchFamily="34" charset="0"/>
                <a:ea typeface="Calibri" panose="020F0502020204030204" pitchFamily="34" charset="0"/>
                <a:cs typeface="Times New Roman" panose="02020603050405020304" pitchFamily="18" charset="0"/>
              </a:rPr>
              <a:t>Entregables</a:t>
            </a:r>
          </a:p>
        </p:txBody>
      </p:sp>
    </p:spTree>
    <p:extLst>
      <p:ext uri="{BB962C8B-B14F-4D97-AF65-F5344CB8AC3E}">
        <p14:creationId xmlns:p14="http://schemas.microsoft.com/office/powerpoint/2010/main" val="178376082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5"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Conferencias Magistrales – </a:t>
            </a:r>
            <a:r>
              <a:rPr lang="es-ES" sz="2800" b="1" dirty="0" err="1">
                <a:solidFill>
                  <a:srgbClr val="2680AA"/>
                </a:solidFill>
                <a:latin typeface="Arial Narrow" panose="020B0606020202030204" pitchFamily="34" charset="0"/>
                <a:cs typeface="Dubai Medium" panose="020B0603030403030204" pitchFamily="34" charset="-78"/>
              </a:rPr>
              <a:t>Webinars</a:t>
            </a:r>
            <a:r>
              <a:rPr lang="es-ES" sz="2800" b="1" dirty="0">
                <a:solidFill>
                  <a:srgbClr val="2680AA"/>
                </a:solidFill>
                <a:latin typeface="Arial Narrow" panose="020B0606020202030204" pitchFamily="34" charset="0"/>
                <a:cs typeface="Dubai Medium" panose="020B0603030403030204" pitchFamily="34" charset="-78"/>
              </a:rPr>
              <a:t> 2021</a:t>
            </a:r>
          </a:p>
        </p:txBody>
      </p:sp>
    </p:spTree>
    <p:extLst>
      <p:ext uri="{BB962C8B-B14F-4D97-AF65-F5344CB8AC3E}">
        <p14:creationId xmlns:p14="http://schemas.microsoft.com/office/powerpoint/2010/main" val="13722157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grpSp>
        <p:nvGrpSpPr>
          <p:cNvPr id="33" name="Grupo 32">
            <a:extLst>
              <a:ext uri="{FF2B5EF4-FFF2-40B4-BE49-F238E27FC236}">
                <a16:creationId xmlns:a16="http://schemas.microsoft.com/office/drawing/2014/main" id="{51E1A46A-915D-42E0-9ECC-1A1D3C4B5A30}"/>
              </a:ext>
            </a:extLst>
          </p:cNvPr>
          <p:cNvGrpSpPr/>
          <p:nvPr/>
        </p:nvGrpSpPr>
        <p:grpSpPr>
          <a:xfrm>
            <a:off x="0" y="1705698"/>
            <a:ext cx="12192000" cy="3988807"/>
            <a:chOff x="0" y="1744788"/>
            <a:chExt cx="12192000" cy="3988807"/>
          </a:xfrm>
        </p:grpSpPr>
        <p:grpSp>
          <p:nvGrpSpPr>
            <p:cNvPr id="34" name="Grupo 33">
              <a:extLst>
                <a:ext uri="{FF2B5EF4-FFF2-40B4-BE49-F238E27FC236}">
                  <a16:creationId xmlns:a16="http://schemas.microsoft.com/office/drawing/2014/main" id="{CDD2A2D7-BE43-4A20-8787-E1EC75F03E78}"/>
                </a:ext>
              </a:extLst>
            </p:cNvPr>
            <p:cNvGrpSpPr/>
            <p:nvPr/>
          </p:nvGrpSpPr>
          <p:grpSpPr>
            <a:xfrm>
              <a:off x="0" y="1744788"/>
              <a:ext cx="12192000" cy="3988807"/>
              <a:chOff x="0" y="1581502"/>
              <a:chExt cx="12192000" cy="3988807"/>
            </a:xfrm>
          </p:grpSpPr>
          <p:pic>
            <p:nvPicPr>
              <p:cNvPr id="41" name="Imagen 40">
                <a:extLst>
                  <a:ext uri="{FF2B5EF4-FFF2-40B4-BE49-F238E27FC236}">
                    <a16:creationId xmlns:a16="http://schemas.microsoft.com/office/drawing/2014/main" id="{0D5B7181-498D-4F79-859F-924BE3371178}"/>
                  </a:ext>
                </a:extLst>
              </p:cNvPr>
              <p:cNvPicPr>
                <a:picLocks noChangeAspect="1"/>
              </p:cNvPicPr>
              <p:nvPr/>
            </p:nvPicPr>
            <p:blipFill rotWithShape="1">
              <a:blip r:embed="rId7">
                <a:extLst>
                  <a:ext uri="{28A0092B-C50C-407E-A947-70E740481C1C}">
                    <a14:useLocalDpi xmlns:a14="http://schemas.microsoft.com/office/drawing/2010/main" val="0"/>
                  </a:ext>
                </a:extLst>
              </a:blip>
              <a:srcRect t="31190" b="39823"/>
              <a:stretch/>
            </p:blipFill>
            <p:spPr>
              <a:xfrm>
                <a:off x="0" y="2628906"/>
                <a:ext cx="12192000" cy="1987882"/>
              </a:xfrm>
              <a:prstGeom prst="rect">
                <a:avLst/>
              </a:prstGeom>
            </p:spPr>
          </p:pic>
          <p:sp>
            <p:nvSpPr>
              <p:cNvPr id="44" name="Oval 7">
                <a:extLst>
                  <a:ext uri="{FF2B5EF4-FFF2-40B4-BE49-F238E27FC236}">
                    <a16:creationId xmlns:a16="http://schemas.microsoft.com/office/drawing/2014/main" id="{6E3340FE-D25F-48C3-A6F4-E402920B8696}"/>
                  </a:ext>
                </a:extLst>
              </p:cNvPr>
              <p:cNvSpPr/>
              <p:nvPr/>
            </p:nvSpPr>
            <p:spPr>
              <a:xfrm>
                <a:off x="1995150" y="3073980"/>
                <a:ext cx="1052945" cy="1052945"/>
              </a:xfrm>
              <a:prstGeom prst="ellipse">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5" name="Oval 7">
                <a:extLst>
                  <a:ext uri="{FF2B5EF4-FFF2-40B4-BE49-F238E27FC236}">
                    <a16:creationId xmlns:a16="http://schemas.microsoft.com/office/drawing/2014/main" id="{15947C89-1839-4296-BE37-F79DA3A6C521}"/>
                  </a:ext>
                </a:extLst>
              </p:cNvPr>
              <p:cNvSpPr/>
              <p:nvPr/>
            </p:nvSpPr>
            <p:spPr>
              <a:xfrm>
                <a:off x="4372626" y="3073981"/>
                <a:ext cx="1052945" cy="1052945"/>
              </a:xfrm>
              <a:prstGeom prst="ellipse">
                <a:avLst/>
              </a:prstGeom>
              <a:solidFill>
                <a:schemeClr val="accent6">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6" name="Oval 7">
                <a:extLst>
                  <a:ext uri="{FF2B5EF4-FFF2-40B4-BE49-F238E27FC236}">
                    <a16:creationId xmlns:a16="http://schemas.microsoft.com/office/drawing/2014/main" id="{79C07057-5055-4362-B1E1-E4ACB5CFF2D3}"/>
                  </a:ext>
                </a:extLst>
              </p:cNvPr>
              <p:cNvSpPr/>
              <p:nvPr/>
            </p:nvSpPr>
            <p:spPr>
              <a:xfrm>
                <a:off x="6750102" y="3073981"/>
                <a:ext cx="1052945" cy="1052945"/>
              </a:xfrm>
              <a:prstGeom prst="ellipse">
                <a:avLst/>
              </a:prstGeom>
              <a:solidFill>
                <a:schemeClr val="accent6">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7" name="Oval 7">
                <a:extLst>
                  <a:ext uri="{FF2B5EF4-FFF2-40B4-BE49-F238E27FC236}">
                    <a16:creationId xmlns:a16="http://schemas.microsoft.com/office/drawing/2014/main" id="{18B405F9-1392-45C7-8419-31739A28847A}"/>
                  </a:ext>
                </a:extLst>
              </p:cNvPr>
              <p:cNvSpPr/>
              <p:nvPr/>
            </p:nvSpPr>
            <p:spPr>
              <a:xfrm>
                <a:off x="9176565" y="3073979"/>
                <a:ext cx="1052945" cy="1052945"/>
              </a:xfrm>
              <a:prstGeom prst="ellipse">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nvGrpSpPr>
              <p:cNvPr id="48" name="Grupo 47">
                <a:extLst>
                  <a:ext uri="{FF2B5EF4-FFF2-40B4-BE49-F238E27FC236}">
                    <a16:creationId xmlns:a16="http://schemas.microsoft.com/office/drawing/2014/main" id="{A352C09E-7788-41F1-ADC2-C50EF0141327}"/>
                  </a:ext>
                </a:extLst>
              </p:cNvPr>
              <p:cNvGrpSpPr/>
              <p:nvPr/>
            </p:nvGrpSpPr>
            <p:grpSpPr>
              <a:xfrm>
                <a:off x="3434449" y="1596760"/>
                <a:ext cx="2929293" cy="1225507"/>
                <a:chOff x="1153942" y="4279185"/>
                <a:chExt cx="2929293" cy="1225507"/>
              </a:xfrm>
            </p:grpSpPr>
            <p:sp>
              <p:nvSpPr>
                <p:cNvPr id="57" name="Marcador de texto 5">
                  <a:extLst>
                    <a:ext uri="{FF2B5EF4-FFF2-40B4-BE49-F238E27FC236}">
                      <a16:creationId xmlns:a16="http://schemas.microsoft.com/office/drawing/2014/main" id="{C2EC7722-2142-4080-8CA3-48A79D05A9A8}"/>
                    </a:ext>
                  </a:extLst>
                </p:cNvPr>
                <p:cNvSpPr txBox="1">
                  <a:spLocks/>
                </p:cNvSpPr>
                <p:nvPr/>
              </p:nvSpPr>
              <p:spPr>
                <a:xfrm>
                  <a:off x="1549697" y="4279185"/>
                  <a:ext cx="2137785" cy="353510"/>
                </a:xfrm>
                <a:prstGeom prst="rect">
                  <a:avLst/>
                </a:prstGeom>
              </p:spPr>
              <p:txBody>
                <a:bodyPr vert="horz" lIns="91440" tIns="45720" rIns="91440" bIns="45720" rtlCol="0">
                  <a:noAutofit/>
                </a:bodyPr>
                <a:lstStyle>
                  <a:defPPr>
                    <a:defRPr lang="pt-BR"/>
                  </a:defPPr>
                  <a:lvl1pPr indent="0" algn="ctr">
                    <a:lnSpc>
                      <a:spcPct val="90000"/>
                    </a:lnSpc>
                    <a:spcBef>
                      <a:spcPts val="1000"/>
                    </a:spcBef>
                    <a:buFont typeface="Arial" panose="020B0604020202020204" pitchFamily="34" charset="0"/>
                    <a:buNone/>
                    <a:defRPr sz="1500" b="1">
                      <a:solidFill>
                        <a:srgbClr val="0070C0"/>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US" dirty="0"/>
                    <a:t>156 </a:t>
                  </a:r>
                  <a:r>
                    <a:rPr lang="en-US" dirty="0" err="1"/>
                    <a:t>Alumnos</a:t>
                  </a:r>
                  <a:r>
                    <a:rPr lang="en-US" dirty="0"/>
                    <a:t> </a:t>
                  </a:r>
                  <a:r>
                    <a:rPr lang="en-US" dirty="0" err="1"/>
                    <a:t>Matriculados</a:t>
                  </a:r>
                  <a:endParaRPr lang="en-US" dirty="0"/>
                </a:p>
              </p:txBody>
            </p:sp>
            <p:sp>
              <p:nvSpPr>
                <p:cNvPr id="58" name="TextBox 66">
                  <a:extLst>
                    <a:ext uri="{FF2B5EF4-FFF2-40B4-BE49-F238E27FC236}">
                      <a16:creationId xmlns:a16="http://schemas.microsoft.com/office/drawing/2014/main" id="{E67154FA-7DDF-444A-8C7B-6550DCE8C1A9}"/>
                    </a:ext>
                  </a:extLst>
                </p:cNvPr>
                <p:cNvSpPr txBox="1"/>
                <p:nvPr/>
              </p:nvSpPr>
              <p:spPr>
                <a:xfrm>
                  <a:off x="1153942" y="4919917"/>
                  <a:ext cx="2929293" cy="584775"/>
                </a:xfrm>
                <a:prstGeom prst="rect">
                  <a:avLst/>
                </a:prstGeom>
                <a:noFill/>
              </p:spPr>
              <p:txBody>
                <a:bodyPr wrap="square" lIns="0" rIns="0" rtlCol="0" anchor="ctr">
                  <a:spAutoFit/>
                </a:bodyPr>
                <a:lstStyle/>
                <a:p>
                  <a:pPr algn="ctr"/>
                  <a:r>
                    <a:rPr lang="en-US" sz="1600" dirty="0" err="1">
                      <a:latin typeface="Arial Narrow" panose="020B0606020202030204" pitchFamily="34" charset="0"/>
                    </a:rPr>
                    <a:t>En</a:t>
                  </a:r>
                  <a:r>
                    <a:rPr lang="en-US" sz="1600" dirty="0">
                      <a:latin typeface="Arial Narrow" panose="020B0606020202030204" pitchFamily="34" charset="0"/>
                    </a:rPr>
                    <a:t> los </a:t>
                  </a:r>
                  <a:r>
                    <a:rPr lang="en-US" sz="1600" dirty="0" err="1">
                      <a:latin typeface="Arial Narrow" panose="020B0606020202030204" pitchFamily="34" charset="0"/>
                    </a:rPr>
                    <a:t>diferentes</a:t>
                  </a:r>
                  <a:r>
                    <a:rPr lang="en-US" sz="1600" dirty="0">
                      <a:latin typeface="Arial Narrow" panose="020B0606020202030204" pitchFamily="34" charset="0"/>
                    </a:rPr>
                    <a:t> </a:t>
                  </a:r>
                  <a:r>
                    <a:rPr lang="en-US" sz="1600" dirty="0" err="1">
                      <a:latin typeface="Arial Narrow" panose="020B0606020202030204" pitchFamily="34" charset="0"/>
                    </a:rPr>
                    <a:t>programas</a:t>
                  </a:r>
                  <a:r>
                    <a:rPr lang="en-US" sz="1600" dirty="0">
                      <a:latin typeface="Arial Narrow" panose="020B0606020202030204" pitchFamily="34" charset="0"/>
                    </a:rPr>
                    <a:t> de </a:t>
                  </a:r>
                  <a:r>
                    <a:rPr lang="en-US" sz="1600" dirty="0" err="1">
                      <a:latin typeface="Arial Narrow" panose="020B0606020202030204" pitchFamily="34" charset="0"/>
                    </a:rPr>
                    <a:t>Hidrocarburos</a:t>
                  </a:r>
                  <a:endParaRPr lang="en-US" sz="1600" dirty="0">
                    <a:latin typeface="Arial Narrow" panose="020B0606020202030204" pitchFamily="34" charset="0"/>
                  </a:endParaRPr>
                </a:p>
              </p:txBody>
            </p:sp>
          </p:grpSp>
          <p:sp>
            <p:nvSpPr>
              <p:cNvPr id="49" name="TextBox 69">
                <a:extLst>
                  <a:ext uri="{FF2B5EF4-FFF2-40B4-BE49-F238E27FC236}">
                    <a16:creationId xmlns:a16="http://schemas.microsoft.com/office/drawing/2014/main" id="{BFDCFA7F-5C7A-453C-9FEE-5B52F0EF8882}"/>
                  </a:ext>
                </a:extLst>
              </p:cNvPr>
              <p:cNvSpPr txBox="1"/>
              <p:nvPr/>
            </p:nvSpPr>
            <p:spPr>
              <a:xfrm>
                <a:off x="5732966" y="4883325"/>
                <a:ext cx="3217832" cy="584775"/>
              </a:xfrm>
              <a:prstGeom prst="rect">
                <a:avLst/>
              </a:prstGeom>
              <a:noFill/>
            </p:spPr>
            <p:txBody>
              <a:bodyPr wrap="square" lIns="0" rIns="0" rtlCol="0" anchor="ctr">
                <a:spAutoFit/>
              </a:bodyPr>
              <a:lstStyle/>
              <a:p>
                <a:pPr algn="ctr"/>
                <a:r>
                  <a:rPr lang="en-US" sz="1600" dirty="0" err="1">
                    <a:latin typeface="Arial Narrow" panose="020B0606020202030204" pitchFamily="34" charset="0"/>
                  </a:rPr>
                  <a:t>En</a:t>
                </a:r>
                <a:r>
                  <a:rPr lang="en-US" sz="1600" dirty="0">
                    <a:latin typeface="Arial Narrow" panose="020B0606020202030204" pitchFamily="34" charset="0"/>
                  </a:rPr>
                  <a:t> los </a:t>
                </a:r>
                <a:r>
                  <a:rPr lang="en-US" sz="1600" dirty="0" err="1">
                    <a:latin typeface="Arial Narrow" panose="020B0606020202030204" pitchFamily="34" charset="0"/>
                  </a:rPr>
                  <a:t>diferentes</a:t>
                </a:r>
                <a:r>
                  <a:rPr lang="en-US" sz="1600" dirty="0">
                    <a:latin typeface="Arial Narrow" panose="020B0606020202030204" pitchFamily="34" charset="0"/>
                  </a:rPr>
                  <a:t> </a:t>
                </a:r>
                <a:r>
                  <a:rPr lang="en-US" sz="1600" dirty="0" err="1">
                    <a:latin typeface="Arial Narrow" panose="020B0606020202030204" pitchFamily="34" charset="0"/>
                  </a:rPr>
                  <a:t>programas</a:t>
                </a:r>
                <a:r>
                  <a:rPr lang="en-US" sz="1600" dirty="0">
                    <a:latin typeface="Arial Narrow" panose="020B0606020202030204" pitchFamily="34" charset="0"/>
                  </a:rPr>
                  <a:t> de </a:t>
                </a:r>
                <a:r>
                  <a:rPr lang="en-US" sz="1600" dirty="0" err="1">
                    <a:latin typeface="Arial Narrow" panose="020B0606020202030204" pitchFamily="34" charset="0"/>
                  </a:rPr>
                  <a:t>Hidrocarburos</a:t>
                </a:r>
                <a:r>
                  <a:rPr lang="en-US" sz="1600" dirty="0">
                    <a:latin typeface="Arial Narrow" panose="020B0606020202030204" pitchFamily="34" charset="0"/>
                  </a:rPr>
                  <a:t>. </a:t>
                </a:r>
              </a:p>
            </p:txBody>
          </p:sp>
          <p:sp>
            <p:nvSpPr>
              <p:cNvPr id="50" name="Marcador de texto 5">
                <a:extLst>
                  <a:ext uri="{FF2B5EF4-FFF2-40B4-BE49-F238E27FC236}">
                    <a16:creationId xmlns:a16="http://schemas.microsoft.com/office/drawing/2014/main" id="{1CCD270E-35C8-4404-B90B-0C5364DE5BAE}"/>
                  </a:ext>
                </a:extLst>
              </p:cNvPr>
              <p:cNvSpPr txBox="1">
                <a:spLocks/>
              </p:cNvSpPr>
              <p:nvPr/>
            </p:nvSpPr>
            <p:spPr>
              <a:xfrm>
                <a:off x="6272990" y="4292315"/>
                <a:ext cx="2137785" cy="559371"/>
              </a:xfrm>
              <a:prstGeom prst="rect">
                <a:avLst/>
              </a:prstGeom>
            </p:spPr>
            <p:txBody>
              <a:bodyPr vert="horz" lIns="91440" tIns="45720" rIns="91440" bIns="45720" rtlCol="0">
                <a:noAutofit/>
              </a:bodyPr>
              <a:lstStyle>
                <a:defPPr>
                  <a:defRPr lang="pt-BR"/>
                </a:defPPr>
                <a:lvl1pPr indent="0" algn="ctr">
                  <a:lnSpc>
                    <a:spcPct val="90000"/>
                  </a:lnSpc>
                  <a:spcBef>
                    <a:spcPts val="1000"/>
                  </a:spcBef>
                  <a:buFont typeface="Arial" panose="020B0604020202020204" pitchFamily="34" charset="0"/>
                  <a:buNone/>
                  <a:defRPr sz="1500" b="1">
                    <a:solidFill>
                      <a:srgbClr val="0070C0"/>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US" dirty="0"/>
                  <a:t>100% </a:t>
                </a:r>
                <a:r>
                  <a:rPr lang="en-US" dirty="0" err="1"/>
                  <a:t>Transmisión</a:t>
                </a:r>
                <a:r>
                  <a:rPr lang="en-US" dirty="0"/>
                  <a:t> </a:t>
                </a:r>
                <a:r>
                  <a:rPr lang="en-US" dirty="0" err="1"/>
                  <a:t>en</a:t>
                </a:r>
                <a:r>
                  <a:rPr lang="en-US" dirty="0"/>
                  <a:t> Vivo</a:t>
                </a:r>
              </a:p>
            </p:txBody>
          </p:sp>
          <p:grpSp>
            <p:nvGrpSpPr>
              <p:cNvPr id="51" name="Grupo 50">
                <a:extLst>
                  <a:ext uri="{FF2B5EF4-FFF2-40B4-BE49-F238E27FC236}">
                    <a16:creationId xmlns:a16="http://schemas.microsoft.com/office/drawing/2014/main" id="{33CD266C-EEC6-4E25-941D-090F5A746328}"/>
                  </a:ext>
                </a:extLst>
              </p:cNvPr>
              <p:cNvGrpSpPr/>
              <p:nvPr/>
            </p:nvGrpSpPr>
            <p:grpSpPr>
              <a:xfrm>
                <a:off x="1090374" y="4381012"/>
                <a:ext cx="2929293" cy="1189297"/>
                <a:chOff x="-3662241" y="4401883"/>
                <a:chExt cx="2929293" cy="1189297"/>
              </a:xfrm>
            </p:grpSpPr>
            <p:sp>
              <p:nvSpPr>
                <p:cNvPr id="55" name="Marcador de texto 5">
                  <a:extLst>
                    <a:ext uri="{FF2B5EF4-FFF2-40B4-BE49-F238E27FC236}">
                      <a16:creationId xmlns:a16="http://schemas.microsoft.com/office/drawing/2014/main" id="{DDC2598F-2E0B-4F14-B293-BA50C56A872E}"/>
                    </a:ext>
                  </a:extLst>
                </p:cNvPr>
                <p:cNvSpPr txBox="1">
                  <a:spLocks/>
                </p:cNvSpPr>
                <p:nvPr/>
              </p:nvSpPr>
              <p:spPr>
                <a:xfrm>
                  <a:off x="-3383383" y="4401883"/>
                  <a:ext cx="2137785" cy="559371"/>
                </a:xfrm>
                <a:prstGeom prst="rect">
                  <a:avLst/>
                </a:prstGeom>
              </p:spPr>
              <p:txBody>
                <a:bodyPr vert="horz" lIns="91440" tIns="45720" rIns="91440" bIns="45720" rtlCol="0">
                  <a:noAutofit/>
                </a:bodyPr>
                <a:lstStyle>
                  <a:defPPr>
                    <a:defRPr lang="pt-BR"/>
                  </a:defPPr>
                  <a:lvl1pPr indent="0" algn="just">
                    <a:lnSpc>
                      <a:spcPct val="90000"/>
                    </a:lnSpc>
                    <a:spcBef>
                      <a:spcPts val="1000"/>
                    </a:spcBef>
                    <a:buFont typeface="Arial" panose="020B0604020202020204" pitchFamily="34" charset="0"/>
                    <a:buNone/>
                    <a:defRPr sz="1500" b="1">
                      <a:solidFill>
                        <a:srgbClr val="0070C0"/>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algn="ctr"/>
                  <a:r>
                    <a:rPr lang="en-US" dirty="0"/>
                    <a:t>570 Horas </a:t>
                  </a:r>
                  <a:r>
                    <a:rPr lang="en-US" dirty="0" err="1"/>
                    <a:t>Dictadas</a:t>
                  </a:r>
                  <a:endParaRPr lang="en-US" dirty="0"/>
                </a:p>
              </p:txBody>
            </p:sp>
            <p:sp>
              <p:nvSpPr>
                <p:cNvPr id="56" name="TextBox 66">
                  <a:extLst>
                    <a:ext uri="{FF2B5EF4-FFF2-40B4-BE49-F238E27FC236}">
                      <a16:creationId xmlns:a16="http://schemas.microsoft.com/office/drawing/2014/main" id="{79A29439-2E86-4261-AE08-6EB98A741A19}"/>
                    </a:ext>
                  </a:extLst>
                </p:cNvPr>
                <p:cNvSpPr txBox="1"/>
                <p:nvPr/>
              </p:nvSpPr>
              <p:spPr>
                <a:xfrm>
                  <a:off x="-3662241" y="4926474"/>
                  <a:ext cx="2929293" cy="338554"/>
                </a:xfrm>
                <a:prstGeom prst="rect">
                  <a:avLst/>
                </a:prstGeom>
                <a:noFill/>
              </p:spPr>
              <p:txBody>
                <a:bodyPr wrap="square" lIns="0" rIns="0" rtlCol="0" anchor="ctr">
                  <a:spAutoFit/>
                </a:bodyPr>
                <a:lstStyle/>
                <a:p>
                  <a:pPr algn="ctr"/>
                  <a:endParaRPr lang="en-US" sz="1600" dirty="0"/>
                </a:p>
              </p:txBody>
            </p:sp>
            <p:sp>
              <p:nvSpPr>
                <p:cNvPr id="59" name="Marcador de texto 5">
                  <a:extLst>
                    <a:ext uri="{FF2B5EF4-FFF2-40B4-BE49-F238E27FC236}">
                      <a16:creationId xmlns:a16="http://schemas.microsoft.com/office/drawing/2014/main" id="{22E6F685-2EE4-410E-B3F7-3DC38009C53E}"/>
                    </a:ext>
                  </a:extLst>
                </p:cNvPr>
                <p:cNvSpPr txBox="1">
                  <a:spLocks/>
                </p:cNvSpPr>
                <p:nvPr/>
              </p:nvSpPr>
              <p:spPr>
                <a:xfrm>
                  <a:off x="-3266486" y="5031809"/>
                  <a:ext cx="2137785" cy="559371"/>
                </a:xfrm>
                <a:prstGeom prst="rect">
                  <a:avLst/>
                </a:prstGeom>
              </p:spPr>
              <p:txBody>
                <a:bodyPr vert="horz" lIns="91440" tIns="45720" rIns="91440" bIns="45720" rtlCol="0">
                  <a:noAutofit/>
                </a:bodyPr>
                <a:lstStyle>
                  <a:defPPr>
                    <a:defRPr lang="pt-BR"/>
                  </a:defPPr>
                  <a:lvl1pPr indent="0" algn="just">
                    <a:lnSpc>
                      <a:spcPct val="90000"/>
                    </a:lnSpc>
                    <a:spcBef>
                      <a:spcPts val="1000"/>
                    </a:spcBef>
                    <a:buFont typeface="Arial" panose="020B0604020202020204" pitchFamily="34" charset="0"/>
                    <a:buNone/>
                    <a:defRPr sz="1500" b="1">
                      <a:solidFill>
                        <a:srgbClr val="0070C0"/>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algn="r"/>
                  <a:r>
                    <a:rPr lang="en-US" sz="1400" b="0" dirty="0">
                      <a:solidFill>
                        <a:schemeClr val="tx1"/>
                      </a:solidFill>
                      <a:latin typeface="Arial Narrow" panose="020B0606020202030204" pitchFamily="34" charset="0"/>
                    </a:rPr>
                    <a:t>Hora </a:t>
                  </a:r>
                  <a:r>
                    <a:rPr lang="en-US" sz="1400" b="0" dirty="0" err="1">
                      <a:solidFill>
                        <a:schemeClr val="tx1"/>
                      </a:solidFill>
                      <a:latin typeface="Arial Narrow" panose="020B0606020202030204" pitchFamily="34" charset="0"/>
                    </a:rPr>
                    <a:t>Lectivas</a:t>
                  </a:r>
                  <a:r>
                    <a:rPr lang="en-US" sz="1400" b="0" dirty="0">
                      <a:solidFill>
                        <a:schemeClr val="tx1"/>
                      </a:solidFill>
                      <a:latin typeface="Arial Narrow" panose="020B0606020202030204" pitchFamily="34" charset="0"/>
                    </a:rPr>
                    <a:t> de 45 </a:t>
                  </a:r>
                  <a:r>
                    <a:rPr lang="en-US" sz="1400" b="0" dirty="0" err="1">
                      <a:solidFill>
                        <a:schemeClr val="tx1"/>
                      </a:solidFill>
                      <a:latin typeface="Arial Narrow" panose="020B0606020202030204" pitchFamily="34" charset="0"/>
                    </a:rPr>
                    <a:t>minutos</a:t>
                  </a:r>
                  <a:r>
                    <a:rPr lang="en-US" sz="1400" b="0" dirty="0">
                      <a:solidFill>
                        <a:schemeClr val="tx1"/>
                      </a:solidFill>
                      <a:latin typeface="Arial Narrow" panose="020B0606020202030204" pitchFamily="34" charset="0"/>
                    </a:rPr>
                    <a:t>. </a:t>
                  </a:r>
                </a:p>
              </p:txBody>
            </p:sp>
          </p:grpSp>
          <p:grpSp>
            <p:nvGrpSpPr>
              <p:cNvPr id="52" name="Grupo 51">
                <a:extLst>
                  <a:ext uri="{FF2B5EF4-FFF2-40B4-BE49-F238E27FC236}">
                    <a16:creationId xmlns:a16="http://schemas.microsoft.com/office/drawing/2014/main" id="{B69ACA7A-73D2-49B9-86A9-84ED0D7628E9}"/>
                  </a:ext>
                </a:extLst>
              </p:cNvPr>
              <p:cNvGrpSpPr/>
              <p:nvPr/>
            </p:nvGrpSpPr>
            <p:grpSpPr>
              <a:xfrm>
                <a:off x="8410775" y="1581502"/>
                <a:ext cx="2929293" cy="1369639"/>
                <a:chOff x="1082806" y="4264830"/>
                <a:chExt cx="2929293" cy="1369639"/>
              </a:xfrm>
            </p:grpSpPr>
            <p:sp>
              <p:nvSpPr>
                <p:cNvPr id="53" name="Marcador de texto 5">
                  <a:extLst>
                    <a:ext uri="{FF2B5EF4-FFF2-40B4-BE49-F238E27FC236}">
                      <a16:creationId xmlns:a16="http://schemas.microsoft.com/office/drawing/2014/main" id="{3427673C-FAB8-4509-A193-583D8E3526BC}"/>
                    </a:ext>
                  </a:extLst>
                </p:cNvPr>
                <p:cNvSpPr txBox="1">
                  <a:spLocks/>
                </p:cNvSpPr>
                <p:nvPr/>
              </p:nvSpPr>
              <p:spPr>
                <a:xfrm>
                  <a:off x="1306175" y="4264830"/>
                  <a:ext cx="2137785" cy="559371"/>
                </a:xfrm>
                <a:prstGeom prst="rect">
                  <a:avLst/>
                </a:prstGeom>
              </p:spPr>
              <p:txBody>
                <a:bodyPr vert="horz" lIns="91440" tIns="45720" rIns="91440" bIns="45720" rtlCol="0">
                  <a:noAutofit/>
                </a:bodyPr>
                <a:lstStyle>
                  <a:defPPr>
                    <a:defRPr lang="pt-BR"/>
                  </a:defPPr>
                  <a:lvl1pPr indent="0" algn="ctr">
                    <a:lnSpc>
                      <a:spcPct val="90000"/>
                    </a:lnSpc>
                    <a:spcBef>
                      <a:spcPts val="1000"/>
                    </a:spcBef>
                    <a:buFont typeface="Arial" panose="020B0604020202020204" pitchFamily="34" charset="0"/>
                    <a:buNone/>
                    <a:defRPr sz="1500" b="1">
                      <a:solidFill>
                        <a:srgbClr val="0070C0"/>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US" dirty="0"/>
                    <a:t>5 Webinar</a:t>
                  </a:r>
                  <a:endParaRPr lang="es-MX" dirty="0"/>
                </a:p>
              </p:txBody>
            </p:sp>
            <p:sp>
              <p:nvSpPr>
                <p:cNvPr id="54" name="TextBox 66">
                  <a:extLst>
                    <a:ext uri="{FF2B5EF4-FFF2-40B4-BE49-F238E27FC236}">
                      <a16:creationId xmlns:a16="http://schemas.microsoft.com/office/drawing/2014/main" id="{045856BD-C81F-4F7F-B930-0E87C2455354}"/>
                    </a:ext>
                  </a:extLst>
                </p:cNvPr>
                <p:cNvSpPr txBox="1"/>
                <p:nvPr/>
              </p:nvSpPr>
              <p:spPr>
                <a:xfrm>
                  <a:off x="1082806" y="4557251"/>
                  <a:ext cx="2929293" cy="1077218"/>
                </a:xfrm>
                <a:prstGeom prst="rect">
                  <a:avLst/>
                </a:prstGeom>
                <a:noFill/>
              </p:spPr>
              <p:txBody>
                <a:bodyPr wrap="square" lIns="0" rIns="0" rtlCol="0" anchor="ctr">
                  <a:spAutoFit/>
                </a:bodyPr>
                <a:lstStyle/>
                <a:p>
                  <a:pPr algn="ctr"/>
                  <a:r>
                    <a:rPr lang="en-US" sz="1600" dirty="0" err="1">
                      <a:latin typeface="Arial Narrow" panose="020B0606020202030204" pitchFamily="34" charset="0"/>
                    </a:rPr>
                    <a:t>Llegando</a:t>
                  </a:r>
                  <a:r>
                    <a:rPr lang="en-US" sz="1600" dirty="0">
                      <a:latin typeface="Arial Narrow" panose="020B0606020202030204" pitchFamily="34" charset="0"/>
                    </a:rPr>
                    <a:t> a </a:t>
                  </a:r>
                  <a:r>
                    <a:rPr lang="en-US" sz="1600" dirty="0" smtClean="0">
                      <a:latin typeface="Arial Narrow" panose="020B0606020202030204" pitchFamily="34" charset="0"/>
                    </a:rPr>
                    <a:t>500 </a:t>
                  </a:r>
                  <a:r>
                    <a:rPr lang="en-US" sz="1600" dirty="0" err="1">
                      <a:latin typeface="Arial Narrow" panose="020B0606020202030204" pitchFamily="34" charset="0"/>
                    </a:rPr>
                    <a:t>participantes</a:t>
                  </a:r>
                  <a:r>
                    <a:rPr lang="en-US" sz="1600" dirty="0">
                      <a:latin typeface="Arial Narrow" panose="020B0606020202030204" pitchFamily="34" charset="0"/>
                    </a:rPr>
                    <a:t>  en total que se </a:t>
                  </a:r>
                  <a:r>
                    <a:rPr lang="en-US" sz="1600" dirty="0" err="1">
                      <a:latin typeface="Arial Narrow" panose="020B0606020202030204" pitchFamily="34" charset="0"/>
                    </a:rPr>
                    <a:t>capacitaron</a:t>
                  </a:r>
                  <a:r>
                    <a:rPr lang="en-US" sz="1600" dirty="0">
                      <a:latin typeface="Arial Narrow" panose="020B0606020202030204" pitchFamily="34" charset="0"/>
                    </a:rPr>
                    <a:t> en </a:t>
                  </a:r>
                  <a:r>
                    <a:rPr lang="en-US" sz="1600" dirty="0" err="1">
                      <a:latin typeface="Arial Narrow" panose="020B0606020202030204" pitchFamily="34" charset="0"/>
                    </a:rPr>
                    <a:t>temas</a:t>
                  </a:r>
                  <a:r>
                    <a:rPr lang="en-US" sz="1600" dirty="0">
                      <a:latin typeface="Arial Narrow" panose="020B0606020202030204" pitchFamily="34" charset="0"/>
                    </a:rPr>
                    <a:t> </a:t>
                  </a:r>
                  <a:r>
                    <a:rPr lang="en-US" sz="1600" dirty="0" err="1">
                      <a:latin typeface="Arial Narrow" panose="020B0606020202030204" pitchFamily="34" charset="0"/>
                    </a:rPr>
                    <a:t>relacionados</a:t>
                  </a:r>
                  <a:r>
                    <a:rPr lang="en-US" sz="1600" dirty="0">
                      <a:latin typeface="Arial Narrow" panose="020B0606020202030204" pitchFamily="34" charset="0"/>
                    </a:rPr>
                    <a:t> a </a:t>
                  </a:r>
                  <a:r>
                    <a:rPr lang="en-US" sz="1600" dirty="0" err="1">
                      <a:latin typeface="Arial Narrow" panose="020B0606020202030204" pitchFamily="34" charset="0"/>
                    </a:rPr>
                    <a:t>Energía</a:t>
                  </a:r>
                  <a:r>
                    <a:rPr lang="en-US" sz="1600" dirty="0">
                      <a:latin typeface="Arial Narrow" panose="020B0606020202030204" pitchFamily="34" charset="0"/>
                    </a:rPr>
                    <a:t> e Hidrocarburos</a:t>
                  </a:r>
                </a:p>
              </p:txBody>
            </p:sp>
          </p:grpSp>
        </p:grpSp>
        <p:pic>
          <p:nvPicPr>
            <p:cNvPr id="35" name="Graphic 8" descr="Users">
              <a:extLst>
                <a:ext uri="{FF2B5EF4-FFF2-40B4-BE49-F238E27FC236}">
                  <a16:creationId xmlns:a16="http://schemas.microsoft.com/office/drawing/2014/main" id="{8B4AC917-98F1-4A19-9F33-E5833296A1C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500990" y="3363045"/>
              <a:ext cx="796214" cy="796214"/>
            </a:xfrm>
            <a:prstGeom prst="rect">
              <a:avLst/>
            </a:prstGeom>
          </p:spPr>
        </p:pic>
        <p:pic>
          <p:nvPicPr>
            <p:cNvPr id="36" name="Graphic 12" descr="Lightbulb">
              <a:extLst>
                <a:ext uri="{FF2B5EF4-FFF2-40B4-BE49-F238E27FC236}">
                  <a16:creationId xmlns:a16="http://schemas.microsoft.com/office/drawing/2014/main" id="{D0E6D45D-6D25-4F53-9E86-C35F6979EF7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273375" y="3299938"/>
              <a:ext cx="859321" cy="859321"/>
            </a:xfrm>
            <a:prstGeom prst="rect">
              <a:avLst/>
            </a:prstGeom>
          </p:spPr>
        </p:pic>
        <p:sp>
          <p:nvSpPr>
            <p:cNvPr id="37" name="Freeform 463">
              <a:extLst>
                <a:ext uri="{FF2B5EF4-FFF2-40B4-BE49-F238E27FC236}">
                  <a16:creationId xmlns:a16="http://schemas.microsoft.com/office/drawing/2014/main" id="{20D17C8C-D55D-4E69-A751-10E81DA91106}"/>
                </a:ext>
              </a:extLst>
            </p:cNvPr>
            <p:cNvSpPr/>
            <p:nvPr/>
          </p:nvSpPr>
          <p:spPr>
            <a:xfrm rot="10800000">
              <a:off x="6899703" y="3427541"/>
              <a:ext cx="720344" cy="642835"/>
            </a:xfrm>
            <a:custGeom>
              <a:avLst/>
              <a:gdLst>
                <a:gd name="connsiteX0" fmla="*/ 247622 w 504825"/>
                <a:gd name="connsiteY0" fmla="*/ 247341 h 450736"/>
                <a:gd name="connsiteX1" fmla="*/ 258045 w 504825"/>
                <a:gd name="connsiteY1" fmla="*/ 267765 h 450736"/>
                <a:gd name="connsiteX2" fmla="*/ 269455 w 504825"/>
                <a:gd name="connsiteY2" fmla="*/ 285654 h 450736"/>
                <a:gd name="connsiteX3" fmla="*/ 283822 w 504825"/>
                <a:gd name="connsiteY3" fmla="*/ 301571 h 450736"/>
                <a:gd name="connsiteX4" fmla="*/ 301570 w 504825"/>
                <a:gd name="connsiteY4" fmla="*/ 311431 h 450736"/>
                <a:gd name="connsiteX5" fmla="*/ 324529 w 504825"/>
                <a:gd name="connsiteY5" fmla="*/ 315515 h 450736"/>
                <a:gd name="connsiteX6" fmla="*/ 396647 w 504825"/>
                <a:gd name="connsiteY6" fmla="*/ 315515 h 450736"/>
                <a:gd name="connsiteX7" fmla="*/ 396647 w 504825"/>
                <a:gd name="connsiteY7" fmla="*/ 261427 h 450736"/>
                <a:gd name="connsiteX8" fmla="*/ 399183 w 504825"/>
                <a:gd name="connsiteY8" fmla="*/ 254948 h 450736"/>
                <a:gd name="connsiteX9" fmla="*/ 405662 w 504825"/>
                <a:gd name="connsiteY9" fmla="*/ 252412 h 450736"/>
                <a:gd name="connsiteX10" fmla="*/ 412423 w 504825"/>
                <a:gd name="connsiteY10" fmla="*/ 255229 h 450736"/>
                <a:gd name="connsiteX11" fmla="*/ 502289 w 504825"/>
                <a:gd name="connsiteY11" fmla="*/ 345095 h 450736"/>
                <a:gd name="connsiteX12" fmla="*/ 504824 w 504825"/>
                <a:gd name="connsiteY12" fmla="*/ 351574 h 450736"/>
                <a:gd name="connsiteX13" fmla="*/ 502289 w 504825"/>
                <a:gd name="connsiteY13" fmla="*/ 358054 h 450736"/>
                <a:gd name="connsiteX14" fmla="*/ 412141 w 504825"/>
                <a:gd name="connsiteY14" fmla="*/ 448201 h 450736"/>
                <a:gd name="connsiteX15" fmla="*/ 405662 w 504825"/>
                <a:gd name="connsiteY15" fmla="*/ 450736 h 450736"/>
                <a:gd name="connsiteX16" fmla="*/ 399323 w 504825"/>
                <a:gd name="connsiteY16" fmla="*/ 448060 h 450736"/>
                <a:gd name="connsiteX17" fmla="*/ 396647 w 504825"/>
                <a:gd name="connsiteY17" fmla="*/ 441722 h 450736"/>
                <a:gd name="connsiteX18" fmla="*/ 396647 w 504825"/>
                <a:gd name="connsiteY18" fmla="*/ 387633 h 450736"/>
                <a:gd name="connsiteX19" fmla="*/ 372702 w 504825"/>
                <a:gd name="connsiteY19" fmla="*/ 387774 h 450736"/>
                <a:gd name="connsiteX20" fmla="*/ 349883 w 504825"/>
                <a:gd name="connsiteY20" fmla="*/ 388056 h 450736"/>
                <a:gd name="connsiteX21" fmla="*/ 329318 w 504825"/>
                <a:gd name="connsiteY21" fmla="*/ 387774 h 450736"/>
                <a:gd name="connsiteX22" fmla="*/ 309317 w 504825"/>
                <a:gd name="connsiteY22" fmla="*/ 386366 h 450736"/>
                <a:gd name="connsiteX23" fmla="*/ 291288 w 504825"/>
                <a:gd name="connsiteY23" fmla="*/ 383408 h 450736"/>
                <a:gd name="connsiteX24" fmla="*/ 273540 w 504825"/>
                <a:gd name="connsiteY24" fmla="*/ 378196 h 450736"/>
                <a:gd name="connsiteX25" fmla="*/ 257201 w 504825"/>
                <a:gd name="connsiteY25" fmla="*/ 370167 h 450736"/>
                <a:gd name="connsiteX26" fmla="*/ 240580 w 504825"/>
                <a:gd name="connsiteY26" fmla="*/ 358899 h 450736"/>
                <a:gd name="connsiteX27" fmla="*/ 225086 w 504825"/>
                <a:gd name="connsiteY27" fmla="*/ 343827 h 450736"/>
                <a:gd name="connsiteX28" fmla="*/ 209310 w 504825"/>
                <a:gd name="connsiteY28" fmla="*/ 324248 h 450736"/>
                <a:gd name="connsiteX29" fmla="*/ 247622 w 504825"/>
                <a:gd name="connsiteY29" fmla="*/ 247341 h 450736"/>
                <a:gd name="connsiteX30" fmla="*/ 9015 w 504825"/>
                <a:gd name="connsiteY30" fmla="*/ 63103 h 450736"/>
                <a:gd name="connsiteX31" fmla="*/ 72118 w 504825"/>
                <a:gd name="connsiteY31" fmla="*/ 63103 h 450736"/>
                <a:gd name="connsiteX32" fmla="*/ 187619 w 504825"/>
                <a:gd name="connsiteY32" fmla="*/ 126488 h 450736"/>
                <a:gd name="connsiteX33" fmla="*/ 149025 w 504825"/>
                <a:gd name="connsiteY33" fmla="*/ 203395 h 450736"/>
                <a:gd name="connsiteX34" fmla="*/ 138601 w 504825"/>
                <a:gd name="connsiteY34" fmla="*/ 182971 h 450736"/>
                <a:gd name="connsiteX35" fmla="*/ 127192 w 504825"/>
                <a:gd name="connsiteY35" fmla="*/ 165082 h 450736"/>
                <a:gd name="connsiteX36" fmla="*/ 112825 w 504825"/>
                <a:gd name="connsiteY36" fmla="*/ 149165 h 450736"/>
                <a:gd name="connsiteX37" fmla="*/ 95077 w 504825"/>
                <a:gd name="connsiteY37" fmla="*/ 139306 h 450736"/>
                <a:gd name="connsiteX38" fmla="*/ 72118 w 504825"/>
                <a:gd name="connsiteY38" fmla="*/ 135221 h 450736"/>
                <a:gd name="connsiteX39" fmla="*/ 9015 w 504825"/>
                <a:gd name="connsiteY39" fmla="*/ 135221 h 450736"/>
                <a:gd name="connsiteX40" fmla="*/ 2535 w 504825"/>
                <a:gd name="connsiteY40" fmla="*/ 132685 h 450736"/>
                <a:gd name="connsiteX41" fmla="*/ 0 w 504825"/>
                <a:gd name="connsiteY41" fmla="*/ 126206 h 450736"/>
                <a:gd name="connsiteX42" fmla="*/ 0 w 504825"/>
                <a:gd name="connsiteY42" fmla="*/ 72118 h 450736"/>
                <a:gd name="connsiteX43" fmla="*/ 2535 w 504825"/>
                <a:gd name="connsiteY43" fmla="*/ 65638 h 450736"/>
                <a:gd name="connsiteX44" fmla="*/ 9015 w 504825"/>
                <a:gd name="connsiteY44" fmla="*/ 63103 h 450736"/>
                <a:gd name="connsiteX45" fmla="*/ 405663 w 504825"/>
                <a:gd name="connsiteY45" fmla="*/ 0 h 450736"/>
                <a:gd name="connsiteX46" fmla="*/ 412424 w 504825"/>
                <a:gd name="connsiteY46" fmla="*/ 2817 h 450736"/>
                <a:gd name="connsiteX47" fmla="*/ 502290 w 504825"/>
                <a:gd name="connsiteY47" fmla="*/ 92683 h 450736"/>
                <a:gd name="connsiteX48" fmla="*/ 504825 w 504825"/>
                <a:gd name="connsiteY48" fmla="*/ 99162 h 450736"/>
                <a:gd name="connsiteX49" fmla="*/ 502290 w 504825"/>
                <a:gd name="connsiteY49" fmla="*/ 105641 h 450736"/>
                <a:gd name="connsiteX50" fmla="*/ 412142 w 504825"/>
                <a:gd name="connsiteY50" fmla="*/ 195788 h 450736"/>
                <a:gd name="connsiteX51" fmla="*/ 405663 w 504825"/>
                <a:gd name="connsiteY51" fmla="*/ 198324 h 450736"/>
                <a:gd name="connsiteX52" fmla="*/ 399324 w 504825"/>
                <a:gd name="connsiteY52" fmla="*/ 195647 h 450736"/>
                <a:gd name="connsiteX53" fmla="*/ 396648 w 504825"/>
                <a:gd name="connsiteY53" fmla="*/ 189309 h 450736"/>
                <a:gd name="connsiteX54" fmla="*/ 396648 w 504825"/>
                <a:gd name="connsiteY54" fmla="*/ 135221 h 450736"/>
                <a:gd name="connsiteX55" fmla="*/ 324530 w 504825"/>
                <a:gd name="connsiteY55" fmla="*/ 135221 h 450736"/>
                <a:gd name="connsiteX56" fmla="*/ 300022 w 504825"/>
                <a:gd name="connsiteY56" fmla="*/ 139446 h 450736"/>
                <a:gd name="connsiteX57" fmla="*/ 280583 w 504825"/>
                <a:gd name="connsiteY57" fmla="*/ 152123 h 450736"/>
                <a:gd name="connsiteX58" fmla="*/ 266216 w 504825"/>
                <a:gd name="connsiteY58" fmla="*/ 169449 h 450736"/>
                <a:gd name="connsiteX59" fmla="*/ 253539 w 504825"/>
                <a:gd name="connsiteY59" fmla="*/ 191281 h 450736"/>
                <a:gd name="connsiteX60" fmla="*/ 231566 w 504825"/>
                <a:gd name="connsiteY60" fmla="*/ 239454 h 450736"/>
                <a:gd name="connsiteX61" fmla="*/ 217621 w 504825"/>
                <a:gd name="connsiteY61" fmla="*/ 270723 h 450736"/>
                <a:gd name="connsiteX62" fmla="*/ 202409 w 504825"/>
                <a:gd name="connsiteY62" fmla="*/ 300303 h 450736"/>
                <a:gd name="connsiteX63" fmla="*/ 184379 w 504825"/>
                <a:gd name="connsiteY63" fmla="*/ 328474 h 450736"/>
                <a:gd name="connsiteX64" fmla="*/ 163533 w 504825"/>
                <a:gd name="connsiteY64" fmla="*/ 351856 h 450736"/>
                <a:gd name="connsiteX65" fmla="*/ 138179 w 504825"/>
                <a:gd name="connsiteY65" fmla="*/ 371153 h 450736"/>
                <a:gd name="connsiteX66" fmla="*/ 108177 w 504825"/>
                <a:gd name="connsiteY66" fmla="*/ 382985 h 450736"/>
                <a:gd name="connsiteX67" fmla="*/ 72118 w 504825"/>
                <a:gd name="connsiteY67" fmla="*/ 387633 h 450736"/>
                <a:gd name="connsiteX68" fmla="*/ 9015 w 504825"/>
                <a:gd name="connsiteY68" fmla="*/ 387633 h 450736"/>
                <a:gd name="connsiteX69" fmla="*/ 2535 w 504825"/>
                <a:gd name="connsiteY69" fmla="*/ 385098 h 450736"/>
                <a:gd name="connsiteX70" fmla="*/ 0 w 504825"/>
                <a:gd name="connsiteY70" fmla="*/ 378619 h 450736"/>
                <a:gd name="connsiteX71" fmla="*/ 0 w 504825"/>
                <a:gd name="connsiteY71" fmla="*/ 324530 h 450736"/>
                <a:gd name="connsiteX72" fmla="*/ 2535 w 504825"/>
                <a:gd name="connsiteY72" fmla="*/ 318051 h 450736"/>
                <a:gd name="connsiteX73" fmla="*/ 9015 w 504825"/>
                <a:gd name="connsiteY73" fmla="*/ 315515 h 450736"/>
                <a:gd name="connsiteX74" fmla="*/ 72118 w 504825"/>
                <a:gd name="connsiteY74" fmla="*/ 315515 h 450736"/>
                <a:gd name="connsiteX75" fmla="*/ 96627 w 504825"/>
                <a:gd name="connsiteY75" fmla="*/ 311290 h 450736"/>
                <a:gd name="connsiteX76" fmla="*/ 116064 w 504825"/>
                <a:gd name="connsiteY76" fmla="*/ 298613 h 450736"/>
                <a:gd name="connsiteX77" fmla="*/ 130432 w 504825"/>
                <a:gd name="connsiteY77" fmla="*/ 281288 h 450736"/>
                <a:gd name="connsiteX78" fmla="*/ 143109 w 504825"/>
                <a:gd name="connsiteY78" fmla="*/ 259455 h 450736"/>
                <a:gd name="connsiteX79" fmla="*/ 165082 w 504825"/>
                <a:gd name="connsiteY79" fmla="*/ 211283 h 450736"/>
                <a:gd name="connsiteX80" fmla="*/ 179027 w 504825"/>
                <a:gd name="connsiteY80" fmla="*/ 180013 h 450736"/>
                <a:gd name="connsiteX81" fmla="*/ 194239 w 504825"/>
                <a:gd name="connsiteY81" fmla="*/ 150433 h 450736"/>
                <a:gd name="connsiteX82" fmla="*/ 212269 w 504825"/>
                <a:gd name="connsiteY82" fmla="*/ 122262 h 450736"/>
                <a:gd name="connsiteX83" fmla="*/ 233115 w 504825"/>
                <a:gd name="connsiteY83" fmla="*/ 98880 h 450736"/>
                <a:gd name="connsiteX84" fmla="*/ 258469 w 504825"/>
                <a:gd name="connsiteY84" fmla="*/ 79583 h 450736"/>
                <a:gd name="connsiteX85" fmla="*/ 288471 w 504825"/>
                <a:gd name="connsiteY85" fmla="*/ 67751 h 450736"/>
                <a:gd name="connsiteX86" fmla="*/ 324530 w 504825"/>
                <a:gd name="connsiteY86" fmla="*/ 63103 h 450736"/>
                <a:gd name="connsiteX87" fmla="*/ 396648 w 504825"/>
                <a:gd name="connsiteY87" fmla="*/ 63103 h 450736"/>
                <a:gd name="connsiteX88" fmla="*/ 396648 w 504825"/>
                <a:gd name="connsiteY88" fmla="*/ 9014 h 450736"/>
                <a:gd name="connsiteX89" fmla="*/ 399184 w 504825"/>
                <a:gd name="connsiteY89" fmla="*/ 2535 h 450736"/>
                <a:gd name="connsiteX90" fmla="*/ 405663 w 504825"/>
                <a:gd name="connsiteY90" fmla="*/ 0 h 4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04825" h="450736">
                  <a:moveTo>
                    <a:pt x="247622" y="247341"/>
                  </a:moveTo>
                  <a:cubicBezTo>
                    <a:pt x="251754" y="255793"/>
                    <a:pt x="255229" y="262601"/>
                    <a:pt x="258045" y="267765"/>
                  </a:cubicBezTo>
                  <a:cubicBezTo>
                    <a:pt x="260863" y="272930"/>
                    <a:pt x="264666" y="278893"/>
                    <a:pt x="269455" y="285654"/>
                  </a:cubicBezTo>
                  <a:cubicBezTo>
                    <a:pt x="274244" y="292415"/>
                    <a:pt x="279033" y="297721"/>
                    <a:pt x="283822" y="301571"/>
                  </a:cubicBezTo>
                  <a:cubicBezTo>
                    <a:pt x="288611" y="305421"/>
                    <a:pt x="294527" y="308707"/>
                    <a:pt x="301570" y="311431"/>
                  </a:cubicBezTo>
                  <a:cubicBezTo>
                    <a:pt x="308613" y="314154"/>
                    <a:pt x="316266" y="315515"/>
                    <a:pt x="324529" y="315515"/>
                  </a:cubicBezTo>
                  <a:lnTo>
                    <a:pt x="396647" y="315515"/>
                  </a:lnTo>
                  <a:lnTo>
                    <a:pt x="396647" y="261427"/>
                  </a:lnTo>
                  <a:cubicBezTo>
                    <a:pt x="396647" y="258798"/>
                    <a:pt x="397492" y="256638"/>
                    <a:pt x="399183" y="254948"/>
                  </a:cubicBezTo>
                  <a:cubicBezTo>
                    <a:pt x="400873" y="253257"/>
                    <a:pt x="403033" y="252412"/>
                    <a:pt x="405662" y="252412"/>
                  </a:cubicBezTo>
                  <a:cubicBezTo>
                    <a:pt x="407915" y="252412"/>
                    <a:pt x="410169" y="253351"/>
                    <a:pt x="412423" y="255229"/>
                  </a:cubicBezTo>
                  <a:lnTo>
                    <a:pt x="502289" y="345095"/>
                  </a:lnTo>
                  <a:cubicBezTo>
                    <a:pt x="503979" y="346785"/>
                    <a:pt x="504824" y="348945"/>
                    <a:pt x="504824" y="351574"/>
                  </a:cubicBezTo>
                  <a:cubicBezTo>
                    <a:pt x="504824" y="354204"/>
                    <a:pt x="503979" y="356363"/>
                    <a:pt x="502289" y="358054"/>
                  </a:cubicBezTo>
                  <a:lnTo>
                    <a:pt x="412141" y="448201"/>
                  </a:lnTo>
                  <a:cubicBezTo>
                    <a:pt x="410451" y="449891"/>
                    <a:pt x="408292" y="450736"/>
                    <a:pt x="405662" y="450736"/>
                  </a:cubicBezTo>
                  <a:cubicBezTo>
                    <a:pt x="403221" y="450736"/>
                    <a:pt x="401108" y="449844"/>
                    <a:pt x="399323" y="448060"/>
                  </a:cubicBezTo>
                  <a:cubicBezTo>
                    <a:pt x="397539" y="446276"/>
                    <a:pt x="396647" y="444163"/>
                    <a:pt x="396647" y="441722"/>
                  </a:cubicBezTo>
                  <a:lnTo>
                    <a:pt x="396647" y="387633"/>
                  </a:lnTo>
                  <a:cubicBezTo>
                    <a:pt x="390637" y="387633"/>
                    <a:pt x="382656" y="387680"/>
                    <a:pt x="372702" y="387774"/>
                  </a:cubicBezTo>
                  <a:cubicBezTo>
                    <a:pt x="362748" y="387868"/>
                    <a:pt x="355142" y="387962"/>
                    <a:pt x="349883" y="388056"/>
                  </a:cubicBezTo>
                  <a:cubicBezTo>
                    <a:pt x="344625" y="388150"/>
                    <a:pt x="337770" y="388056"/>
                    <a:pt x="329318" y="387774"/>
                  </a:cubicBezTo>
                  <a:cubicBezTo>
                    <a:pt x="320867" y="387492"/>
                    <a:pt x="314200" y="387023"/>
                    <a:pt x="309317" y="386366"/>
                  </a:cubicBezTo>
                  <a:cubicBezTo>
                    <a:pt x="304434" y="385708"/>
                    <a:pt x="298424" y="384722"/>
                    <a:pt x="291288" y="383408"/>
                  </a:cubicBezTo>
                  <a:cubicBezTo>
                    <a:pt x="284151" y="382093"/>
                    <a:pt x="278235" y="380356"/>
                    <a:pt x="273540" y="378196"/>
                  </a:cubicBezTo>
                  <a:cubicBezTo>
                    <a:pt x="268845" y="376036"/>
                    <a:pt x="263398" y="373360"/>
                    <a:pt x="257201" y="370167"/>
                  </a:cubicBezTo>
                  <a:cubicBezTo>
                    <a:pt x="251003" y="366975"/>
                    <a:pt x="245463" y="363218"/>
                    <a:pt x="240580" y="358899"/>
                  </a:cubicBezTo>
                  <a:cubicBezTo>
                    <a:pt x="235696" y="354579"/>
                    <a:pt x="230532" y="349555"/>
                    <a:pt x="225086" y="343827"/>
                  </a:cubicBezTo>
                  <a:cubicBezTo>
                    <a:pt x="219639" y="338099"/>
                    <a:pt x="214381" y="331573"/>
                    <a:pt x="209310" y="324248"/>
                  </a:cubicBezTo>
                  <a:cubicBezTo>
                    <a:pt x="220391" y="306782"/>
                    <a:pt x="233161" y="281147"/>
                    <a:pt x="247622" y="247341"/>
                  </a:cubicBezTo>
                  <a:close/>
                  <a:moveTo>
                    <a:pt x="9015" y="63103"/>
                  </a:moveTo>
                  <a:lnTo>
                    <a:pt x="72118" y="63103"/>
                  </a:lnTo>
                  <a:cubicBezTo>
                    <a:pt x="119069" y="63103"/>
                    <a:pt x="157570" y="84231"/>
                    <a:pt x="187619" y="126488"/>
                  </a:cubicBezTo>
                  <a:cubicBezTo>
                    <a:pt x="176351" y="143766"/>
                    <a:pt x="163486" y="169401"/>
                    <a:pt x="149025" y="203395"/>
                  </a:cubicBezTo>
                  <a:cubicBezTo>
                    <a:pt x="144893" y="194943"/>
                    <a:pt x="141419" y="188135"/>
                    <a:pt x="138601" y="182971"/>
                  </a:cubicBezTo>
                  <a:cubicBezTo>
                    <a:pt x="135784" y="177806"/>
                    <a:pt x="131981" y="171843"/>
                    <a:pt x="127192" y="165082"/>
                  </a:cubicBezTo>
                  <a:cubicBezTo>
                    <a:pt x="122403" y="158321"/>
                    <a:pt x="117614" y="153016"/>
                    <a:pt x="112825" y="149165"/>
                  </a:cubicBezTo>
                  <a:cubicBezTo>
                    <a:pt x="108036" y="145315"/>
                    <a:pt x="102120" y="142029"/>
                    <a:pt x="95077" y="139306"/>
                  </a:cubicBezTo>
                  <a:cubicBezTo>
                    <a:pt x="88035" y="136582"/>
                    <a:pt x="80382" y="135221"/>
                    <a:pt x="72118" y="135221"/>
                  </a:cubicBezTo>
                  <a:lnTo>
                    <a:pt x="9015" y="135221"/>
                  </a:lnTo>
                  <a:cubicBezTo>
                    <a:pt x="6385" y="135221"/>
                    <a:pt x="4226" y="134376"/>
                    <a:pt x="2535" y="132685"/>
                  </a:cubicBezTo>
                  <a:cubicBezTo>
                    <a:pt x="845" y="130995"/>
                    <a:pt x="0" y="128835"/>
                    <a:pt x="0" y="126206"/>
                  </a:cubicBezTo>
                  <a:lnTo>
                    <a:pt x="0" y="72118"/>
                  </a:lnTo>
                  <a:cubicBezTo>
                    <a:pt x="0" y="69488"/>
                    <a:pt x="845" y="67329"/>
                    <a:pt x="2535" y="65638"/>
                  </a:cubicBezTo>
                  <a:cubicBezTo>
                    <a:pt x="4226" y="63948"/>
                    <a:pt x="6385" y="63103"/>
                    <a:pt x="9015" y="63103"/>
                  </a:cubicBezTo>
                  <a:close/>
                  <a:moveTo>
                    <a:pt x="405663" y="0"/>
                  </a:moveTo>
                  <a:cubicBezTo>
                    <a:pt x="407916" y="0"/>
                    <a:pt x="410170" y="939"/>
                    <a:pt x="412424" y="2817"/>
                  </a:cubicBezTo>
                  <a:lnTo>
                    <a:pt x="502290" y="92683"/>
                  </a:lnTo>
                  <a:cubicBezTo>
                    <a:pt x="503980" y="94373"/>
                    <a:pt x="504825" y="96532"/>
                    <a:pt x="504825" y="99162"/>
                  </a:cubicBezTo>
                  <a:cubicBezTo>
                    <a:pt x="504825" y="101791"/>
                    <a:pt x="503980" y="103951"/>
                    <a:pt x="502290" y="105641"/>
                  </a:cubicBezTo>
                  <a:lnTo>
                    <a:pt x="412142" y="195788"/>
                  </a:lnTo>
                  <a:cubicBezTo>
                    <a:pt x="410452" y="197479"/>
                    <a:pt x="408293" y="198324"/>
                    <a:pt x="405663" y="198324"/>
                  </a:cubicBezTo>
                  <a:cubicBezTo>
                    <a:pt x="403222" y="198324"/>
                    <a:pt x="401109" y="197432"/>
                    <a:pt x="399324" y="195647"/>
                  </a:cubicBezTo>
                  <a:cubicBezTo>
                    <a:pt x="397540" y="193863"/>
                    <a:pt x="396648" y="191751"/>
                    <a:pt x="396648" y="189309"/>
                  </a:cubicBezTo>
                  <a:lnTo>
                    <a:pt x="396648" y="135221"/>
                  </a:lnTo>
                  <a:lnTo>
                    <a:pt x="324530" y="135221"/>
                  </a:lnTo>
                  <a:cubicBezTo>
                    <a:pt x="315516" y="135221"/>
                    <a:pt x="307346" y="136629"/>
                    <a:pt x="300022" y="139446"/>
                  </a:cubicBezTo>
                  <a:cubicBezTo>
                    <a:pt x="292697" y="142264"/>
                    <a:pt x="286218" y="146489"/>
                    <a:pt x="280583" y="152123"/>
                  </a:cubicBezTo>
                  <a:cubicBezTo>
                    <a:pt x="274950" y="157758"/>
                    <a:pt x="270160" y="163533"/>
                    <a:pt x="266216" y="169449"/>
                  </a:cubicBezTo>
                  <a:cubicBezTo>
                    <a:pt x="262272" y="175364"/>
                    <a:pt x="258046" y="182642"/>
                    <a:pt x="253539" y="191281"/>
                  </a:cubicBezTo>
                  <a:cubicBezTo>
                    <a:pt x="247529" y="202925"/>
                    <a:pt x="240205" y="218983"/>
                    <a:pt x="231566" y="239454"/>
                  </a:cubicBezTo>
                  <a:cubicBezTo>
                    <a:pt x="226119" y="251849"/>
                    <a:pt x="221471" y="262272"/>
                    <a:pt x="217621" y="270723"/>
                  </a:cubicBezTo>
                  <a:cubicBezTo>
                    <a:pt x="213771" y="279175"/>
                    <a:pt x="208701" y="289035"/>
                    <a:pt x="202409" y="300303"/>
                  </a:cubicBezTo>
                  <a:cubicBezTo>
                    <a:pt x="196117" y="311572"/>
                    <a:pt x="190108" y="320962"/>
                    <a:pt x="184379" y="328474"/>
                  </a:cubicBezTo>
                  <a:cubicBezTo>
                    <a:pt x="178651" y="335986"/>
                    <a:pt x="171702" y="343780"/>
                    <a:pt x="163533" y="351856"/>
                  </a:cubicBezTo>
                  <a:cubicBezTo>
                    <a:pt x="155363" y="359932"/>
                    <a:pt x="146912" y="366364"/>
                    <a:pt x="138179" y="371153"/>
                  </a:cubicBezTo>
                  <a:cubicBezTo>
                    <a:pt x="129446" y="375942"/>
                    <a:pt x="119445" y="379886"/>
                    <a:pt x="108177" y="382985"/>
                  </a:cubicBezTo>
                  <a:cubicBezTo>
                    <a:pt x="96909" y="386084"/>
                    <a:pt x="84889" y="387633"/>
                    <a:pt x="72118" y="387633"/>
                  </a:cubicBezTo>
                  <a:lnTo>
                    <a:pt x="9015" y="387633"/>
                  </a:lnTo>
                  <a:cubicBezTo>
                    <a:pt x="6385" y="387633"/>
                    <a:pt x="4226" y="386788"/>
                    <a:pt x="2535" y="385098"/>
                  </a:cubicBezTo>
                  <a:cubicBezTo>
                    <a:pt x="845" y="383408"/>
                    <a:pt x="0" y="381248"/>
                    <a:pt x="0" y="378619"/>
                  </a:cubicBezTo>
                  <a:lnTo>
                    <a:pt x="0" y="324530"/>
                  </a:lnTo>
                  <a:cubicBezTo>
                    <a:pt x="0" y="321901"/>
                    <a:pt x="845" y="319741"/>
                    <a:pt x="2535" y="318051"/>
                  </a:cubicBezTo>
                  <a:cubicBezTo>
                    <a:pt x="4226" y="316360"/>
                    <a:pt x="6385" y="315515"/>
                    <a:pt x="9015" y="315515"/>
                  </a:cubicBezTo>
                  <a:lnTo>
                    <a:pt x="72118" y="315515"/>
                  </a:lnTo>
                  <a:cubicBezTo>
                    <a:pt x="81133" y="315515"/>
                    <a:pt x="89302" y="314107"/>
                    <a:pt x="96627" y="311290"/>
                  </a:cubicBezTo>
                  <a:cubicBezTo>
                    <a:pt x="103951" y="308473"/>
                    <a:pt x="110430" y="304247"/>
                    <a:pt x="116064" y="298613"/>
                  </a:cubicBezTo>
                  <a:cubicBezTo>
                    <a:pt x="121699" y="292978"/>
                    <a:pt x="126488" y="287204"/>
                    <a:pt x="130432" y="281288"/>
                  </a:cubicBezTo>
                  <a:cubicBezTo>
                    <a:pt x="134376" y="275372"/>
                    <a:pt x="138601" y="268094"/>
                    <a:pt x="143109" y="259455"/>
                  </a:cubicBezTo>
                  <a:cubicBezTo>
                    <a:pt x="149119" y="247811"/>
                    <a:pt x="156443" y="231753"/>
                    <a:pt x="165082" y="211283"/>
                  </a:cubicBezTo>
                  <a:cubicBezTo>
                    <a:pt x="170529" y="198887"/>
                    <a:pt x="175177" y="188464"/>
                    <a:pt x="179027" y="180013"/>
                  </a:cubicBezTo>
                  <a:cubicBezTo>
                    <a:pt x="182877" y="171561"/>
                    <a:pt x="187948" y="161702"/>
                    <a:pt x="194239" y="150433"/>
                  </a:cubicBezTo>
                  <a:cubicBezTo>
                    <a:pt x="200531" y="139165"/>
                    <a:pt x="206540" y="129774"/>
                    <a:pt x="212269" y="122262"/>
                  </a:cubicBezTo>
                  <a:cubicBezTo>
                    <a:pt x="217997" y="114750"/>
                    <a:pt x="224946" y="106956"/>
                    <a:pt x="233115" y="98880"/>
                  </a:cubicBezTo>
                  <a:cubicBezTo>
                    <a:pt x="241285" y="90804"/>
                    <a:pt x="249737" y="84372"/>
                    <a:pt x="258469" y="79583"/>
                  </a:cubicBezTo>
                  <a:cubicBezTo>
                    <a:pt x="267202" y="74794"/>
                    <a:pt x="277203" y="70850"/>
                    <a:pt x="288471" y="67751"/>
                  </a:cubicBezTo>
                  <a:cubicBezTo>
                    <a:pt x="299740" y="64652"/>
                    <a:pt x="311759" y="63103"/>
                    <a:pt x="324530" y="63103"/>
                  </a:cubicBezTo>
                  <a:lnTo>
                    <a:pt x="396648" y="63103"/>
                  </a:lnTo>
                  <a:lnTo>
                    <a:pt x="396648" y="9014"/>
                  </a:lnTo>
                  <a:cubicBezTo>
                    <a:pt x="396648" y="6385"/>
                    <a:pt x="397493" y="4225"/>
                    <a:pt x="399184" y="2535"/>
                  </a:cubicBezTo>
                  <a:cubicBezTo>
                    <a:pt x="400874" y="845"/>
                    <a:pt x="403034" y="0"/>
                    <a:pt x="405663"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Freeform 312">
            <a:extLst>
              <a:ext uri="{FF2B5EF4-FFF2-40B4-BE49-F238E27FC236}">
                <a16:creationId xmlns:a16="http://schemas.microsoft.com/office/drawing/2014/main" id="{69651F5B-B91D-4325-8C68-21942E1A042A}"/>
              </a:ext>
            </a:extLst>
          </p:cNvPr>
          <p:cNvSpPr/>
          <p:nvPr/>
        </p:nvSpPr>
        <p:spPr>
          <a:xfrm>
            <a:off x="2165101" y="3387092"/>
            <a:ext cx="693082" cy="680143"/>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92462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0F82522-1A32-4133-98B6-D139EA16D04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7" name="Graphic 6">
            <a:extLst>
              <a:ext uri="{FF2B5EF4-FFF2-40B4-BE49-F238E27FC236}">
                <a16:creationId xmlns:a16="http://schemas.microsoft.com/office/drawing/2014/main" id="{E9BE4E56-B6FE-4977-8CCC-F30A4AB9B7B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8" name="Imagen 7">
            <a:extLst>
              <a:ext uri="{FF2B5EF4-FFF2-40B4-BE49-F238E27FC236}">
                <a16:creationId xmlns:a16="http://schemas.microsoft.com/office/drawing/2014/main" id="{AE3EE07A-3F22-432A-9118-430694D455B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graphicFrame>
        <p:nvGraphicFramePr>
          <p:cNvPr id="10" name="Diagrama 9">
            <a:extLst>
              <a:ext uri="{FF2B5EF4-FFF2-40B4-BE49-F238E27FC236}">
                <a16:creationId xmlns:a16="http://schemas.microsoft.com/office/drawing/2014/main" id="{C810C226-84C7-42B7-AFE4-49A55E7BC8C0}"/>
              </a:ext>
            </a:extLst>
          </p:cNvPr>
          <p:cNvGraphicFramePr/>
          <p:nvPr>
            <p:extLst>
              <p:ext uri="{D42A27DB-BD31-4B8C-83A1-F6EECF244321}">
                <p14:modId xmlns:p14="http://schemas.microsoft.com/office/powerpoint/2010/main" val="2540824359"/>
              </p:ext>
            </p:extLst>
          </p:nvPr>
        </p:nvGraphicFramePr>
        <p:xfrm>
          <a:off x="661301" y="1888794"/>
          <a:ext cx="10869397" cy="44283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hape 179">
            <a:extLst>
              <a:ext uri="{FF2B5EF4-FFF2-40B4-BE49-F238E27FC236}">
                <a16:creationId xmlns:a16="http://schemas.microsoft.com/office/drawing/2014/main" id="{002DABA9-4F65-431C-85B9-417D746AEF84}"/>
              </a:ext>
            </a:extLst>
          </p:cNvPr>
          <p:cNvSpPr txBox="1"/>
          <p:nvPr/>
        </p:nvSpPr>
        <p:spPr>
          <a:xfrm>
            <a:off x="3752850" y="1519783"/>
            <a:ext cx="4133850" cy="46149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200" b="1" dirty="0">
                <a:solidFill>
                  <a:srgbClr val="2680AA"/>
                </a:solidFill>
                <a:latin typeface="Arial Narrow" panose="020B0606020202030204" pitchFamily="34" charset="0"/>
                <a:cs typeface="Dubai Medium" panose="020B0603030403030204" pitchFamily="34" charset="-78"/>
              </a:rPr>
              <a:t>Conferencias</a:t>
            </a:r>
          </a:p>
        </p:txBody>
      </p:sp>
    </p:spTree>
    <p:extLst>
      <p:ext uri="{BB962C8B-B14F-4D97-AF65-F5344CB8AC3E}">
        <p14:creationId xmlns:p14="http://schemas.microsoft.com/office/powerpoint/2010/main" val="360422700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0" name="Shape 179"/>
          <p:cNvSpPr txBox="1"/>
          <p:nvPr/>
        </p:nvSpPr>
        <p:spPr>
          <a:xfrm>
            <a:off x="2047283" y="305149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Tienda Virtual</a:t>
            </a:r>
          </a:p>
        </p:txBody>
      </p:sp>
    </p:spTree>
    <p:extLst>
      <p:ext uri="{BB962C8B-B14F-4D97-AF65-F5344CB8AC3E}">
        <p14:creationId xmlns:p14="http://schemas.microsoft.com/office/powerpoint/2010/main" val="226388287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3"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4" name="Imagen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5" name="Rectángulo 14">
            <a:extLst>
              <a:ext uri="{FF2B5EF4-FFF2-40B4-BE49-F238E27FC236}">
                <a16:creationId xmlns:a16="http://schemas.microsoft.com/office/drawing/2014/main" id="{AD75CFE0-4838-4CC3-B1F7-D7517D1B7D7F}"/>
              </a:ext>
            </a:extLst>
          </p:cNvPr>
          <p:cNvSpPr/>
          <p:nvPr/>
        </p:nvSpPr>
        <p:spPr>
          <a:xfrm>
            <a:off x="3028262" y="1593642"/>
            <a:ext cx="894381" cy="331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9" name="Grupo 18">
            <a:extLst>
              <a:ext uri="{FF2B5EF4-FFF2-40B4-BE49-F238E27FC236}">
                <a16:creationId xmlns:a16="http://schemas.microsoft.com/office/drawing/2014/main" id="{7603CFDB-1FD4-43DD-958B-7EA29F197444}"/>
              </a:ext>
            </a:extLst>
          </p:cNvPr>
          <p:cNvGrpSpPr/>
          <p:nvPr/>
        </p:nvGrpSpPr>
        <p:grpSpPr>
          <a:xfrm>
            <a:off x="1631245" y="1092528"/>
            <a:ext cx="8899814" cy="5249960"/>
            <a:chOff x="1631245" y="1092528"/>
            <a:chExt cx="8899814" cy="5249960"/>
          </a:xfrm>
        </p:grpSpPr>
        <p:sp>
          <p:nvSpPr>
            <p:cNvPr id="18" name="Rectángulo 17">
              <a:extLst>
                <a:ext uri="{FF2B5EF4-FFF2-40B4-BE49-F238E27FC236}">
                  <a16:creationId xmlns:a16="http://schemas.microsoft.com/office/drawing/2014/main" id="{68FCC848-249E-41DB-8704-736C495D9678}"/>
                </a:ext>
              </a:extLst>
            </p:cNvPr>
            <p:cNvSpPr/>
            <p:nvPr/>
          </p:nvSpPr>
          <p:spPr>
            <a:xfrm>
              <a:off x="1631245" y="1887480"/>
              <a:ext cx="894381" cy="304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7" name="Grupo 16">
              <a:extLst>
                <a:ext uri="{FF2B5EF4-FFF2-40B4-BE49-F238E27FC236}">
                  <a16:creationId xmlns:a16="http://schemas.microsoft.com/office/drawing/2014/main" id="{F68A5438-220B-4A92-A7DF-8A00F45A7DED}"/>
                </a:ext>
              </a:extLst>
            </p:cNvPr>
            <p:cNvGrpSpPr/>
            <p:nvPr/>
          </p:nvGrpSpPr>
          <p:grpSpPr>
            <a:xfrm>
              <a:off x="1869279" y="1092528"/>
              <a:ext cx="8661780" cy="5249960"/>
              <a:chOff x="1869279" y="1092528"/>
              <a:chExt cx="8661780" cy="5249960"/>
            </a:xfrm>
          </p:grpSpPr>
          <p:pic>
            <p:nvPicPr>
              <p:cNvPr id="10" name="Google Shape;300;p19">
                <a:extLst>
                  <a:ext uri="{FF2B5EF4-FFF2-40B4-BE49-F238E27FC236}">
                    <a16:creationId xmlns:a16="http://schemas.microsoft.com/office/drawing/2014/main" id="{BA6A44AD-A1C1-49F9-AB97-0C4B02E616F4}"/>
                  </a:ext>
                </a:extLst>
              </p:cNvPr>
              <p:cNvPicPr preferRelativeResize="0"/>
              <p:nvPr/>
            </p:nvPicPr>
            <p:blipFill rotWithShape="1">
              <a:blip r:embed="rId7">
                <a:alphaModFix/>
              </a:blip>
              <a:srcRect/>
              <a:stretch/>
            </p:blipFill>
            <p:spPr>
              <a:xfrm>
                <a:off x="1869279" y="1092528"/>
                <a:ext cx="8661780" cy="5249960"/>
              </a:xfrm>
              <a:prstGeom prst="rect">
                <a:avLst/>
              </a:prstGeom>
              <a:noFill/>
              <a:ln>
                <a:noFill/>
              </a:ln>
            </p:spPr>
          </p:pic>
          <p:grpSp>
            <p:nvGrpSpPr>
              <p:cNvPr id="13" name="Grupo 12">
                <a:extLst>
                  <a:ext uri="{FF2B5EF4-FFF2-40B4-BE49-F238E27FC236}">
                    <a16:creationId xmlns:a16="http://schemas.microsoft.com/office/drawing/2014/main" id="{7551F67D-28EF-4638-86C1-CAA8FA6E357A}"/>
                  </a:ext>
                </a:extLst>
              </p:cNvPr>
              <p:cNvGrpSpPr/>
              <p:nvPr/>
            </p:nvGrpSpPr>
            <p:grpSpPr>
              <a:xfrm>
                <a:off x="3001759" y="1567138"/>
                <a:ext cx="6465765" cy="4201766"/>
                <a:chOff x="3039859" y="1567138"/>
                <a:chExt cx="6465765" cy="4201766"/>
              </a:xfrm>
            </p:grpSpPr>
            <p:pic>
              <p:nvPicPr>
                <p:cNvPr id="12" name="Imagen 11">
                  <a:extLst>
                    <a:ext uri="{FF2B5EF4-FFF2-40B4-BE49-F238E27FC236}">
                      <a16:creationId xmlns:a16="http://schemas.microsoft.com/office/drawing/2014/main" id="{0AC5AC11-370E-4C82-ACD1-A41A1426858B}"/>
                    </a:ext>
                  </a:extLst>
                </p:cNvPr>
                <p:cNvPicPr>
                  <a:picLocks noChangeAspect="1"/>
                </p:cNvPicPr>
                <p:nvPr/>
              </p:nvPicPr>
              <p:blipFill rotWithShape="1">
                <a:blip r:embed="rId8"/>
                <a:srcRect l="887" r="1249"/>
                <a:stretch/>
              </p:blipFill>
              <p:spPr>
                <a:xfrm>
                  <a:off x="3039860" y="3606214"/>
                  <a:ext cx="6465764" cy="2162690"/>
                </a:xfrm>
                <a:prstGeom prst="rect">
                  <a:avLst/>
                </a:prstGeom>
              </p:spPr>
            </p:pic>
            <p:pic>
              <p:nvPicPr>
                <p:cNvPr id="8" name="Imagen 7">
                  <a:extLst>
                    <a:ext uri="{FF2B5EF4-FFF2-40B4-BE49-F238E27FC236}">
                      <a16:creationId xmlns:a16="http://schemas.microsoft.com/office/drawing/2014/main" id="{EF07AB24-5F2D-4B49-85B8-51B380503DC8}"/>
                    </a:ext>
                  </a:extLst>
                </p:cNvPr>
                <p:cNvPicPr>
                  <a:picLocks noChangeAspect="1"/>
                </p:cNvPicPr>
                <p:nvPr/>
              </p:nvPicPr>
              <p:blipFill>
                <a:blip r:embed="rId9"/>
                <a:stretch>
                  <a:fillRect/>
                </a:stretch>
              </p:blipFill>
              <p:spPr>
                <a:xfrm>
                  <a:off x="3039859" y="1567138"/>
                  <a:ext cx="6465764" cy="2162690"/>
                </a:xfrm>
                <a:prstGeom prst="rect">
                  <a:avLst/>
                </a:prstGeom>
              </p:spPr>
            </p:pic>
          </p:grpSp>
        </p:grpSp>
      </p:grpSp>
      <p:sp>
        <p:nvSpPr>
          <p:cNvPr id="20" name="Rectángulo 19">
            <a:extLst>
              <a:ext uri="{FF2B5EF4-FFF2-40B4-BE49-F238E27FC236}">
                <a16:creationId xmlns:a16="http://schemas.microsoft.com/office/drawing/2014/main" id="{9BD4C2EF-8808-4282-895D-0AEA40FB4101}"/>
              </a:ext>
            </a:extLst>
          </p:cNvPr>
          <p:cNvSpPr/>
          <p:nvPr/>
        </p:nvSpPr>
        <p:spPr>
          <a:xfrm>
            <a:off x="3028262" y="1595247"/>
            <a:ext cx="894381" cy="331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a:extLst>
              <a:ext uri="{FF2B5EF4-FFF2-40B4-BE49-F238E27FC236}">
                <a16:creationId xmlns:a16="http://schemas.microsoft.com/office/drawing/2014/main" id="{188C9AE3-311B-4242-A364-1510E8D3BFD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174711" y="1513531"/>
            <a:ext cx="905062" cy="509097"/>
          </a:xfrm>
          <a:prstGeom prst="rect">
            <a:avLst/>
          </a:prstGeom>
        </p:spPr>
      </p:pic>
    </p:spTree>
    <p:extLst>
      <p:ext uri="{BB962C8B-B14F-4D97-AF65-F5344CB8AC3E}">
        <p14:creationId xmlns:p14="http://schemas.microsoft.com/office/powerpoint/2010/main" val="314309928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0" name="Shape 179"/>
          <p:cNvSpPr txBox="1"/>
          <p:nvPr/>
        </p:nvSpPr>
        <p:spPr>
          <a:xfrm>
            <a:off x="2047283" y="305149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Plataforma Tecnológica: </a:t>
            </a:r>
            <a:r>
              <a:rPr lang="es-ES" sz="2800" b="1" dirty="0" err="1">
                <a:solidFill>
                  <a:srgbClr val="2680AA"/>
                </a:solidFill>
                <a:latin typeface="Arial Narrow" panose="020B0606020202030204" pitchFamily="34" charset="0"/>
                <a:cs typeface="Dubai Medium" panose="020B0603030403030204" pitchFamily="34" charset="-78"/>
              </a:rPr>
              <a:t>Proeducative</a:t>
            </a:r>
            <a:endParaRPr lang="es-ES" sz="2800" b="1" dirty="0">
              <a:solidFill>
                <a:srgbClr val="2680AA"/>
              </a:solidFill>
              <a:latin typeface="Arial Narrow" panose="020B0606020202030204" pitchFamily="34" charset="0"/>
              <a:cs typeface="Dubai Medium" panose="020B0603030403030204" pitchFamily="34" charset="-78"/>
            </a:endParaRPr>
          </a:p>
        </p:txBody>
      </p:sp>
    </p:spTree>
    <p:extLst>
      <p:ext uri="{BB962C8B-B14F-4D97-AF65-F5344CB8AC3E}">
        <p14:creationId xmlns:p14="http://schemas.microsoft.com/office/powerpoint/2010/main" val="35337422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5D4331A6-E5AF-4C2F-A5B5-292C5244394E}"/>
              </a:ext>
            </a:extLst>
          </p:cNvPr>
          <p:cNvGrpSpPr/>
          <p:nvPr/>
        </p:nvGrpSpPr>
        <p:grpSpPr>
          <a:xfrm>
            <a:off x="930509" y="1277667"/>
            <a:ext cx="9971552" cy="4984456"/>
            <a:chOff x="233009" y="697230"/>
            <a:chExt cx="11403703" cy="5920241"/>
          </a:xfrm>
        </p:grpSpPr>
        <p:pic>
          <p:nvPicPr>
            <p:cNvPr id="47" name="Imagen 46">
              <a:extLst>
                <a:ext uri="{FF2B5EF4-FFF2-40B4-BE49-F238E27FC236}">
                  <a16:creationId xmlns:a16="http://schemas.microsoft.com/office/drawing/2014/main" id="{DDC89DF2-72E5-41AD-A6C6-40D13B2B0417}"/>
                </a:ext>
              </a:extLst>
            </p:cNvPr>
            <p:cNvPicPr>
              <a:picLocks noChangeAspect="1"/>
            </p:cNvPicPr>
            <p:nvPr/>
          </p:nvPicPr>
          <p:blipFill rotWithShape="1">
            <a:blip r:embed="rId2"/>
            <a:srcRect l="68533" r="2650" b="69033"/>
            <a:stretch/>
          </p:blipFill>
          <p:spPr>
            <a:xfrm>
              <a:off x="8069454" y="5255739"/>
              <a:ext cx="3406276" cy="1324359"/>
            </a:xfrm>
            <a:prstGeom prst="rect">
              <a:avLst/>
            </a:prstGeom>
          </p:spPr>
        </p:pic>
        <p:sp>
          <p:nvSpPr>
            <p:cNvPr id="29" name="Rectangle: Rounded Corners 1">
              <a:extLst>
                <a:ext uri="{FF2B5EF4-FFF2-40B4-BE49-F238E27FC236}">
                  <a16:creationId xmlns:a16="http://schemas.microsoft.com/office/drawing/2014/main" id="{B69931DC-1B80-4046-8788-940373E9EAC8}"/>
                </a:ext>
              </a:extLst>
            </p:cNvPr>
            <p:cNvSpPr/>
            <p:nvPr/>
          </p:nvSpPr>
          <p:spPr>
            <a:xfrm>
              <a:off x="4361097" y="946872"/>
              <a:ext cx="1467561" cy="423416"/>
            </a:xfrm>
            <a:prstGeom prst="roundRect">
              <a:avLst>
                <a:gd name="adj" fmla="val 9716"/>
              </a:avLst>
            </a:prstGeom>
            <a:solidFill>
              <a:srgbClr val="EB1C24"/>
            </a:solidFill>
            <a:ln>
              <a:solidFill>
                <a:srgbClr val="EB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EN VIVO</a:t>
              </a:r>
              <a:endParaRPr lang="es-ES" sz="2000" b="1" dirty="0"/>
            </a:p>
          </p:txBody>
        </p:sp>
        <p:grpSp>
          <p:nvGrpSpPr>
            <p:cNvPr id="30" name="Group 33">
              <a:extLst>
                <a:ext uri="{FF2B5EF4-FFF2-40B4-BE49-F238E27FC236}">
                  <a16:creationId xmlns:a16="http://schemas.microsoft.com/office/drawing/2014/main" id="{E829AED9-D3DE-4DD3-9E1B-A963C59B9B11}"/>
                </a:ext>
              </a:extLst>
            </p:cNvPr>
            <p:cNvGrpSpPr/>
            <p:nvPr/>
          </p:nvGrpSpPr>
          <p:grpSpPr>
            <a:xfrm>
              <a:off x="233009" y="1442373"/>
              <a:ext cx="6312904" cy="3621168"/>
              <a:chOff x="3213764" y="3429000"/>
              <a:chExt cx="6230960" cy="3155691"/>
            </a:xfrm>
          </p:grpSpPr>
          <p:pic>
            <p:nvPicPr>
              <p:cNvPr id="63" name="LAPTOP">
                <a:extLst>
                  <a:ext uri="{FF2B5EF4-FFF2-40B4-BE49-F238E27FC236}">
                    <a16:creationId xmlns:a16="http://schemas.microsoft.com/office/drawing/2014/main" id="{B652493D-264A-48D6-960A-8FE7A02C0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764" y="3429000"/>
                <a:ext cx="6230960" cy="3155691"/>
              </a:xfrm>
              <a:prstGeom prst="rect">
                <a:avLst/>
              </a:prstGeom>
              <a:effectLst/>
            </p:spPr>
          </p:pic>
          <p:pic>
            <p:nvPicPr>
              <p:cNvPr id="64" name="Picture 13">
                <a:extLst>
                  <a:ext uri="{FF2B5EF4-FFF2-40B4-BE49-F238E27FC236}">
                    <a16:creationId xmlns:a16="http://schemas.microsoft.com/office/drawing/2014/main" id="{FEFE01CA-44F0-4D8C-8847-144502FC2991}"/>
                  </a:ext>
                </a:extLst>
              </p:cNvPr>
              <p:cNvPicPr>
                <a:picLocks noChangeAspect="1"/>
              </p:cNvPicPr>
              <p:nvPr/>
            </p:nvPicPr>
            <p:blipFill>
              <a:blip r:embed="rId4"/>
              <a:stretch>
                <a:fillRect/>
              </a:stretch>
            </p:blipFill>
            <p:spPr>
              <a:xfrm>
                <a:off x="4039790" y="3698694"/>
                <a:ext cx="4539675" cy="2280074"/>
              </a:xfrm>
              <a:prstGeom prst="rect">
                <a:avLst/>
              </a:prstGeom>
            </p:spPr>
          </p:pic>
          <p:sp>
            <p:nvSpPr>
              <p:cNvPr id="65" name="Rectangle 32">
                <a:extLst>
                  <a:ext uri="{FF2B5EF4-FFF2-40B4-BE49-F238E27FC236}">
                    <a16:creationId xmlns:a16="http://schemas.microsoft.com/office/drawing/2014/main" id="{1B794482-100A-4F0D-A905-EA4A0C7B4C65}"/>
                  </a:ext>
                </a:extLst>
              </p:cNvPr>
              <p:cNvSpPr/>
              <p:nvPr/>
            </p:nvSpPr>
            <p:spPr>
              <a:xfrm>
                <a:off x="5105400" y="3980185"/>
                <a:ext cx="3413760" cy="1900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pic>
            <p:nvPicPr>
              <p:cNvPr id="66" name="Picture 27">
                <a:extLst>
                  <a:ext uri="{FF2B5EF4-FFF2-40B4-BE49-F238E27FC236}">
                    <a16:creationId xmlns:a16="http://schemas.microsoft.com/office/drawing/2014/main" id="{2B19C647-3C4F-4882-8B71-187299649DA8}"/>
                  </a:ext>
                </a:extLst>
              </p:cNvPr>
              <p:cNvPicPr>
                <a:picLocks noChangeAspect="1"/>
              </p:cNvPicPr>
              <p:nvPr/>
            </p:nvPicPr>
            <p:blipFill rotWithShape="1">
              <a:blip r:embed="rId5">
                <a:clrChange>
                  <a:clrFrom>
                    <a:srgbClr val="FDFDFD"/>
                  </a:clrFrom>
                  <a:clrTo>
                    <a:srgbClr val="FDFDFD">
                      <a:alpha val="0"/>
                    </a:srgbClr>
                  </a:clrTo>
                </a:clrChange>
              </a:blip>
              <a:srcRect l="691" t="1650"/>
              <a:stretch/>
            </p:blipFill>
            <p:spPr>
              <a:xfrm>
                <a:off x="5105400" y="3972104"/>
                <a:ext cx="3415993" cy="1914345"/>
              </a:xfrm>
              <a:prstGeom prst="rect">
                <a:avLst/>
              </a:prstGeom>
            </p:spPr>
          </p:pic>
          <p:pic>
            <p:nvPicPr>
              <p:cNvPr id="67" name="Picture 30">
                <a:extLst>
                  <a:ext uri="{FF2B5EF4-FFF2-40B4-BE49-F238E27FC236}">
                    <a16:creationId xmlns:a16="http://schemas.microsoft.com/office/drawing/2014/main" id="{C3757458-8BDA-40AA-A73B-4A822DF89FB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8987" b="98776" l="93426" r="99270">
                            <a14:foregroundMark x1="96719" y1="88927" x2="96719" y2="88927"/>
                          </a14:backgroundRemoval>
                        </a14:imgEffect>
                      </a14:imgLayer>
                    </a14:imgProps>
                  </a:ext>
                </a:extLst>
              </a:blip>
              <a:srcRect l="92696" t="87763"/>
              <a:stretch/>
            </p:blipFill>
            <p:spPr>
              <a:xfrm>
                <a:off x="8247888" y="5699760"/>
                <a:ext cx="331577" cy="279008"/>
              </a:xfrm>
              <a:prstGeom prst="rect">
                <a:avLst/>
              </a:prstGeom>
            </p:spPr>
          </p:pic>
          <p:sp>
            <p:nvSpPr>
              <p:cNvPr id="68" name="Rectangle: Rounded Corners 34">
                <a:extLst>
                  <a:ext uri="{FF2B5EF4-FFF2-40B4-BE49-F238E27FC236}">
                    <a16:creationId xmlns:a16="http://schemas.microsoft.com/office/drawing/2014/main" id="{0FE5ECFE-2D8B-4DE3-A2D2-A4D1B9C606B7}"/>
                  </a:ext>
                </a:extLst>
              </p:cNvPr>
              <p:cNvSpPr/>
              <p:nvPr/>
            </p:nvSpPr>
            <p:spPr>
              <a:xfrm>
                <a:off x="7910106" y="4063246"/>
                <a:ext cx="436513" cy="143100"/>
              </a:xfrm>
              <a:prstGeom prst="roundRect">
                <a:avLst>
                  <a:gd name="adj" fmla="val 9716"/>
                </a:avLst>
              </a:prstGeom>
              <a:solidFill>
                <a:srgbClr val="EB1C24"/>
              </a:solidFill>
              <a:ln>
                <a:solidFill>
                  <a:srgbClr val="EB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 b="1" dirty="0"/>
                  <a:t>EN VIVO</a:t>
                </a:r>
                <a:endParaRPr lang="es-ES" sz="300" b="1" dirty="0"/>
              </a:p>
            </p:txBody>
          </p:sp>
        </p:grpSp>
        <p:sp>
          <p:nvSpPr>
            <p:cNvPr id="32" name="TEXT">
              <a:extLst>
                <a:ext uri="{FF2B5EF4-FFF2-40B4-BE49-F238E27FC236}">
                  <a16:creationId xmlns:a16="http://schemas.microsoft.com/office/drawing/2014/main" id="{7B268054-1F59-415A-B7A1-5220B52D7266}"/>
                </a:ext>
              </a:extLst>
            </p:cNvPr>
            <p:cNvSpPr txBox="1"/>
            <p:nvPr/>
          </p:nvSpPr>
          <p:spPr>
            <a:xfrm>
              <a:off x="6604539" y="3008732"/>
              <a:ext cx="5032173" cy="913135"/>
            </a:xfrm>
            <a:prstGeom prst="rect">
              <a:avLst/>
            </a:prstGeom>
          </p:spPr>
          <p:txBody>
            <a:bodyPr vert="horz" wrap="square" lIns="0" tIns="17145" rIns="0" bIns="0" rtlCol="0">
              <a:spAutoFit/>
            </a:bodyPr>
            <a:lstStyle>
              <a:defPPr>
                <a:defRPr lang="es-ES"/>
              </a:defPPr>
              <a:lvl1pPr marL="12700">
                <a:lnSpc>
                  <a:spcPts val="6590"/>
                </a:lnSpc>
                <a:spcBef>
                  <a:spcPts val="135"/>
                </a:spcBef>
                <a:defRPr sz="5650" spc="90">
                  <a:solidFill>
                    <a:srgbClr val="FFFFFF"/>
                  </a:solidFill>
                  <a:latin typeface="Tahoma"/>
                  <a:cs typeface="Tahoma"/>
                </a:defRPr>
              </a:lvl1pPr>
            </a:lstStyle>
            <a:p>
              <a:pPr algn="ctr">
                <a:lnSpc>
                  <a:spcPct val="100000"/>
                </a:lnSpc>
              </a:pPr>
              <a:r>
                <a:rPr lang="es-ES" sz="1600" b="1" dirty="0">
                  <a:solidFill>
                    <a:srgbClr val="EB1C24"/>
                  </a:solidFill>
                </a:rPr>
                <a:t>contenido disponible</a:t>
              </a:r>
              <a:r>
                <a:rPr lang="es-ES" sz="1600" dirty="0">
                  <a:solidFill>
                    <a:srgbClr val="000000"/>
                  </a:solidFill>
                </a:rPr>
                <a:t> desde el primer día, en distintos formatos</a:t>
              </a:r>
            </a:p>
            <a:p>
              <a:pPr algn="ctr">
                <a:lnSpc>
                  <a:spcPct val="100000"/>
                </a:lnSpc>
              </a:pPr>
              <a:endParaRPr lang="id-ID" sz="1600" dirty="0">
                <a:solidFill>
                  <a:srgbClr val="000000"/>
                </a:solidFill>
              </a:endParaRPr>
            </a:p>
          </p:txBody>
        </p:sp>
        <p:sp>
          <p:nvSpPr>
            <p:cNvPr id="36" name="object 230">
              <a:extLst>
                <a:ext uri="{FF2B5EF4-FFF2-40B4-BE49-F238E27FC236}">
                  <a16:creationId xmlns:a16="http://schemas.microsoft.com/office/drawing/2014/main" id="{937C81F4-9CF7-41AB-A664-BB0AC2C03C8D}"/>
                </a:ext>
              </a:extLst>
            </p:cNvPr>
            <p:cNvSpPr/>
            <p:nvPr/>
          </p:nvSpPr>
          <p:spPr>
            <a:xfrm flipV="1">
              <a:off x="6744585" y="3682631"/>
              <a:ext cx="4801101" cy="241312"/>
            </a:xfrm>
            <a:custGeom>
              <a:avLst/>
              <a:gdLst/>
              <a:ahLst/>
              <a:cxnLst/>
              <a:rect l="l" t="t" r="r" b="b"/>
              <a:pathLst>
                <a:path w="8397875">
                  <a:moveTo>
                    <a:pt x="0" y="0"/>
                  </a:moveTo>
                  <a:lnTo>
                    <a:pt x="8397650" y="0"/>
                  </a:lnTo>
                </a:path>
              </a:pathLst>
            </a:custGeom>
            <a:ln w="104708">
              <a:solidFill>
                <a:srgbClr val="FFC000"/>
              </a:solidFill>
            </a:ln>
          </p:spPr>
          <p:txBody>
            <a:bodyPr wrap="square" lIns="0" tIns="0" rIns="0" bIns="0" rtlCol="0"/>
            <a:lstStyle/>
            <a:p>
              <a:pPr algn="ctr"/>
              <a:endParaRPr sz="700"/>
            </a:p>
          </p:txBody>
        </p:sp>
        <p:pic>
          <p:nvPicPr>
            <p:cNvPr id="37" name="Picture 2" descr="Resultado de imagen para LOGO PPT">
              <a:extLst>
                <a:ext uri="{FF2B5EF4-FFF2-40B4-BE49-F238E27FC236}">
                  <a16:creationId xmlns:a16="http://schemas.microsoft.com/office/drawing/2014/main" id="{FB558BFB-1006-4028-8053-3B663AAB49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1547" y="4118540"/>
              <a:ext cx="762989" cy="74518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Resultado de imagen para LOGO EXCEL">
              <a:extLst>
                <a:ext uri="{FF2B5EF4-FFF2-40B4-BE49-F238E27FC236}">
                  <a16:creationId xmlns:a16="http://schemas.microsoft.com/office/drawing/2014/main" id="{B960C5F2-AF57-4E48-BA8B-ED9D8B45D5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32434" y="4051556"/>
              <a:ext cx="811416" cy="7966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Resultado de imagen para LOGO PDF">
              <a:extLst>
                <a:ext uri="{FF2B5EF4-FFF2-40B4-BE49-F238E27FC236}">
                  <a16:creationId xmlns:a16="http://schemas.microsoft.com/office/drawing/2014/main" id="{ADA86E9E-289F-4987-9C0D-11CBAFDC6639}"/>
                </a:ext>
              </a:extLst>
            </p:cNvPr>
            <p:cNvPicPr>
              <a:picLocks noChangeAspect="1" noChangeArrowheads="1"/>
            </p:cNvPicPr>
            <p:nvPr/>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4962" y="4109638"/>
              <a:ext cx="762990" cy="7629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Resultado de imagen para LOGO WORD">
              <a:extLst>
                <a:ext uri="{FF2B5EF4-FFF2-40B4-BE49-F238E27FC236}">
                  <a16:creationId xmlns:a16="http://schemas.microsoft.com/office/drawing/2014/main" id="{D1145BF0-FFA0-4CDE-BBBB-F5D560BBCE9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5106" y="4102659"/>
              <a:ext cx="762990" cy="7455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Resultado de imagen para LOGO VIDEOS">
              <a:extLst>
                <a:ext uri="{FF2B5EF4-FFF2-40B4-BE49-F238E27FC236}">
                  <a16:creationId xmlns:a16="http://schemas.microsoft.com/office/drawing/2014/main" id="{D9FBE51E-31FB-438B-8C71-894652D456B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28188" y="4109638"/>
              <a:ext cx="890730" cy="648604"/>
            </a:xfrm>
            <a:prstGeom prst="rect">
              <a:avLst/>
            </a:prstGeom>
            <a:noFill/>
            <a:extLst>
              <a:ext uri="{909E8E84-426E-40DD-AFC4-6F175D3DCCD1}">
                <a14:hiddenFill xmlns:a14="http://schemas.microsoft.com/office/drawing/2010/main">
                  <a:solidFill>
                    <a:srgbClr val="FFFFFF"/>
                  </a:solidFill>
                </a14:hiddenFill>
              </a:ext>
            </a:extLst>
          </p:spPr>
        </p:pic>
        <p:sp>
          <p:nvSpPr>
            <p:cNvPr id="44" name="TEXT">
              <a:extLst>
                <a:ext uri="{FF2B5EF4-FFF2-40B4-BE49-F238E27FC236}">
                  <a16:creationId xmlns:a16="http://schemas.microsoft.com/office/drawing/2014/main" id="{0B415F2A-E7DE-4A87-BDE1-56DAC57C9838}"/>
                </a:ext>
              </a:extLst>
            </p:cNvPr>
            <p:cNvSpPr txBox="1"/>
            <p:nvPr/>
          </p:nvSpPr>
          <p:spPr>
            <a:xfrm>
              <a:off x="6604539" y="2129986"/>
              <a:ext cx="5032173" cy="605457"/>
            </a:xfrm>
            <a:prstGeom prst="rect">
              <a:avLst/>
            </a:prstGeom>
          </p:spPr>
          <p:txBody>
            <a:bodyPr vert="horz" wrap="square" lIns="0" tIns="17145" rIns="0" bIns="0" rtlCol="0">
              <a:spAutoFit/>
            </a:bodyPr>
            <a:lstStyle>
              <a:defPPr>
                <a:defRPr lang="es-ES"/>
              </a:defPPr>
              <a:lvl1pPr marL="12700">
                <a:lnSpc>
                  <a:spcPts val="6590"/>
                </a:lnSpc>
                <a:spcBef>
                  <a:spcPts val="135"/>
                </a:spcBef>
                <a:defRPr sz="5650" spc="90">
                  <a:solidFill>
                    <a:srgbClr val="FFFFFF"/>
                  </a:solidFill>
                  <a:latin typeface="Tahoma"/>
                  <a:cs typeface="Tahoma"/>
                </a:defRPr>
              </a:lvl1pPr>
            </a:lstStyle>
            <a:p>
              <a:pPr algn="ctr">
                <a:lnSpc>
                  <a:spcPct val="100000"/>
                </a:lnSpc>
              </a:pPr>
              <a:r>
                <a:rPr lang="es-ES" sz="1600" dirty="0">
                  <a:solidFill>
                    <a:srgbClr val="000000"/>
                  </a:solidFill>
                </a:rPr>
                <a:t>Con opción a visualizarlo en cualquier momento</a:t>
              </a:r>
            </a:p>
          </p:txBody>
        </p:sp>
        <p:sp>
          <p:nvSpPr>
            <p:cNvPr id="45" name="object 230">
              <a:extLst>
                <a:ext uri="{FF2B5EF4-FFF2-40B4-BE49-F238E27FC236}">
                  <a16:creationId xmlns:a16="http://schemas.microsoft.com/office/drawing/2014/main" id="{45801AAE-8DF1-47A1-B565-CDC179DFE3DD}"/>
                </a:ext>
              </a:extLst>
            </p:cNvPr>
            <p:cNvSpPr/>
            <p:nvPr/>
          </p:nvSpPr>
          <p:spPr>
            <a:xfrm flipV="1">
              <a:off x="6710095" y="2602085"/>
              <a:ext cx="4801101" cy="241312"/>
            </a:xfrm>
            <a:custGeom>
              <a:avLst/>
              <a:gdLst/>
              <a:ahLst/>
              <a:cxnLst/>
              <a:rect l="l" t="t" r="r" b="b"/>
              <a:pathLst>
                <a:path w="8397875">
                  <a:moveTo>
                    <a:pt x="0" y="0"/>
                  </a:moveTo>
                  <a:lnTo>
                    <a:pt x="8397650" y="0"/>
                  </a:lnTo>
                </a:path>
              </a:pathLst>
            </a:custGeom>
            <a:ln w="104708">
              <a:solidFill>
                <a:srgbClr val="FFC000"/>
              </a:solidFill>
            </a:ln>
          </p:spPr>
          <p:txBody>
            <a:bodyPr wrap="square" lIns="0" tIns="0" rIns="0" bIns="0" rtlCol="0"/>
            <a:lstStyle/>
            <a:p>
              <a:pPr algn="ctr"/>
              <a:endParaRPr sz="700"/>
            </a:p>
          </p:txBody>
        </p:sp>
        <p:pic>
          <p:nvPicPr>
            <p:cNvPr id="46" name="Imagen 45">
              <a:extLst>
                <a:ext uri="{FF2B5EF4-FFF2-40B4-BE49-F238E27FC236}">
                  <a16:creationId xmlns:a16="http://schemas.microsoft.com/office/drawing/2014/main" id="{C8156C98-3181-485B-B5F4-186D130A8A70}"/>
                </a:ext>
              </a:extLst>
            </p:cNvPr>
            <p:cNvPicPr>
              <a:picLocks noChangeAspect="1"/>
            </p:cNvPicPr>
            <p:nvPr/>
          </p:nvPicPr>
          <p:blipFill rotWithShape="1">
            <a:blip r:embed="rId13"/>
            <a:srcRect r="2763" b="-2139"/>
            <a:stretch/>
          </p:blipFill>
          <p:spPr>
            <a:xfrm>
              <a:off x="2691603" y="2027003"/>
              <a:ext cx="2279320" cy="449377"/>
            </a:xfrm>
            <a:prstGeom prst="rect">
              <a:avLst/>
            </a:prstGeom>
          </p:spPr>
        </p:pic>
        <p:pic>
          <p:nvPicPr>
            <p:cNvPr id="57" name="Imagen 56">
              <a:extLst>
                <a:ext uri="{FF2B5EF4-FFF2-40B4-BE49-F238E27FC236}">
                  <a16:creationId xmlns:a16="http://schemas.microsoft.com/office/drawing/2014/main" id="{99FF650E-CF50-49EB-AD51-3C92B81D0AFE}"/>
                </a:ext>
              </a:extLst>
            </p:cNvPr>
            <p:cNvPicPr>
              <a:picLocks noChangeAspect="1"/>
            </p:cNvPicPr>
            <p:nvPr/>
          </p:nvPicPr>
          <p:blipFill rotWithShape="1">
            <a:blip r:embed="rId2"/>
            <a:srcRect l="2371" t="66942" r="66445" b="599"/>
            <a:stretch/>
          </p:blipFill>
          <p:spPr>
            <a:xfrm>
              <a:off x="644160" y="5255739"/>
              <a:ext cx="3234689" cy="1218166"/>
            </a:xfrm>
            <a:prstGeom prst="rect">
              <a:avLst/>
            </a:prstGeom>
          </p:spPr>
        </p:pic>
        <p:pic>
          <p:nvPicPr>
            <p:cNvPr id="58" name="Imagen 57">
              <a:extLst>
                <a:ext uri="{FF2B5EF4-FFF2-40B4-BE49-F238E27FC236}">
                  <a16:creationId xmlns:a16="http://schemas.microsoft.com/office/drawing/2014/main" id="{7D6B13BF-0D5E-44B9-A85F-CAB7849C725D}"/>
                </a:ext>
              </a:extLst>
            </p:cNvPr>
            <p:cNvPicPr>
              <a:picLocks noChangeAspect="1"/>
            </p:cNvPicPr>
            <p:nvPr/>
          </p:nvPicPr>
          <p:blipFill rotWithShape="1">
            <a:blip r:embed="rId2"/>
            <a:srcRect l="66446" t="33843" r="2087" b="35190"/>
            <a:stretch/>
          </p:blipFill>
          <p:spPr>
            <a:xfrm>
              <a:off x="4150212" y="5293112"/>
              <a:ext cx="3719512" cy="1324359"/>
            </a:xfrm>
            <a:prstGeom prst="rect">
              <a:avLst/>
            </a:prstGeom>
          </p:spPr>
        </p:pic>
        <p:grpSp>
          <p:nvGrpSpPr>
            <p:cNvPr id="60" name="Grupo 59">
              <a:extLst>
                <a:ext uri="{FF2B5EF4-FFF2-40B4-BE49-F238E27FC236}">
                  <a16:creationId xmlns:a16="http://schemas.microsoft.com/office/drawing/2014/main" id="{6BD22B2D-0115-4214-840F-DA602BDA2039}"/>
                </a:ext>
              </a:extLst>
            </p:cNvPr>
            <p:cNvGrpSpPr/>
            <p:nvPr/>
          </p:nvGrpSpPr>
          <p:grpSpPr>
            <a:xfrm>
              <a:off x="7154927" y="697230"/>
              <a:ext cx="3967175" cy="1267421"/>
              <a:chOff x="7154927" y="823032"/>
              <a:chExt cx="3823347" cy="1141619"/>
            </a:xfrm>
          </p:grpSpPr>
          <p:pic>
            <p:nvPicPr>
              <p:cNvPr id="61" name="Imagen 60">
                <a:extLst>
                  <a:ext uri="{FF2B5EF4-FFF2-40B4-BE49-F238E27FC236}">
                    <a16:creationId xmlns:a16="http://schemas.microsoft.com/office/drawing/2014/main" id="{11A0F1CA-DD11-4D65-91A3-2F35F898B2C5}"/>
                  </a:ext>
                </a:extLst>
              </p:cNvPr>
              <p:cNvPicPr>
                <a:picLocks noChangeAspect="1"/>
              </p:cNvPicPr>
              <p:nvPr/>
            </p:nvPicPr>
            <p:blipFill>
              <a:blip r:embed="rId14"/>
              <a:stretch>
                <a:fillRect/>
              </a:stretch>
            </p:blipFill>
            <p:spPr>
              <a:xfrm>
                <a:off x="7154927" y="823032"/>
                <a:ext cx="3823347" cy="1141619"/>
              </a:xfrm>
              <a:prstGeom prst="rect">
                <a:avLst/>
              </a:prstGeom>
            </p:spPr>
          </p:pic>
          <p:sp>
            <p:nvSpPr>
              <p:cNvPr id="62" name="Rectangle: Rounded Corners 21">
                <a:extLst>
                  <a:ext uri="{FF2B5EF4-FFF2-40B4-BE49-F238E27FC236}">
                    <a16:creationId xmlns:a16="http://schemas.microsoft.com/office/drawing/2014/main" id="{88E7FB49-99DF-46C6-AD80-C28198AAA2A6}"/>
                  </a:ext>
                </a:extLst>
              </p:cNvPr>
              <p:cNvSpPr/>
              <p:nvPr/>
            </p:nvSpPr>
            <p:spPr>
              <a:xfrm>
                <a:off x="8449261" y="1177406"/>
                <a:ext cx="2040261" cy="633614"/>
              </a:xfrm>
              <a:prstGeom prst="roundRect">
                <a:avLst>
                  <a:gd name="adj" fmla="val 9716"/>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000"/>
                  </a:lnSpc>
                </a:pPr>
                <a:r>
                  <a:rPr lang="es-PE" sz="1400" b="1" dirty="0"/>
                  <a:t>Reforzamiento continuo de la clase en vivo</a:t>
                </a:r>
                <a:endParaRPr lang="es-ES" sz="1400" b="1" dirty="0"/>
              </a:p>
            </p:txBody>
          </p:sp>
        </p:grpSp>
      </p:grpSp>
      <p:pic>
        <p:nvPicPr>
          <p:cNvPr id="69" name="Graphic 5">
            <a:extLst>
              <a:ext uri="{FF2B5EF4-FFF2-40B4-BE49-F238E27FC236}">
                <a16:creationId xmlns:a16="http://schemas.microsoft.com/office/drawing/2014/main" id="{235AB599-3802-40B0-B7A1-1F300BF0812D}"/>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11544" y="326461"/>
            <a:ext cx="1749171" cy="548073"/>
          </a:xfrm>
          <a:prstGeom prst="rect">
            <a:avLst/>
          </a:prstGeom>
        </p:spPr>
      </p:pic>
      <p:pic>
        <p:nvPicPr>
          <p:cNvPr id="70" name="Graphic 6">
            <a:extLst>
              <a:ext uri="{FF2B5EF4-FFF2-40B4-BE49-F238E27FC236}">
                <a16:creationId xmlns:a16="http://schemas.microsoft.com/office/drawing/2014/main" id="{484DF23A-E2F3-4DDB-9876-D8747FE9CB6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6518800" y="209577"/>
            <a:ext cx="1575356" cy="781843"/>
          </a:xfrm>
          <a:prstGeom prst="rect">
            <a:avLst/>
          </a:prstGeom>
        </p:spPr>
      </p:pic>
      <p:pic>
        <p:nvPicPr>
          <p:cNvPr id="71" name="Imagen 70">
            <a:extLst>
              <a:ext uri="{FF2B5EF4-FFF2-40B4-BE49-F238E27FC236}">
                <a16:creationId xmlns:a16="http://schemas.microsoft.com/office/drawing/2014/main" id="{CDFB8FEC-987E-48DF-9381-AFEFD798D916}"/>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Tree>
    <p:extLst>
      <p:ext uri="{BB962C8B-B14F-4D97-AF65-F5344CB8AC3E}">
        <p14:creationId xmlns:p14="http://schemas.microsoft.com/office/powerpoint/2010/main" val="349123870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0" name="Shape 179"/>
          <p:cNvSpPr txBox="1"/>
          <p:nvPr/>
        </p:nvSpPr>
        <p:spPr>
          <a:xfrm>
            <a:off x="2047283" y="305149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Redes Sociales</a:t>
            </a:r>
          </a:p>
        </p:txBody>
      </p:sp>
    </p:spTree>
    <p:extLst>
      <p:ext uri="{BB962C8B-B14F-4D97-AF65-F5344CB8AC3E}">
        <p14:creationId xmlns:p14="http://schemas.microsoft.com/office/powerpoint/2010/main" val="103851006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9" name="Imagen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6"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sp>
        <p:nvSpPr>
          <p:cNvPr id="5" name="Retângulo 4">
            <a:extLst>
              <a:ext uri="{FF2B5EF4-FFF2-40B4-BE49-F238E27FC236}">
                <a16:creationId xmlns:a16="http://schemas.microsoft.com/office/drawing/2014/main" id="{2ABBABC1-2B51-4DB5-9843-E19EE018D8B1}"/>
              </a:ext>
            </a:extLst>
          </p:cNvPr>
          <p:cNvSpPr/>
          <p:nvPr/>
        </p:nvSpPr>
        <p:spPr>
          <a:xfrm>
            <a:off x="-152400" y="6271268"/>
            <a:ext cx="11182350" cy="723275"/>
          </a:xfrm>
          <a:prstGeom prst="rect">
            <a:avLst/>
          </a:prstGeom>
        </p:spPr>
        <p:txBody>
          <a:bodyPr wrap="square">
            <a:spAutoFit/>
          </a:bodyPr>
          <a:lstStyle/>
          <a:p>
            <a:pPr marL="457200" lvl="2">
              <a:spcBef>
                <a:spcPts val="600"/>
              </a:spcBef>
              <a:buClr>
                <a:srgbClr val="006AAF"/>
              </a:buClr>
              <a:defRPr/>
            </a:pPr>
            <a:r>
              <a:rPr lang="es-PE" b="1" u="sng" dirty="0">
                <a:solidFill>
                  <a:schemeClr val="bg2">
                    <a:lumMod val="50000"/>
                  </a:schemeClr>
                </a:solidFill>
                <a:latin typeface="Arial Narrow" panose="020B0606020202030204" pitchFamily="34" charset="0"/>
                <a:cs typeface="Arial" panose="020B0604020202020204" pitchFamily="34" charset="0"/>
              </a:rPr>
              <a:t>https://www.facebook.com/Escuela-Iberoamericana-de-Regulaci%C3%B3n-en-Hidrocarburos-1552972674835984/</a:t>
            </a:r>
            <a:endParaRPr lang="es-ES" dirty="0">
              <a:solidFill>
                <a:schemeClr val="bg2">
                  <a:lumMod val="50000"/>
                </a:schemeClr>
              </a:solidFill>
              <a:latin typeface="Arial Narrow" panose="020B0606020202030204" pitchFamily="34" charset="0"/>
              <a:cs typeface="Arial" panose="020B0604020202020204" pitchFamily="34" charset="0"/>
            </a:endParaRPr>
          </a:p>
          <a:p>
            <a:pPr lvl="1">
              <a:spcBef>
                <a:spcPts val="600"/>
              </a:spcBef>
              <a:spcAft>
                <a:spcPts val="600"/>
              </a:spcAft>
              <a:defRPr/>
            </a:pPr>
            <a:endParaRPr lang="es-ES" i="1" dirty="0">
              <a:solidFill>
                <a:srgbClr val="FF0000"/>
              </a:solidFill>
              <a:latin typeface="Arial Narrow" panose="020B0606020202030204" pitchFamily="34" charset="0"/>
              <a:cs typeface="Arial" panose="020B0604020202020204" pitchFamily="34" charset="0"/>
            </a:endParaRPr>
          </a:p>
        </p:txBody>
      </p:sp>
      <p:grpSp>
        <p:nvGrpSpPr>
          <p:cNvPr id="12" name="Grupo 11">
            <a:extLst>
              <a:ext uri="{FF2B5EF4-FFF2-40B4-BE49-F238E27FC236}">
                <a16:creationId xmlns:a16="http://schemas.microsoft.com/office/drawing/2014/main" id="{5BA19FF1-B04B-4E4F-A5C6-9AD9FB07FD7B}"/>
              </a:ext>
            </a:extLst>
          </p:cNvPr>
          <p:cNvGrpSpPr/>
          <p:nvPr/>
        </p:nvGrpSpPr>
        <p:grpSpPr>
          <a:xfrm>
            <a:off x="2460597" y="1340766"/>
            <a:ext cx="7270806" cy="4674196"/>
            <a:chOff x="2034015" y="1447101"/>
            <a:chExt cx="7270806" cy="4674196"/>
          </a:xfrm>
        </p:grpSpPr>
        <p:pic>
          <p:nvPicPr>
            <p:cNvPr id="11" name="Imagen 10">
              <a:extLst>
                <a:ext uri="{FF2B5EF4-FFF2-40B4-BE49-F238E27FC236}">
                  <a16:creationId xmlns:a16="http://schemas.microsoft.com/office/drawing/2014/main" id="{CF7EDEFC-DE14-4615-8277-47C5E3EB82FC}"/>
                </a:ext>
              </a:extLst>
            </p:cNvPr>
            <p:cNvPicPr>
              <a:picLocks noChangeAspect="1"/>
            </p:cNvPicPr>
            <p:nvPr/>
          </p:nvPicPr>
          <p:blipFill rotWithShape="1">
            <a:blip r:embed="rId7"/>
            <a:srcRect l="4427" r="11751"/>
            <a:stretch/>
          </p:blipFill>
          <p:spPr>
            <a:xfrm>
              <a:off x="2034015" y="3262057"/>
              <a:ext cx="7270806" cy="2859240"/>
            </a:xfrm>
            <a:prstGeom prst="rect">
              <a:avLst/>
            </a:prstGeom>
            <a:ln>
              <a:solidFill>
                <a:schemeClr val="bg2"/>
              </a:solidFill>
            </a:ln>
          </p:spPr>
        </p:pic>
        <p:pic>
          <p:nvPicPr>
            <p:cNvPr id="4" name="Imagen 3">
              <a:extLst>
                <a:ext uri="{FF2B5EF4-FFF2-40B4-BE49-F238E27FC236}">
                  <a16:creationId xmlns:a16="http://schemas.microsoft.com/office/drawing/2014/main" id="{91C66355-523F-4B65-9642-F18CF9FD6793}"/>
                </a:ext>
              </a:extLst>
            </p:cNvPr>
            <p:cNvPicPr>
              <a:picLocks noChangeAspect="1"/>
            </p:cNvPicPr>
            <p:nvPr/>
          </p:nvPicPr>
          <p:blipFill rotWithShape="1">
            <a:blip r:embed="rId8"/>
            <a:srcRect b="2065"/>
            <a:stretch/>
          </p:blipFill>
          <p:spPr>
            <a:xfrm>
              <a:off x="2034015" y="1447101"/>
              <a:ext cx="7270806" cy="1821309"/>
            </a:xfrm>
            <a:prstGeom prst="rect">
              <a:avLst/>
            </a:prstGeom>
            <a:ln>
              <a:solidFill>
                <a:schemeClr val="bg2"/>
              </a:solidFill>
            </a:ln>
          </p:spPr>
        </p:pic>
      </p:grpSp>
    </p:spTree>
    <p:extLst>
      <p:ext uri="{BB962C8B-B14F-4D97-AF65-F5344CB8AC3E}">
        <p14:creationId xmlns:p14="http://schemas.microsoft.com/office/powerpoint/2010/main" val="3411729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209" t="21094" r="46047" b="4427"/>
          <a:stretch/>
        </p:blipFill>
        <p:spPr>
          <a:xfrm>
            <a:off x="4667250" y="1160585"/>
            <a:ext cx="3276600" cy="5545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phic 5">
            <a:extLst>
              <a:ext uri="{FF2B5EF4-FFF2-40B4-BE49-F238E27FC236}">
                <a16:creationId xmlns:a16="http://schemas.microsoft.com/office/drawing/2014/main" id="{C023BF22-6560-4F52-B813-B200D38C27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1544" y="326461"/>
            <a:ext cx="1749171" cy="548073"/>
          </a:xfrm>
          <a:prstGeom prst="rect">
            <a:avLst/>
          </a:prstGeom>
        </p:spPr>
      </p:pic>
      <p:pic>
        <p:nvPicPr>
          <p:cNvPr id="4" name="Imagen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5" name="Graphic 6">
            <a:extLst>
              <a:ext uri="{FF2B5EF4-FFF2-40B4-BE49-F238E27FC236}">
                <a16:creationId xmlns:a16="http://schemas.microsoft.com/office/drawing/2014/main" id="{AAD1BC19-4A62-406D-9FEF-A68292FD89C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18800" y="209577"/>
            <a:ext cx="1575356" cy="781843"/>
          </a:xfrm>
          <a:prstGeom prst="rect">
            <a:avLst/>
          </a:prstGeom>
        </p:spPr>
      </p:pic>
      <p:sp>
        <p:nvSpPr>
          <p:cNvPr id="6" name="Rectángulo 5"/>
          <p:cNvSpPr/>
          <p:nvPr/>
        </p:nvSpPr>
        <p:spPr>
          <a:xfrm>
            <a:off x="4152900" y="5715000"/>
            <a:ext cx="4229100" cy="1066800"/>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88519274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9" name="Imagen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6" name="Graphic 6">
            <a:extLst>
              <a:ext uri="{FF2B5EF4-FFF2-40B4-BE49-F238E27FC236}">
                <a16:creationId xmlns:a16="http://schemas.microsoft.com/office/drawing/2014/main" id="{AAD1BC19-4A62-406D-9FEF-A68292FD89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800" y="209577"/>
            <a:ext cx="1575356" cy="781843"/>
          </a:xfrm>
          <a:prstGeom prst="rect">
            <a:avLst/>
          </a:prstGeom>
        </p:spPr>
      </p:pic>
      <p:sp>
        <p:nvSpPr>
          <p:cNvPr id="5" name="Retângulo 4">
            <a:extLst>
              <a:ext uri="{FF2B5EF4-FFF2-40B4-BE49-F238E27FC236}">
                <a16:creationId xmlns:a16="http://schemas.microsoft.com/office/drawing/2014/main" id="{2ABBABC1-2B51-4DB5-9843-E19EE018D8B1}"/>
              </a:ext>
            </a:extLst>
          </p:cNvPr>
          <p:cNvSpPr/>
          <p:nvPr/>
        </p:nvSpPr>
        <p:spPr>
          <a:xfrm>
            <a:off x="133350" y="6398145"/>
            <a:ext cx="10678089" cy="369332"/>
          </a:xfrm>
          <a:prstGeom prst="rect">
            <a:avLst/>
          </a:prstGeom>
        </p:spPr>
        <p:txBody>
          <a:bodyPr wrap="square">
            <a:spAutoFit/>
          </a:bodyPr>
          <a:lstStyle/>
          <a:p>
            <a:pPr marL="457200" lvl="2">
              <a:spcBef>
                <a:spcPts val="600"/>
              </a:spcBef>
              <a:buClr>
                <a:srgbClr val="006AAF"/>
              </a:buClr>
              <a:defRPr/>
            </a:pPr>
            <a:r>
              <a:rPr lang="es-PE" b="1" u="sng" dirty="0">
                <a:solidFill>
                  <a:schemeClr val="bg2">
                    <a:lumMod val="50000"/>
                  </a:schemeClr>
                </a:solidFill>
                <a:latin typeface="Arial Narrow" panose="020B0606020202030204" pitchFamily="34" charset="0"/>
                <a:cs typeface="Arial" panose="020B0604020202020204" pitchFamily="34" charset="0"/>
              </a:rPr>
              <a:t>https://www.linkedin.com/company/escuela-iberoamericana-de-regulaci%C3%B3n-de-hidrocarburos/</a:t>
            </a:r>
            <a:endParaRPr lang="es-ES" i="1" dirty="0">
              <a:solidFill>
                <a:srgbClr val="FF0000"/>
              </a:solidFill>
              <a:latin typeface="Arial Narrow" panose="020B0606020202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A8FD4DDD-7242-4FA6-BA04-ADD0737242A0}"/>
              </a:ext>
            </a:extLst>
          </p:cNvPr>
          <p:cNvPicPr>
            <a:picLocks noChangeAspect="1"/>
          </p:cNvPicPr>
          <p:nvPr/>
        </p:nvPicPr>
        <p:blipFill>
          <a:blip r:embed="rId7"/>
          <a:stretch>
            <a:fillRect/>
          </a:stretch>
        </p:blipFill>
        <p:spPr>
          <a:xfrm>
            <a:off x="3606867" y="1158195"/>
            <a:ext cx="4769931" cy="5073174"/>
          </a:xfrm>
          <a:prstGeom prst="rect">
            <a:avLst/>
          </a:prstGeom>
          <a:ln>
            <a:solidFill>
              <a:schemeClr val="bg2"/>
            </a:solidFill>
          </a:ln>
        </p:spPr>
      </p:pic>
      <p:sp>
        <p:nvSpPr>
          <p:cNvPr id="10" name="Rectángulo 9">
            <a:extLst>
              <a:ext uri="{FF2B5EF4-FFF2-40B4-BE49-F238E27FC236}">
                <a16:creationId xmlns:a16="http://schemas.microsoft.com/office/drawing/2014/main" id="{49C094A2-3883-4268-9A23-2923DE3ED7A8}"/>
              </a:ext>
            </a:extLst>
          </p:cNvPr>
          <p:cNvSpPr/>
          <p:nvPr/>
        </p:nvSpPr>
        <p:spPr>
          <a:xfrm>
            <a:off x="7242978" y="5575300"/>
            <a:ext cx="787678" cy="124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84554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A5C949-08A1-44B4-9A02-54C7E9D304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17816" y="414129"/>
            <a:ext cx="5826663" cy="1954751"/>
          </a:xfrm>
          <a:prstGeom prst="rect">
            <a:avLst/>
          </a:prstGeom>
        </p:spPr>
      </p:pic>
      <p:pic>
        <p:nvPicPr>
          <p:cNvPr id="10" name="Graphic 5">
            <a:extLst>
              <a:ext uri="{FF2B5EF4-FFF2-40B4-BE49-F238E27FC236}">
                <a16:creationId xmlns:a16="http://schemas.microsoft.com/office/drawing/2014/main" id="{C023BF22-6560-4F52-B813-B200D38C27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914302" y="5567201"/>
            <a:ext cx="1749171" cy="548073"/>
          </a:xfrm>
          <a:prstGeom prst="rect">
            <a:avLst/>
          </a:prstGeom>
        </p:spPr>
      </p:pic>
      <p:pic>
        <p:nvPicPr>
          <p:cNvPr id="11" name="Graphic 6">
            <a:extLst>
              <a:ext uri="{FF2B5EF4-FFF2-40B4-BE49-F238E27FC236}">
                <a16:creationId xmlns:a16="http://schemas.microsoft.com/office/drawing/2014/main" id="{AAD1BC19-4A62-406D-9FEF-A68292FD89C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821558" y="5450317"/>
            <a:ext cx="1575356" cy="781843"/>
          </a:xfrm>
          <a:prstGeom prst="rect">
            <a:avLst/>
          </a:prstGeom>
        </p:spPr>
      </p:pic>
      <p:pic>
        <p:nvPicPr>
          <p:cNvPr id="12" name="Imagen 1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08855" y="5014530"/>
            <a:ext cx="2785736" cy="1566976"/>
          </a:xfrm>
          <a:prstGeom prst="rect">
            <a:avLst/>
          </a:prstGeom>
        </p:spPr>
      </p:pic>
    </p:spTree>
    <p:extLst>
      <p:ext uri="{BB962C8B-B14F-4D97-AF65-F5344CB8AC3E}">
        <p14:creationId xmlns:p14="http://schemas.microsoft.com/office/powerpoint/2010/main" val="15708008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10" name="Shape 179"/>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Programas Abiertos 2020</a:t>
            </a:r>
          </a:p>
        </p:txBody>
      </p:sp>
    </p:spTree>
    <p:extLst>
      <p:ext uri="{BB962C8B-B14F-4D97-AF65-F5344CB8AC3E}">
        <p14:creationId xmlns:p14="http://schemas.microsoft.com/office/powerpoint/2010/main" val="20045229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5">
            <a:extLst>
              <a:ext uri="{FF2B5EF4-FFF2-40B4-BE49-F238E27FC236}">
                <a16:creationId xmlns:a16="http://schemas.microsoft.com/office/drawing/2014/main" id="{7A7A186F-1C8E-4680-AADA-F64854A3D4D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6" name="Graphic 6">
            <a:extLst>
              <a:ext uri="{FF2B5EF4-FFF2-40B4-BE49-F238E27FC236}">
                <a16:creationId xmlns:a16="http://schemas.microsoft.com/office/drawing/2014/main" id="{4F2D0CC6-7A31-447D-9F41-0CDCF84A0D9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7" name="Imagen 6">
            <a:extLst>
              <a:ext uri="{FF2B5EF4-FFF2-40B4-BE49-F238E27FC236}">
                <a16:creationId xmlns:a16="http://schemas.microsoft.com/office/drawing/2014/main" id="{985F292E-FA9E-496B-BB55-F3722D6487B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sp>
        <p:nvSpPr>
          <p:cNvPr id="8" name="Shape 179">
            <a:extLst>
              <a:ext uri="{FF2B5EF4-FFF2-40B4-BE49-F238E27FC236}">
                <a16:creationId xmlns:a16="http://schemas.microsoft.com/office/drawing/2014/main" id="{DE2879A3-D57E-493C-A25E-AE239C23077A}"/>
              </a:ext>
            </a:extLst>
          </p:cNvPr>
          <p:cNvSpPr txBox="1"/>
          <p:nvPr/>
        </p:nvSpPr>
        <p:spPr>
          <a:xfrm>
            <a:off x="1923999" y="2983255"/>
            <a:ext cx="8135668" cy="101554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algn="ctr">
              <a:defRPr/>
            </a:pPr>
            <a:r>
              <a:rPr lang="es-ES" sz="2800" b="1" dirty="0">
                <a:solidFill>
                  <a:srgbClr val="2680AA"/>
                </a:solidFill>
                <a:latin typeface="Arial Narrow" panose="020B0606020202030204" pitchFamily="34" charset="0"/>
                <a:cs typeface="Dubai Medium" panose="020B0603030403030204" pitchFamily="34" charset="-78"/>
              </a:rPr>
              <a:t>Diplomas y cursos de especialización 2020</a:t>
            </a:r>
          </a:p>
        </p:txBody>
      </p:sp>
    </p:spTree>
    <p:extLst>
      <p:ext uri="{BB962C8B-B14F-4D97-AF65-F5344CB8AC3E}">
        <p14:creationId xmlns:p14="http://schemas.microsoft.com/office/powerpoint/2010/main" val="18300248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6" name="Picture 1" descr="http://i.embluejet.com/ImagenesMoxie/5827/images/EITAR_31-Implementacion_de_la_Norma_ISO_50001_para_Empresas_del_Sector_Energetico_Mesa_de_trabajo_1_copia_5.jpg">
            <a:extLst>
              <a:ext uri="{FF2B5EF4-FFF2-40B4-BE49-F238E27FC236}">
                <a16:creationId xmlns:a16="http://schemas.microsoft.com/office/drawing/2014/main" id="{5166596D-3F3E-4D9C-B999-33260BBA54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400" y="1668842"/>
            <a:ext cx="4954000" cy="409090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1" name="Picture 2" descr="http://i.embluejet.com/ImagenesMoxie/5827/images/iso3.jpg">
            <a:extLst>
              <a:ext uri="{FF2B5EF4-FFF2-40B4-BE49-F238E27FC236}">
                <a16:creationId xmlns:a16="http://schemas.microsoft.com/office/drawing/2014/main" id="{47AE2F69-7681-41C8-8896-4034B816D5D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602"/>
          <a:stretch/>
        </p:blipFill>
        <p:spPr bwMode="auto">
          <a:xfrm>
            <a:off x="6093944" y="1215137"/>
            <a:ext cx="4560807" cy="228019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FA351B4-022D-41A5-B3D8-ED9131C268AC}"/>
              </a:ext>
            </a:extLst>
          </p:cNvPr>
          <p:cNvSpPr/>
          <p:nvPr/>
        </p:nvSpPr>
        <p:spPr>
          <a:xfrm>
            <a:off x="10469217" y="6308035"/>
            <a:ext cx="729930" cy="536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Picture 3" descr="http://i.embluejet.com/ImagenesMoxie/5827/images/EITAR22-Implementacion_de_la_Norma_ISO_50001_para_Empresas_del_Sector_Energetico_Mesa_de_trabajo_1_copia_5.jpg">
            <a:extLst>
              <a:ext uri="{FF2B5EF4-FFF2-40B4-BE49-F238E27FC236}">
                <a16:creationId xmlns:a16="http://schemas.microsoft.com/office/drawing/2014/main" id="{A6B8C249-3E15-4AD6-9417-ABCC69C5F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944" y="3429000"/>
            <a:ext cx="4587311" cy="3217133"/>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842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30213631-A2F9-45C7-872B-7E96D440D3A6}"/>
              </a:ext>
            </a:extLst>
          </p:cNvPr>
          <p:cNvGrpSpPr/>
          <p:nvPr/>
        </p:nvGrpSpPr>
        <p:grpSpPr>
          <a:xfrm>
            <a:off x="6320157" y="1359195"/>
            <a:ext cx="4174767" cy="5063764"/>
            <a:chOff x="5629275" y="-118836"/>
            <a:chExt cx="6638925" cy="8429625"/>
          </a:xfrm>
        </p:grpSpPr>
        <p:pic>
          <p:nvPicPr>
            <p:cNvPr id="12" name="Picture 2" descr="http://i.embluejet.com/ImagenesMoxie/5827/images/Editar2-mailing_Diploma_Derecho_y_Regulacion_de_Energia-02.jpg">
              <a:extLst>
                <a:ext uri="{FF2B5EF4-FFF2-40B4-BE49-F238E27FC236}">
                  <a16:creationId xmlns:a16="http://schemas.microsoft.com/office/drawing/2014/main" id="{D180A120-2468-40DB-AC46-997B03E07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118836"/>
              <a:ext cx="6638925" cy="47244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3" name="Picture 3" descr="http://i.embluejet.com/ImagenesMoxie/5827/images/Editar-mailing5_Diploma_Derecho_y_Regulacion_de_Energia-02.png">
              <a:extLst>
                <a:ext uri="{FF2B5EF4-FFF2-40B4-BE49-F238E27FC236}">
                  <a16:creationId xmlns:a16="http://schemas.microsoft.com/office/drawing/2014/main" id="{D8DBC10B-4FDA-4D07-B27C-EB95CBCD5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7" y="4605565"/>
              <a:ext cx="6638923" cy="3705224"/>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6" name="Picture 28" descr="http://i.embluejet.com/ImagenesMoxie/5827/images/Editar1-mailing_Diploma_Derecho_y_Regulacion_de_Energia-02.jpg">
            <a:extLst>
              <a:ext uri="{FF2B5EF4-FFF2-40B4-BE49-F238E27FC236}">
                <a16:creationId xmlns:a16="http://schemas.microsoft.com/office/drawing/2014/main" id="{095B9FBC-F2C3-49F0-9696-D3417DE43A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5134" y="1280704"/>
            <a:ext cx="3821053" cy="525083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7702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6" name="Picture 1" descr="http://i.embluejet.com/ImagenesMoxie/5827/images/Editar_31-Diploma_de_Especializacion_en_Gestion_en_Gas_Natural-02.jpg">
            <a:extLst>
              <a:ext uri="{FF2B5EF4-FFF2-40B4-BE49-F238E27FC236}">
                <a16:creationId xmlns:a16="http://schemas.microsoft.com/office/drawing/2014/main" id="{3133E8BC-C11B-4A20-892F-492A1C473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074" y="1280704"/>
            <a:ext cx="3795768" cy="5250836"/>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5204B812-CEC5-454D-864C-2049D19B1819}"/>
              </a:ext>
            </a:extLst>
          </p:cNvPr>
          <p:cNvGrpSpPr/>
          <p:nvPr/>
        </p:nvGrpSpPr>
        <p:grpSpPr>
          <a:xfrm>
            <a:off x="6320159" y="1359194"/>
            <a:ext cx="4174767" cy="5063764"/>
            <a:chOff x="5540198" y="129609"/>
            <a:chExt cx="6427956" cy="8420100"/>
          </a:xfrm>
        </p:grpSpPr>
        <p:pic>
          <p:nvPicPr>
            <p:cNvPr id="12" name="Picture 2" descr="http://i.embluejet.com/ImagenesMoxie/5827/images/Gas-5.jpg">
              <a:extLst>
                <a:ext uri="{FF2B5EF4-FFF2-40B4-BE49-F238E27FC236}">
                  <a16:creationId xmlns:a16="http://schemas.microsoft.com/office/drawing/2014/main" id="{068F1963-2062-4828-855F-6DCE2F01E0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198" y="129609"/>
              <a:ext cx="6427955" cy="4629151"/>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3" name="Picture 3" descr="http://i.embluejet.com/ImagenesMoxie/5827/images/Editar25_Diploma_de_Especializacion_en_Gestion_en_Gas_Natural_Mesa_de_trabajo_1_copia_4.jpg">
              <a:extLst>
                <a:ext uri="{FF2B5EF4-FFF2-40B4-BE49-F238E27FC236}">
                  <a16:creationId xmlns:a16="http://schemas.microsoft.com/office/drawing/2014/main" id="{E79702BC-8780-4362-9F1A-F4E8A7349B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0198" y="4758760"/>
              <a:ext cx="6427956" cy="379094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261927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5">
            <a:extLst>
              <a:ext uri="{FF2B5EF4-FFF2-40B4-BE49-F238E27FC236}">
                <a16:creationId xmlns:a16="http://schemas.microsoft.com/office/drawing/2014/main" id="{C023BF22-6560-4F52-B813-B200D38C27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44" y="326461"/>
            <a:ext cx="1749171" cy="548073"/>
          </a:xfrm>
          <a:prstGeom prst="rect">
            <a:avLst/>
          </a:prstGeom>
        </p:spPr>
      </p:pic>
      <p:pic>
        <p:nvPicPr>
          <p:cNvPr id="8" name="Graphic 6">
            <a:extLst>
              <a:ext uri="{FF2B5EF4-FFF2-40B4-BE49-F238E27FC236}">
                <a16:creationId xmlns:a16="http://schemas.microsoft.com/office/drawing/2014/main" id="{AAD1BC19-4A62-406D-9FEF-A68292FD89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518800" y="209577"/>
            <a:ext cx="1575356" cy="781843"/>
          </a:xfrm>
          <a:prstGeom prst="rect">
            <a:avLst/>
          </a:prstGeom>
        </p:spPr>
      </p:pic>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06097" y="-226210"/>
            <a:ext cx="2785736" cy="1566976"/>
          </a:xfrm>
          <a:prstGeom prst="rect">
            <a:avLst/>
          </a:prstGeom>
        </p:spPr>
      </p:pic>
      <p:pic>
        <p:nvPicPr>
          <p:cNvPr id="10" name="Picture 1" descr="http://i.embluejet.com/ImagenesMoxie/5827/images/editarr-33mailing_Diploma_Regulacion_de_Hidrocarburos-inhouse-04.png">
            <a:extLst>
              <a:ext uri="{FF2B5EF4-FFF2-40B4-BE49-F238E27FC236}">
                <a16:creationId xmlns:a16="http://schemas.microsoft.com/office/drawing/2014/main" id="{4E2477F6-E0E3-401B-8D91-4D675E0A63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2136" y="1321970"/>
            <a:ext cx="3865381" cy="508815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9EB6F706-2C63-4A5F-B6F1-AD1A75CA5784}"/>
              </a:ext>
            </a:extLst>
          </p:cNvPr>
          <p:cNvGrpSpPr/>
          <p:nvPr/>
        </p:nvGrpSpPr>
        <p:grpSpPr>
          <a:xfrm>
            <a:off x="6324485" y="1321970"/>
            <a:ext cx="4166115" cy="5021476"/>
            <a:chOff x="5885586" y="-603250"/>
            <a:chExt cx="6591865" cy="9510947"/>
          </a:xfrm>
        </p:grpSpPr>
        <p:pic>
          <p:nvPicPr>
            <p:cNvPr id="15" name="Picture 2" descr="http://i.embluejet.com/ImagenesMoxie/5827/images/mailing_Diploma_Regulacion_de_Hidrocarburos2_Mesa_de_trabajo_1_copia_4.jpg">
              <a:extLst>
                <a:ext uri="{FF2B5EF4-FFF2-40B4-BE49-F238E27FC236}">
                  <a16:creationId xmlns:a16="http://schemas.microsoft.com/office/drawing/2014/main" id="{B8AE4A8A-5FF8-4174-A765-5A8553CA772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892429" y="-603250"/>
              <a:ext cx="6585022" cy="542924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6" name="Picture 3" descr="http://i.embluejet.com/ImagenesMoxie/5827/images/editarr33-mailing_Diploma_Regulacion_de_Hidrocarburos-inhouse-04.png">
              <a:extLst>
                <a:ext uri="{FF2B5EF4-FFF2-40B4-BE49-F238E27FC236}">
                  <a16:creationId xmlns:a16="http://schemas.microsoft.com/office/drawing/2014/main" id="{87C1FD69-B90F-4783-B860-368806A19A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13" b="11040"/>
            <a:stretch/>
          </p:blipFill>
          <p:spPr bwMode="auto">
            <a:xfrm>
              <a:off x="5885586" y="4825999"/>
              <a:ext cx="6585022" cy="408169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561368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4886</TotalTime>
  <Words>1822</Words>
  <Application>Microsoft Office PowerPoint</Application>
  <PresentationFormat>Panorámica</PresentationFormat>
  <Paragraphs>212</Paragraphs>
  <Slides>39</Slides>
  <Notes>6</Notes>
  <HiddenSlides>0</HiddenSlides>
  <MMClips>0</MMClips>
  <ScaleCrop>false</ScaleCrop>
  <HeadingPairs>
    <vt:vector size="6" baseType="variant">
      <vt:variant>
        <vt:lpstr>Fuentes usadas</vt:lpstr>
      </vt:variant>
      <vt:variant>
        <vt:i4>11</vt:i4>
      </vt:variant>
      <vt:variant>
        <vt:lpstr>Tema</vt:lpstr>
      </vt:variant>
      <vt:variant>
        <vt:i4>5</vt:i4>
      </vt:variant>
      <vt:variant>
        <vt:lpstr>Títulos de diapositiva</vt:lpstr>
      </vt:variant>
      <vt:variant>
        <vt:i4>39</vt:i4>
      </vt:variant>
    </vt:vector>
  </HeadingPairs>
  <TitlesOfParts>
    <vt:vector size="55" baseType="lpstr">
      <vt:lpstr>Arial</vt:lpstr>
      <vt:lpstr>Arial Narrow</vt:lpstr>
      <vt:lpstr>Calibri</vt:lpstr>
      <vt:lpstr>Calibri Light</vt:lpstr>
      <vt:lpstr>Courier New</vt:lpstr>
      <vt:lpstr>Dubai Medium</vt:lpstr>
      <vt:lpstr>Fira Sans Extra Condensed Medium</vt:lpstr>
      <vt:lpstr>Myriad Pro</vt:lpstr>
      <vt:lpstr>Symbol</vt:lpstr>
      <vt:lpstr>Tahoma</vt:lpstr>
      <vt:lpstr>Times New Roman</vt:lpstr>
      <vt:lpstr>Tema do Office</vt:lpstr>
      <vt:lpstr>Personalizar design</vt:lpstr>
      <vt:lpstr>1_Personalizar design</vt:lpstr>
      <vt:lpstr>2_Personalizar design</vt:lpstr>
      <vt:lpstr>3_Personalizar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 dos Santos Santana (PDTI)</dc:creator>
  <cp:lastModifiedBy>EQUINTANILLA</cp:lastModifiedBy>
  <cp:revision>244</cp:revision>
  <dcterms:created xsi:type="dcterms:W3CDTF">2019-04-16T13:01:57Z</dcterms:created>
  <dcterms:modified xsi:type="dcterms:W3CDTF">2021-04-22T13:44:36Z</dcterms:modified>
</cp:coreProperties>
</file>