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72" r:id="rId4"/>
    <p:sldId id="273" r:id="rId5"/>
    <p:sldId id="274" r:id="rId6"/>
    <p:sldId id="269" r:id="rId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185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145079" y="2604977"/>
            <a:ext cx="4588117" cy="1913859"/>
          </a:xfrm>
        </p:spPr>
        <p:txBody>
          <a:bodyPr anchor="b">
            <a:normAutofit/>
          </a:bodyPr>
          <a:lstStyle>
            <a:lvl1pPr algn="ctr">
              <a:defRPr sz="4000" b="0" baseline="0">
                <a:solidFill>
                  <a:srgbClr val="0D5399"/>
                </a:solidFill>
                <a:latin typeface="+mn-lt"/>
              </a:defRPr>
            </a:lvl1pPr>
          </a:lstStyle>
          <a:p>
            <a:r>
              <a:rPr lang="es-ES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45080" y="4997302"/>
            <a:ext cx="4588116" cy="14779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D53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132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5503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39545"/>
            <a:ext cx="9634086" cy="3753247"/>
          </a:xfrm>
        </p:spPr>
        <p:txBody>
          <a:bodyPr/>
          <a:lstStyle>
            <a:lvl1pPr>
              <a:defRPr>
                <a:solidFill>
                  <a:srgbClr val="0C549C"/>
                </a:solidFill>
              </a:defRPr>
            </a:lvl1pPr>
            <a:lvl2pPr>
              <a:defRPr>
                <a:solidFill>
                  <a:srgbClr val="0C549C"/>
                </a:solidFill>
              </a:defRPr>
            </a:lvl2pPr>
            <a:lvl3pPr>
              <a:defRPr>
                <a:solidFill>
                  <a:srgbClr val="0C549C"/>
                </a:solidFill>
              </a:defRPr>
            </a:lvl3pPr>
            <a:lvl4pPr>
              <a:defRPr>
                <a:solidFill>
                  <a:srgbClr val="0C549C"/>
                </a:solidFill>
              </a:defRPr>
            </a:lvl4pPr>
            <a:lvl5pPr>
              <a:defRPr>
                <a:solidFill>
                  <a:srgbClr val="0C549C"/>
                </a:solidFill>
              </a:defRPr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1135117"/>
            <a:ext cx="9634086" cy="1072055"/>
          </a:xfrm>
        </p:spPr>
        <p:txBody>
          <a:bodyPr/>
          <a:lstStyle>
            <a:lvl1pPr>
              <a:defRPr>
                <a:solidFill>
                  <a:srgbClr val="0F539A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0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" y="-9626"/>
            <a:ext cx="12172176" cy="687430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39545"/>
            <a:ext cx="9682213" cy="3724371"/>
          </a:xfrm>
        </p:spPr>
        <p:txBody>
          <a:bodyPr/>
          <a:lstStyle>
            <a:lvl1pPr>
              <a:defRPr>
                <a:solidFill>
                  <a:srgbClr val="0C549C"/>
                </a:solidFill>
              </a:defRPr>
            </a:lvl1pPr>
            <a:lvl2pPr>
              <a:defRPr>
                <a:solidFill>
                  <a:srgbClr val="0C549C"/>
                </a:solidFill>
              </a:defRPr>
            </a:lvl2pPr>
            <a:lvl3pPr>
              <a:defRPr>
                <a:solidFill>
                  <a:srgbClr val="0C549C"/>
                </a:solidFill>
              </a:defRPr>
            </a:lvl3pPr>
            <a:lvl4pPr>
              <a:defRPr>
                <a:solidFill>
                  <a:srgbClr val="0C549C"/>
                </a:solidFill>
              </a:defRPr>
            </a:lvl4pPr>
            <a:lvl5pPr>
              <a:defRPr>
                <a:solidFill>
                  <a:srgbClr val="0C549C"/>
                </a:solidFill>
              </a:defRPr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1135117"/>
            <a:ext cx="9682213" cy="1072055"/>
          </a:xfrm>
        </p:spPr>
        <p:txBody>
          <a:bodyPr/>
          <a:lstStyle>
            <a:lvl1pPr>
              <a:defRPr>
                <a:solidFill>
                  <a:srgbClr val="0F539A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68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1851"/>
          </a:xfrm>
          <a:prstGeom prst="rect">
            <a:avLst/>
          </a:prstGeom>
        </p:spPr>
      </p:pic>
      <p:sp>
        <p:nvSpPr>
          <p:cNvPr id="10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763386" y="4635794"/>
            <a:ext cx="2998381" cy="7974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546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F0C15-3534-4F37-AC03-B10B0AC1DAB4}" type="datetimeFigureOut">
              <a:rPr lang="es-ES" smtClean="0"/>
              <a:t>09/12/2021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7ABFA-0302-40D1-BC66-9CD32166C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047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11636" y="2743522"/>
            <a:ext cx="5680364" cy="1913859"/>
          </a:xfrm>
        </p:spPr>
        <p:txBody>
          <a:bodyPr>
            <a:normAutofit/>
          </a:bodyPr>
          <a:lstStyle/>
          <a:p>
            <a:r>
              <a:rPr lang="es-ES" b="1" dirty="0" smtClean="0"/>
              <a:t>Grupo piloto de comunicación social</a:t>
            </a:r>
            <a:endParaRPr lang="es-ES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473" y="5489904"/>
            <a:ext cx="1357747" cy="12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0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8200" y="2339546"/>
            <a:ext cx="5479473" cy="3220746"/>
          </a:xfrm>
        </p:spPr>
        <p:txBody>
          <a:bodyPr>
            <a:normAutofit fontScale="77500" lnSpcReduction="20000"/>
          </a:bodyPr>
          <a:lstStyle/>
          <a:p>
            <a:r>
              <a:rPr lang="es-PE" dirty="0" smtClean="0"/>
              <a:t>La iniciativa se lanzó en la pasada Asamblea General de la ARIAE en junio de 2021</a:t>
            </a:r>
          </a:p>
          <a:p>
            <a:r>
              <a:rPr lang="es-PE" dirty="0" smtClean="0"/>
              <a:t>A la convocatoria respondieron 7 países y 9 instituciones </a:t>
            </a:r>
          </a:p>
          <a:p>
            <a:r>
              <a:rPr lang="es-PE" dirty="0" smtClean="0"/>
              <a:t>La primera reunión fue en junio de 2021 y la última fue en noviembre de 2021 con un total de 8 reuniones </a:t>
            </a:r>
          </a:p>
          <a:p>
            <a:r>
              <a:rPr lang="es-PE" dirty="0" smtClean="0"/>
              <a:t>Resultado: mayor interacción entre los miembros lo que permitió escalar acciones de coordinación multinivel (redes sociales, iniciativas internacionales, etc.)</a:t>
            </a:r>
          </a:p>
          <a:p>
            <a:endParaRPr lang="es-PE" dirty="0" smtClean="0"/>
          </a:p>
          <a:p>
            <a:endParaRPr lang="es-PE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Grupo piloto de comunicación social</a:t>
            </a:r>
            <a:endParaRPr lang="es-PE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161" t="9131"/>
          <a:stretch/>
        </p:blipFill>
        <p:spPr>
          <a:xfrm>
            <a:off x="6462551" y="2060605"/>
            <a:ext cx="4518743" cy="37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38200" y="2339545"/>
            <a:ext cx="10494818" cy="3753247"/>
          </a:xfrm>
        </p:spPr>
        <p:txBody>
          <a:bodyPr>
            <a:normAutofit/>
          </a:bodyPr>
          <a:lstStyle/>
          <a:p>
            <a:r>
              <a:rPr lang="es-PE" sz="2200" b="1" dirty="0" smtClean="0"/>
              <a:t>Chile: </a:t>
            </a:r>
            <a:r>
              <a:rPr lang="es-PE" sz="2200" dirty="0" smtClean="0"/>
              <a:t>Comisión Nacional de Energía(CNE) y la Superintendencia de Electricidad y Combustibles (SEC)</a:t>
            </a:r>
          </a:p>
          <a:p>
            <a:r>
              <a:rPr lang="es-PE" sz="2200" b="1" dirty="0" smtClean="0"/>
              <a:t>Colombia: </a:t>
            </a:r>
            <a:r>
              <a:rPr lang="es-PE" sz="2200" dirty="0" smtClean="0"/>
              <a:t>Comisión Reguladora de Energía y Gas (CREG) y la Superintendencia de Servicios Públicos Domiciliarios (SSPD)</a:t>
            </a:r>
          </a:p>
          <a:p>
            <a:r>
              <a:rPr lang="es-PE" sz="2200" b="1" dirty="0" smtClean="0"/>
              <a:t>Costa Rica: </a:t>
            </a:r>
            <a:r>
              <a:rPr lang="es-PE" sz="2200" dirty="0" smtClean="0"/>
              <a:t>Autoridad Reguladora de Servicios Públicos (ARESEP)</a:t>
            </a:r>
          </a:p>
          <a:p>
            <a:r>
              <a:rPr lang="es-PE" sz="2200" b="1" dirty="0" smtClean="0"/>
              <a:t>México: </a:t>
            </a:r>
            <a:r>
              <a:rPr lang="es-PE" sz="2200" dirty="0" smtClean="0"/>
              <a:t>Comisión Nacional de Hidrocarburos (CNH)</a:t>
            </a:r>
          </a:p>
          <a:p>
            <a:r>
              <a:rPr lang="es-PE" sz="2200" b="1" dirty="0" smtClean="0"/>
              <a:t>Paraguay: </a:t>
            </a:r>
            <a:r>
              <a:rPr lang="es-PE" sz="2200" dirty="0" smtClean="0"/>
              <a:t>Viceministerio de Energía y Minas</a:t>
            </a:r>
          </a:p>
          <a:p>
            <a:r>
              <a:rPr lang="es-PE" sz="2200" b="1" dirty="0" smtClean="0"/>
              <a:t>Perú: </a:t>
            </a:r>
            <a:r>
              <a:rPr lang="es-PE" sz="2200" dirty="0" smtClean="0"/>
              <a:t>Organismo Supervisor de la Inversión en Energía y Minería (</a:t>
            </a:r>
            <a:r>
              <a:rPr lang="es-PE" sz="2200" dirty="0" err="1" smtClean="0"/>
              <a:t>Osinergmin</a:t>
            </a:r>
            <a:r>
              <a:rPr lang="es-PE" sz="2200" dirty="0" smtClean="0"/>
              <a:t>)</a:t>
            </a:r>
          </a:p>
          <a:p>
            <a:r>
              <a:rPr lang="es-PE" sz="2200" b="1" dirty="0" smtClean="0"/>
              <a:t>República Dominicana: </a:t>
            </a:r>
            <a:r>
              <a:rPr lang="es-PE" sz="2200" dirty="0" smtClean="0"/>
              <a:t>Superintendencia de Electricidad (SIE)</a:t>
            </a:r>
          </a:p>
          <a:p>
            <a:endParaRPr lang="es-PE" dirty="0" smtClean="0"/>
          </a:p>
          <a:p>
            <a:endParaRPr lang="es-PE" dirty="0" smtClean="0"/>
          </a:p>
          <a:p>
            <a:endParaRPr lang="es-PE" dirty="0" smtClean="0"/>
          </a:p>
          <a:p>
            <a:endParaRPr lang="es-PE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Participantes</a:t>
            </a:r>
            <a:r>
              <a:rPr lang="es-PE" dirty="0" smtClean="0"/>
              <a:t>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59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45837" y="2207172"/>
            <a:ext cx="9634086" cy="3753247"/>
          </a:xfrm>
        </p:spPr>
        <p:txBody>
          <a:bodyPr>
            <a:normAutofit lnSpcReduction="10000"/>
          </a:bodyPr>
          <a:lstStyle/>
          <a:p>
            <a:r>
              <a:rPr lang="es-PE" sz="2000" dirty="0" smtClean="0"/>
              <a:t>Acercamiento a los usuarios: </a:t>
            </a:r>
          </a:p>
          <a:p>
            <a:pPr lvl="1"/>
            <a:r>
              <a:rPr lang="es-PE" sz="1600" dirty="0" smtClean="0"/>
              <a:t>Programas con perspectiva de género (CNE)</a:t>
            </a:r>
          </a:p>
          <a:p>
            <a:pPr lvl="1"/>
            <a:r>
              <a:rPr lang="es-PE" sz="1600" dirty="0" smtClean="0"/>
              <a:t>Estrategias de territorialidad y atención a grupos de población (ARESEP)</a:t>
            </a:r>
          </a:p>
          <a:p>
            <a:pPr lvl="1"/>
            <a:r>
              <a:rPr lang="es-PE" sz="1600" dirty="0" smtClean="0"/>
              <a:t>Programas de formación educativa (</a:t>
            </a:r>
            <a:r>
              <a:rPr lang="es-PE" sz="1600" dirty="0" err="1" smtClean="0"/>
              <a:t>Osinergmin</a:t>
            </a:r>
            <a:r>
              <a:rPr lang="es-PE" sz="1600" dirty="0" smtClean="0"/>
              <a:t>)</a:t>
            </a:r>
          </a:p>
          <a:p>
            <a:r>
              <a:rPr lang="es-PE" sz="2000" dirty="0" smtClean="0"/>
              <a:t>Relacionamiento con medios de comunicación:</a:t>
            </a:r>
          </a:p>
          <a:p>
            <a:pPr lvl="1"/>
            <a:r>
              <a:rPr lang="es-PE" sz="1600" dirty="0" smtClean="0"/>
              <a:t>Indicadores de reputación mediática (</a:t>
            </a:r>
            <a:r>
              <a:rPr lang="es-PE" sz="1600" dirty="0" err="1" smtClean="0"/>
              <a:t>Osinergmin</a:t>
            </a:r>
            <a:r>
              <a:rPr lang="es-PE" sz="1600" dirty="0" smtClean="0"/>
              <a:t>)</a:t>
            </a:r>
          </a:p>
          <a:p>
            <a:r>
              <a:rPr lang="es-PE" sz="2000" dirty="0" smtClean="0"/>
              <a:t>Respuesta a temas de coyuntura:</a:t>
            </a:r>
          </a:p>
          <a:p>
            <a:pPr lvl="1"/>
            <a:r>
              <a:rPr lang="es-PE" sz="1600" dirty="0" smtClean="0"/>
              <a:t>Respuesta a crisis (participantes)</a:t>
            </a:r>
          </a:p>
          <a:p>
            <a:r>
              <a:rPr lang="es-PE" sz="2000" dirty="0" smtClean="0"/>
              <a:t>El nuevo usuario digital:</a:t>
            </a:r>
          </a:p>
          <a:p>
            <a:pPr lvl="1"/>
            <a:r>
              <a:rPr lang="es-PE" sz="1600" dirty="0" smtClean="0"/>
              <a:t>Datos abiertos (CNE)</a:t>
            </a:r>
          </a:p>
          <a:p>
            <a:pPr lvl="1"/>
            <a:r>
              <a:rPr lang="es-PE" sz="1600" dirty="0" smtClean="0"/>
              <a:t>Canales de comunicación (CNH)</a:t>
            </a:r>
          </a:p>
          <a:p>
            <a:pPr lvl="1"/>
            <a:r>
              <a:rPr lang="es-PE" sz="1600" dirty="0" smtClean="0"/>
              <a:t>Uso de redes durante la pandemia y “Te resuelvo” (SSPD)</a:t>
            </a:r>
            <a:endParaRPr lang="es-PE" sz="1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Programa 2021</a:t>
            </a:r>
            <a:endParaRPr lang="es-PE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187" y="711891"/>
            <a:ext cx="3811099" cy="16064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19100" b="8410"/>
          <a:stretch/>
        </p:blipFill>
        <p:spPr>
          <a:xfrm>
            <a:off x="7443303" y="2349806"/>
            <a:ext cx="3195782" cy="20349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596" y="4416216"/>
            <a:ext cx="2822650" cy="156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PE" dirty="0" smtClean="0"/>
              <a:t>Sumar a nuevos miembros </a:t>
            </a:r>
          </a:p>
          <a:p>
            <a:r>
              <a:rPr lang="es-PE" dirty="0" smtClean="0"/>
              <a:t>Realizar reuniones con la línea base del programa de 2021</a:t>
            </a:r>
          </a:p>
          <a:p>
            <a:r>
              <a:rPr lang="es-PE" dirty="0" smtClean="0"/>
              <a:t>Trabajar acciones </a:t>
            </a:r>
            <a:r>
              <a:rPr lang="es-PE" dirty="0"/>
              <a:t>conjuntas: </a:t>
            </a:r>
            <a:r>
              <a:rPr lang="es-PE" dirty="0" smtClean="0"/>
              <a:t>campaña de educación en energía para niños</a:t>
            </a:r>
            <a:endParaRPr lang="es-PE" dirty="0"/>
          </a:p>
          <a:p>
            <a:r>
              <a:rPr lang="es-PE" dirty="0" smtClean="0"/>
              <a:t>Producir materiales </a:t>
            </a:r>
            <a:r>
              <a:rPr lang="es-PE" dirty="0"/>
              <a:t>de </a:t>
            </a:r>
            <a:r>
              <a:rPr lang="es-PE" dirty="0" smtClean="0"/>
              <a:t>comunicación: </a:t>
            </a:r>
            <a:r>
              <a:rPr lang="es-PE" dirty="0" err="1" smtClean="0"/>
              <a:t>Tool</a:t>
            </a:r>
            <a:r>
              <a:rPr lang="es-PE" dirty="0" smtClean="0"/>
              <a:t> </a:t>
            </a:r>
            <a:r>
              <a:rPr lang="es-PE" dirty="0"/>
              <a:t>kit de comunicadores </a:t>
            </a:r>
          </a:p>
          <a:p>
            <a:r>
              <a:rPr lang="es-PE" dirty="0" smtClean="0"/>
              <a:t>Desarrollar capacitaciones: charlas </a:t>
            </a:r>
            <a:r>
              <a:rPr lang="es-PE" dirty="0"/>
              <a:t>con especialistas </a:t>
            </a:r>
            <a:r>
              <a:rPr lang="es-PE" dirty="0" smtClean="0"/>
              <a:t>y peer </a:t>
            </a:r>
            <a:r>
              <a:rPr lang="es-PE" dirty="0" err="1" smtClean="0"/>
              <a:t>reviews</a:t>
            </a:r>
            <a:endParaRPr lang="es-PE" dirty="0"/>
          </a:p>
          <a:p>
            <a:r>
              <a:rPr lang="es-PE" dirty="0" smtClean="0"/>
              <a:t>Trabajar conjuntamente rumbo al 8° Foro Mundial de Regulación de Energía( Lima, marzo de 2023)</a:t>
            </a:r>
            <a:endParaRPr lang="es-PE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 smtClean="0"/>
              <a:t>Programa 2022 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12033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2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Personalizado 4">
      <a:dk1>
        <a:srgbClr val="FFFFFF"/>
      </a:dk1>
      <a:lt1>
        <a:srgbClr val="2F5498"/>
      </a:lt1>
      <a:dk2>
        <a:srgbClr val="FFFFFF"/>
      </a:dk2>
      <a:lt2>
        <a:srgbClr val="FFFFFF"/>
      </a:lt2>
      <a:accent1>
        <a:srgbClr val="FFFF00"/>
      </a:accent1>
      <a:accent2>
        <a:srgbClr val="FFC000"/>
      </a:accent2>
      <a:accent3>
        <a:srgbClr val="2F5498"/>
      </a:accent3>
      <a:accent4>
        <a:srgbClr val="BFBFBF"/>
      </a:accent4>
      <a:accent5>
        <a:srgbClr val="65A8DE"/>
      </a:accent5>
      <a:accent6>
        <a:srgbClr val="FFFF00"/>
      </a:accent6>
      <a:hlink>
        <a:srgbClr val="2F5498"/>
      </a:hlink>
      <a:folHlink>
        <a:srgbClr val="2F54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mbra extrem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323</Words>
  <Application>Microsoft Office PowerPoint</Application>
  <PresentationFormat>Panorámica</PresentationFormat>
  <Paragraphs>36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1_Tema de Office</vt:lpstr>
      <vt:lpstr>Grupo piloto de comunicación social</vt:lpstr>
      <vt:lpstr>Grupo piloto de comunicación social</vt:lpstr>
      <vt:lpstr>Participantes </vt:lpstr>
      <vt:lpstr>Programa 2021</vt:lpstr>
      <vt:lpstr>Programa 2022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8°World Forum On Energy Regulation (8°WFER) Lima, 2023</dc:title>
  <dc:creator>Beatriz Estrada Moreno</dc:creator>
  <cp:lastModifiedBy>Beatriz Estrada Moreno</cp:lastModifiedBy>
  <cp:revision>38</cp:revision>
  <dcterms:created xsi:type="dcterms:W3CDTF">2021-12-02T19:30:56Z</dcterms:created>
  <dcterms:modified xsi:type="dcterms:W3CDTF">2021-12-09T17:24:03Z</dcterms:modified>
</cp:coreProperties>
</file>