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slideLayouts/slideLayout3.xml" ContentType="application/vnd.openxmlformats-officedocument.presentationml.slideLayout+xml"/>
  <Override PartName="/ppt/theme/theme3.xml" ContentType="application/vnd.openxmlformats-officedocument.theme+xml"/>
  <Override PartName="/ppt/slideLayouts/slideLayout4.xml" ContentType="application/vnd.openxmlformats-officedocument.presentationml.slideLayout+xml"/>
  <Override PartName="/ppt/theme/theme4.xml" ContentType="application/vnd.openxmlformats-officedocument.theme+xml"/>
  <Override PartName="/ppt/slideLayouts/slideLayout5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5">
  <p:sldMasterIdLst>
    <p:sldMasterId id="2147483648" r:id="rId1"/>
    <p:sldMasterId id="2147483651" r:id="rId2"/>
    <p:sldMasterId id="2147483653" r:id="rId3"/>
    <p:sldMasterId id="2147483655" r:id="rId4"/>
    <p:sldMasterId id="2147483657" r:id="rId5"/>
  </p:sldMasterIdLst>
  <p:notesMasterIdLst>
    <p:notesMasterId r:id="rId24"/>
  </p:notesMasterIdLst>
  <p:handoutMasterIdLst>
    <p:handoutMasterId r:id="rId25"/>
  </p:handoutMasterIdLst>
  <p:sldIdLst>
    <p:sldId id="261" r:id="rId6"/>
    <p:sldId id="340" r:id="rId7"/>
    <p:sldId id="301" r:id="rId8"/>
    <p:sldId id="302" r:id="rId9"/>
    <p:sldId id="299" r:id="rId10"/>
    <p:sldId id="341" r:id="rId11"/>
    <p:sldId id="342" r:id="rId12"/>
    <p:sldId id="346" r:id="rId13"/>
    <p:sldId id="345" r:id="rId14"/>
    <p:sldId id="348" r:id="rId15"/>
    <p:sldId id="349" r:id="rId16"/>
    <p:sldId id="350" r:id="rId17"/>
    <p:sldId id="351" r:id="rId18"/>
    <p:sldId id="352" r:id="rId19"/>
    <p:sldId id="353" r:id="rId20"/>
    <p:sldId id="344" r:id="rId21"/>
    <p:sldId id="354" r:id="rId22"/>
    <p:sldId id="297" r:id="rId23"/>
  </p:sldIdLst>
  <p:sldSz cx="12192000" cy="6858000"/>
  <p:notesSz cx="6797675" cy="9926638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61" userDrawn="1">
          <p15:clr>
            <a:srgbClr val="A4A3A4"/>
          </p15:clr>
        </p15:guide>
        <p15:guide id="2" pos="2298" userDrawn="1">
          <p15:clr>
            <a:srgbClr val="A4A3A4"/>
          </p15:clr>
        </p15:guide>
        <p15:guide id="3" pos="3318" userDrawn="1">
          <p15:clr>
            <a:srgbClr val="A4A3A4"/>
          </p15:clr>
        </p15:guide>
        <p15:guide id="4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Cecilia Casas" initials="CC" lastIdx="1" clrIdx="0">
    <p:extLst>
      <p:ext uri="{19B8F6BF-5375-455C-9EA6-DF929625EA0E}">
        <p15:presenceInfo xmlns:p15="http://schemas.microsoft.com/office/powerpoint/2012/main" userId="S-1-5-21-484299950-1821067322-3134879447-7189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AAF"/>
    <a:srgbClr val="F3C700"/>
    <a:srgbClr val="61911B"/>
    <a:srgbClr val="78B32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779" autoAdjust="0"/>
    <p:restoredTop sz="94660"/>
  </p:normalViewPr>
  <p:slideViewPr>
    <p:cSldViewPr snapToGrid="0" showGuides="1">
      <p:cViewPr varScale="1">
        <p:scale>
          <a:sx n="65" d="100"/>
          <a:sy n="65" d="100"/>
        </p:scale>
        <p:origin x="864" y="78"/>
      </p:cViewPr>
      <p:guideLst>
        <p:guide orient="horz" pos="1661"/>
        <p:guide pos="2298"/>
        <p:guide pos="3318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commentAuthors" Target="commentAuthor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notesMaster" Target="notesMasters/notesMaster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viewProps" Target="viewProp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microsoft.com/office/2016/11/relationships/changesInfo" Target="changesInfos/changesInfo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Dino Andres Iasparra" userId="c065b63f-cf15-4712-80b8-31000b3fd51f" providerId="ADAL" clId="{0AF6AD26-6FDA-4EAD-B11B-F484365C677C}"/>
    <pc:docChg chg="undo custSel modSld">
      <pc:chgData name="Dino Andres Iasparra" userId="c065b63f-cf15-4712-80b8-31000b3fd51f" providerId="ADAL" clId="{0AF6AD26-6FDA-4EAD-B11B-F484365C677C}" dt="2021-11-23T21:41:05.969" v="507" actId="123"/>
      <pc:docMkLst>
        <pc:docMk/>
      </pc:docMkLst>
      <pc:sldChg chg="modSp">
        <pc:chgData name="Dino Andres Iasparra" userId="c065b63f-cf15-4712-80b8-31000b3fd51f" providerId="ADAL" clId="{0AF6AD26-6FDA-4EAD-B11B-F484365C677C}" dt="2021-11-23T21:39:34.675" v="506" actId="20577"/>
        <pc:sldMkLst>
          <pc:docMk/>
          <pc:sldMk cId="2580601200" sldId="261"/>
        </pc:sldMkLst>
        <pc:spChg chg="mod">
          <ac:chgData name="Dino Andres Iasparra" userId="c065b63f-cf15-4712-80b8-31000b3fd51f" providerId="ADAL" clId="{0AF6AD26-6FDA-4EAD-B11B-F484365C677C}" dt="2021-11-23T21:11:09.974" v="40" actId="122"/>
          <ac:spMkLst>
            <pc:docMk/>
            <pc:sldMk cId="2580601200" sldId="261"/>
            <ac:spMk id="2" creationId="{6558FC2D-5DBB-4A20-B8F9-72EE75CDE855}"/>
          </ac:spMkLst>
        </pc:spChg>
        <pc:spChg chg="mod">
          <ac:chgData name="Dino Andres Iasparra" userId="c065b63f-cf15-4712-80b8-31000b3fd51f" providerId="ADAL" clId="{0AF6AD26-6FDA-4EAD-B11B-F484365C677C}" dt="2021-11-23T21:39:34.675" v="506" actId="20577"/>
          <ac:spMkLst>
            <pc:docMk/>
            <pc:sldMk cId="2580601200" sldId="261"/>
            <ac:spMk id="4" creationId="{441A85ED-175D-4318-B791-3EFA41556F2B}"/>
          </ac:spMkLst>
        </pc:spChg>
      </pc:sldChg>
      <pc:sldChg chg="modSp">
        <pc:chgData name="Dino Andres Iasparra" userId="c065b63f-cf15-4712-80b8-31000b3fd51f" providerId="ADAL" clId="{0AF6AD26-6FDA-4EAD-B11B-F484365C677C}" dt="2021-11-23T21:38:41.443" v="483" actId="20577"/>
        <pc:sldMkLst>
          <pc:docMk/>
          <pc:sldMk cId="2960637396" sldId="264"/>
        </pc:sldMkLst>
        <pc:spChg chg="mod">
          <ac:chgData name="Dino Andres Iasparra" userId="c065b63f-cf15-4712-80b8-31000b3fd51f" providerId="ADAL" clId="{0AF6AD26-6FDA-4EAD-B11B-F484365C677C}" dt="2021-11-23T21:38:41.443" v="483" actId="20577"/>
          <ac:spMkLst>
            <pc:docMk/>
            <pc:sldMk cId="2960637396" sldId="264"/>
            <ac:spMk id="4" creationId="{B8949E22-831A-4EBC-A882-FB6B12B70A04}"/>
          </ac:spMkLst>
        </pc:spChg>
      </pc:sldChg>
      <pc:sldChg chg="modSp">
        <pc:chgData name="Dino Andres Iasparra" userId="c065b63f-cf15-4712-80b8-31000b3fd51f" providerId="ADAL" clId="{0AF6AD26-6FDA-4EAD-B11B-F484365C677C}" dt="2021-11-23T21:41:05.969" v="507" actId="123"/>
        <pc:sldMkLst>
          <pc:docMk/>
          <pc:sldMk cId="458293056" sldId="301"/>
        </pc:sldMkLst>
        <pc:spChg chg="mod">
          <ac:chgData name="Dino Andres Iasparra" userId="c065b63f-cf15-4712-80b8-31000b3fd51f" providerId="ADAL" clId="{0AF6AD26-6FDA-4EAD-B11B-F484365C677C}" dt="2021-11-23T21:41:05.969" v="507" actId="123"/>
          <ac:spMkLst>
            <pc:docMk/>
            <pc:sldMk cId="458293056" sldId="301"/>
            <ac:spMk id="18" creationId="{00000000-0000-0000-0000-000000000000}"/>
          </ac:spMkLst>
        </pc:spChg>
      </pc:sldChg>
      <pc:sldChg chg="modSp">
        <pc:chgData name="Dino Andres Iasparra" userId="c065b63f-cf15-4712-80b8-31000b3fd51f" providerId="ADAL" clId="{0AF6AD26-6FDA-4EAD-B11B-F484365C677C}" dt="2021-11-23T21:35:54.874" v="396" actId="20577"/>
        <pc:sldMkLst>
          <pc:docMk/>
          <pc:sldMk cId="1724457480" sldId="302"/>
        </pc:sldMkLst>
        <pc:spChg chg="mod">
          <ac:chgData name="Dino Andres Iasparra" userId="c065b63f-cf15-4712-80b8-31000b3fd51f" providerId="ADAL" clId="{0AF6AD26-6FDA-4EAD-B11B-F484365C677C}" dt="2021-11-23T21:35:54.874" v="396" actId="20577"/>
          <ac:spMkLst>
            <pc:docMk/>
            <pc:sldMk cId="1724457480" sldId="302"/>
            <ac:spMk id="3" creationId="{00000000-0000-0000-0000-000000000000}"/>
          </ac:spMkLst>
        </pc:spChg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\\arba-fs01\Data\GR\DISCOH\IGC\20%20INFORMES%20DE%20GESTI&#211;N\ARIAE\Cuestionario%202021\Respuestas%20Cuestionario%202021\Cuestionario%202021%20-%20Respuestas%20compiladas%20y%20Estad&#237;sticas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\\arba-fs01\Data\GR\DISCOH\IGC\20%20INFORMES%20DE%20GESTI&#211;N\ARIAE\Cuestionario%202021\Respuestas%20Cuestionario%202021\Cuestionario%202021%20-%20Respuestas%20compiladas%20y%20Estad&#237;sticas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\\arba-fs01\Data\GR\DISCOH\IGC\20%20INFORMES%20DE%20GESTI&#211;N\ARIAE\Cuestionario%202021\Respuestas%20Cuestionario%202021\Cuestionario%202021%20-%20Respuestas%20compiladas%20y%20Estad&#237;sticas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\\arba-fs01\Data\GR\DISCOH\IGC\20%20INFORMES%20DE%20GESTI&#211;N\ARIAE\Cuestionario%202021\Respuestas%20Cuestionario%202021\Cuestionario%202021%20-%20Respuestas%20compiladas%20y%20Estad&#237;sticas.xlsx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file:///\\arba-fs01\Data\GR\DISCOH\IGC\20%20INFORMES%20DE%20GESTI&#211;N\ARIAE\Cuestionario%202021\Respuestas%20Cuestionario%202021\Cuestionario%202021%20-%20Respuestas%20compiladas%20y%20Estad&#237;sticas.xlsx" TargetMode="External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oleObject" Target="file:///\\arba-fs01\Data\GR\DISCOH\IGC\20%20INFORMES%20DE%20GESTI&#211;N\ARIAE\Cuestionario%202021\Respuestas%20Cuestionario%202021\Cuestionario%202021%20-%20Respuestas%20compiladas%20y%20Estad&#237;sticas.xlsx" TargetMode="External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100" b="1" i="0" u="none" strike="noStrike" kern="1200" spc="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r>
              <a:rPr lang="es-AR" sz="1100" b="1" baseline="0">
                <a:solidFill>
                  <a:sysClr val="windowText" lastClr="000000"/>
                </a:solidFill>
                <a:latin typeface="+mn-lt"/>
              </a:rPr>
              <a:t>Lineamientos definidos para la atención de consumidores </a:t>
            </a:r>
            <a:endParaRPr lang="es-AR" sz="1100" b="1">
              <a:solidFill>
                <a:sysClr val="windowText" lastClr="000000"/>
              </a:solidFill>
              <a:latin typeface="+mn-lt"/>
            </a:endParaRP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1" i="0" u="none" strike="noStrike" kern="1200" spc="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endParaRPr lang="es-AR"/>
        </a:p>
      </c:tx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s-AR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'Apartado 1'!$B$13:$B$22</c:f>
              <c:strCache>
                <c:ptCount val="10"/>
                <c:pt idx="0">
                  <c:v>Plazos de atención</c:v>
                </c:pt>
                <c:pt idx="1">
                  <c:v>Acceso a la información</c:v>
                </c:pt>
                <c:pt idx="2">
                  <c:v>Condiciones básicas para la atención presencial</c:v>
                </c:pt>
                <c:pt idx="3">
                  <c:v>Criterios para reclamar por defectos en la calidad del servicio/ servicio defectuoso</c:v>
                </c:pt>
                <c:pt idx="4">
                  <c:v>Definición de procedimientos para la atención</c:v>
                </c:pt>
                <c:pt idx="5">
                  <c:v>Definición de indicadores vinculados a la atención del usuario</c:v>
                </c:pt>
                <c:pt idx="6">
                  <c:v>Servicio al cliente</c:v>
                </c:pt>
                <c:pt idx="7">
                  <c:v>Facturación</c:v>
                </c:pt>
                <c:pt idx="8">
                  <c:v>Servicios comerciales</c:v>
                </c:pt>
                <c:pt idx="9">
                  <c:v>Servicios técnicos</c:v>
                </c:pt>
              </c:strCache>
            </c:strRef>
          </c:cat>
          <c:val>
            <c:numRef>
              <c:f>'Apartado 1'!$D$13:$D$22</c:f>
              <c:numCache>
                <c:formatCode>0%</c:formatCode>
                <c:ptCount val="10"/>
                <c:pt idx="0">
                  <c:v>0.92307692307692313</c:v>
                </c:pt>
                <c:pt idx="1">
                  <c:v>0.92307692307692313</c:v>
                </c:pt>
                <c:pt idx="2">
                  <c:v>0.84615384615384615</c:v>
                </c:pt>
                <c:pt idx="3">
                  <c:v>0.15384615384615385</c:v>
                </c:pt>
                <c:pt idx="4">
                  <c:v>0.15384615384615385</c:v>
                </c:pt>
                <c:pt idx="5">
                  <c:v>7.6923076923076927E-2</c:v>
                </c:pt>
                <c:pt idx="6">
                  <c:v>7.6923076923076927E-2</c:v>
                </c:pt>
                <c:pt idx="7">
                  <c:v>7.6923076923076927E-2</c:v>
                </c:pt>
                <c:pt idx="8">
                  <c:v>7.6923076923076927E-2</c:v>
                </c:pt>
                <c:pt idx="9">
                  <c:v>7.6923076923076927E-2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06E-4980-A7FC-6DE5114946B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0"/>
        <c:axId val="25767455"/>
        <c:axId val="2132930655"/>
      </c:barChart>
      <c:catAx>
        <c:axId val="25767455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s-AR"/>
          </a:p>
        </c:txPr>
        <c:crossAx val="2132930655"/>
        <c:crossesAt val="0"/>
        <c:auto val="1"/>
        <c:lblAlgn val="ctr"/>
        <c:lblOffset val="100"/>
        <c:noMultiLvlLbl val="0"/>
      </c:catAx>
      <c:valAx>
        <c:axId val="2132930655"/>
        <c:scaling>
          <c:orientation val="minMax"/>
          <c:max val="1"/>
        </c:scaling>
        <c:delete val="0"/>
        <c:axPos val="t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AR"/>
          </a:p>
        </c:txPr>
        <c:crossAx val="25767455"/>
        <c:crosses val="autoZero"/>
        <c:crossBetween val="between"/>
        <c:majorUnit val="1"/>
      </c:valAx>
      <c:spPr>
        <a:noFill/>
        <a:ln w="12700">
          <a:noFill/>
        </a:ln>
        <a:effectLst/>
      </c:spPr>
    </c:plotArea>
    <c:plotVisOnly val="1"/>
    <c:dispBlanksAs val="gap"/>
    <c:showDLblsOverMax val="0"/>
  </c:chart>
  <c:spPr>
    <a:noFill/>
    <a:ln>
      <a:solidFill>
        <a:schemeClr val="accent1"/>
      </a:solidFill>
    </a:ln>
    <a:effectLst/>
  </c:spPr>
  <c:txPr>
    <a:bodyPr/>
    <a:lstStyle/>
    <a:p>
      <a:pPr>
        <a:defRPr/>
      </a:pPr>
      <a:endParaRPr lang="es-AR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100" b="1" i="0" u="none" strike="noStrike" kern="1200" spc="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r>
              <a:rPr lang="es-AR" sz="1100" b="1" dirty="0">
                <a:solidFill>
                  <a:sysClr val="windowText" lastClr="000000"/>
                </a:solidFill>
              </a:rPr>
              <a:t>¿Qué canales de atención deben ser ofrecidos</a:t>
            </a:r>
            <a:r>
              <a:rPr lang="es-AR" sz="1100" b="1" baseline="0" dirty="0">
                <a:solidFill>
                  <a:sysClr val="windowText" lastClr="000000"/>
                </a:solidFill>
              </a:rPr>
              <a:t> por las Prestadoras según normativa?</a:t>
            </a:r>
            <a:endParaRPr lang="es-AR" sz="1100" b="1" dirty="0">
              <a:solidFill>
                <a:sysClr val="windowText" lastClr="000000"/>
              </a:solidFill>
            </a:endParaRP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1" i="0" u="none" strike="noStrike" kern="1200" spc="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endParaRPr lang="es-AR"/>
        </a:p>
      </c:tx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s-AR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'Apartado 2'!$B$26:$B$33</c:f>
              <c:strCache>
                <c:ptCount val="8"/>
                <c:pt idx="0">
                  <c:v>Telefónico</c:v>
                </c:pt>
                <c:pt idx="1">
                  <c:v>Oficinas comerciales</c:v>
                </c:pt>
                <c:pt idx="2">
                  <c:v>Sitios web</c:v>
                </c:pt>
                <c:pt idx="3">
                  <c:v>Aplicaciones móviles</c:v>
                </c:pt>
                <c:pt idx="4">
                  <c:v>Plataformas de autogestión para el consumidor</c:v>
                </c:pt>
                <c:pt idx="5">
                  <c:v>Dirección postal</c:v>
                </c:pt>
                <c:pt idx="6">
                  <c:v>Fax</c:v>
                </c:pt>
                <c:pt idx="7">
                  <c:v>Correo electrónico</c:v>
                </c:pt>
              </c:strCache>
            </c:strRef>
          </c:cat>
          <c:val>
            <c:numRef>
              <c:f>'Apartado 2'!$D$26:$D$33</c:f>
              <c:numCache>
                <c:formatCode>0%</c:formatCode>
                <c:ptCount val="8"/>
                <c:pt idx="0">
                  <c:v>1</c:v>
                </c:pt>
                <c:pt idx="1">
                  <c:v>0.91666666666666663</c:v>
                </c:pt>
                <c:pt idx="2">
                  <c:v>0.66666666666666663</c:v>
                </c:pt>
                <c:pt idx="3">
                  <c:v>0.25</c:v>
                </c:pt>
                <c:pt idx="4">
                  <c:v>0.25</c:v>
                </c:pt>
                <c:pt idx="5">
                  <c:v>0.25</c:v>
                </c:pt>
                <c:pt idx="6">
                  <c:v>0.16666666666666666</c:v>
                </c:pt>
                <c:pt idx="7">
                  <c:v>0.16666666666666666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148-4F1A-BA91-114A32F2D6A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0"/>
        <c:axId val="1706696463"/>
        <c:axId val="101758607"/>
      </c:barChart>
      <c:catAx>
        <c:axId val="1706696463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s-AR"/>
          </a:p>
        </c:txPr>
        <c:crossAx val="101758607"/>
        <c:crosses val="autoZero"/>
        <c:auto val="1"/>
        <c:lblAlgn val="ctr"/>
        <c:lblOffset val="100"/>
        <c:noMultiLvlLbl val="0"/>
      </c:catAx>
      <c:valAx>
        <c:axId val="101758607"/>
        <c:scaling>
          <c:orientation val="minMax"/>
          <c:max val="1"/>
        </c:scaling>
        <c:delete val="0"/>
        <c:axPos val="t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AR"/>
          </a:p>
        </c:txPr>
        <c:crossAx val="1706696463"/>
        <c:crosses val="autoZero"/>
        <c:crossBetween val="between"/>
        <c:majorUnit val="1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accent1"/>
      </a:solidFill>
      <a:round/>
    </a:ln>
    <a:effectLst/>
  </c:spPr>
  <c:txPr>
    <a:bodyPr/>
    <a:lstStyle/>
    <a:p>
      <a:pPr>
        <a:defRPr/>
      </a:pPr>
      <a:endParaRPr lang="es-AR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200" b="1" i="0" u="none" strike="noStrike" kern="1200" spc="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r>
              <a:rPr lang="es-AR" sz="1200" b="1" baseline="0">
                <a:solidFill>
                  <a:sysClr val="windowText" lastClr="000000"/>
                </a:solidFill>
              </a:rPr>
              <a:t>Pautas para la atención de emergencias establecidas por el Regulador</a:t>
            </a:r>
            <a:endParaRPr lang="es-AR" sz="1200" b="1">
              <a:solidFill>
                <a:sysClr val="windowText" lastClr="000000"/>
              </a:solidFill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1" i="0" u="none" strike="noStrike" kern="1200" spc="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endParaRPr lang="es-AR"/>
        </a:p>
      </c:tx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s-AR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'Apartado 2'!$B$15:$B$23</c:f>
              <c:strCache>
                <c:ptCount val="9"/>
                <c:pt idx="0">
                  <c:v>Canales para la atención de emergencias habilitados</c:v>
                </c:pt>
                <c:pt idx="1">
                  <c:v>Difusión de medidas de prevención</c:v>
                </c:pt>
                <c:pt idx="2">
                  <c:v>Asistencia al consumidor</c:v>
                </c:pt>
                <c:pt idx="3">
                  <c:v>Líneas telefónicas gratuitas</c:v>
                </c:pt>
                <c:pt idx="4">
                  <c:v>Plazos para la atención de la emergencia</c:v>
                </c:pt>
                <c:pt idx="5">
                  <c:v>Facturación en situaciones de emergencia</c:v>
                </c:pt>
                <c:pt idx="6">
                  <c:v>Procedimientos que deben adoptar los distribuidores en caso de emergencia</c:v>
                </c:pt>
                <c:pt idx="7">
                  <c:v>Posibilidad de acceso diferenciado entre servicio comercial y de emergencia</c:v>
                </c:pt>
                <c:pt idx="8">
                  <c:v>Atención prioritaria de las situaciones de emergencia</c:v>
                </c:pt>
              </c:strCache>
            </c:strRef>
          </c:cat>
          <c:val>
            <c:numRef>
              <c:f>'Apartado 2'!$D$15:$D$23</c:f>
              <c:numCache>
                <c:formatCode>0%</c:formatCode>
                <c:ptCount val="9"/>
                <c:pt idx="0">
                  <c:v>1</c:v>
                </c:pt>
                <c:pt idx="1">
                  <c:v>0.77777777777777779</c:v>
                </c:pt>
                <c:pt idx="2">
                  <c:v>0.77777777777777779</c:v>
                </c:pt>
                <c:pt idx="3">
                  <c:v>0.77777777777777779</c:v>
                </c:pt>
                <c:pt idx="4">
                  <c:v>0.77777777777777779</c:v>
                </c:pt>
                <c:pt idx="5">
                  <c:v>0.1111111111111111</c:v>
                </c:pt>
                <c:pt idx="6">
                  <c:v>0.1111111111111111</c:v>
                </c:pt>
                <c:pt idx="7">
                  <c:v>0.1111111111111111</c:v>
                </c:pt>
                <c:pt idx="8">
                  <c:v>0.1111111111111111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369-4401-B510-5861572D6B4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0"/>
        <c:axId val="2122707887"/>
        <c:axId val="143903903"/>
      </c:barChart>
      <c:catAx>
        <c:axId val="2122707887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s-AR"/>
          </a:p>
        </c:txPr>
        <c:crossAx val="143903903"/>
        <c:crosses val="autoZero"/>
        <c:auto val="1"/>
        <c:lblAlgn val="ctr"/>
        <c:lblOffset val="100"/>
        <c:noMultiLvlLbl val="0"/>
      </c:catAx>
      <c:valAx>
        <c:axId val="143903903"/>
        <c:scaling>
          <c:orientation val="minMax"/>
          <c:max val="1"/>
        </c:scaling>
        <c:delete val="0"/>
        <c:axPos val="t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AR"/>
          </a:p>
        </c:txPr>
        <c:crossAx val="2122707887"/>
        <c:crosses val="autoZero"/>
        <c:crossBetween val="between"/>
        <c:majorUnit val="1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accent1"/>
      </a:solidFill>
      <a:round/>
    </a:ln>
    <a:effectLst/>
  </c:spPr>
  <c:txPr>
    <a:bodyPr/>
    <a:lstStyle/>
    <a:p>
      <a:pPr>
        <a:defRPr/>
      </a:pPr>
      <a:endParaRPr lang="es-AR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200" b="1" i="0" u="none" strike="noStrike" kern="1200" spc="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r>
              <a:rPr lang="es-AR" sz="1200" b="1">
                <a:solidFill>
                  <a:sysClr val="windowText" lastClr="000000"/>
                </a:solidFill>
              </a:rPr>
              <a:t>¿Qué</a:t>
            </a:r>
            <a:r>
              <a:rPr lang="es-AR" sz="1200" b="1" baseline="0">
                <a:solidFill>
                  <a:sysClr val="windowText" lastClr="000000"/>
                </a:solidFill>
              </a:rPr>
              <a:t> canales de atención al consumidor ofrece el Regulador?</a:t>
            </a:r>
            <a:endParaRPr lang="es-AR" sz="1200" b="1">
              <a:solidFill>
                <a:sysClr val="windowText" lastClr="000000"/>
              </a:solidFill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1" i="0" u="none" strike="noStrike" kern="1200" spc="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endParaRPr lang="es-AR"/>
        </a:p>
      </c:tx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s-AR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'Apartado 3'!$B$3:$B$10</c:f>
              <c:strCache>
                <c:ptCount val="8"/>
                <c:pt idx="0">
                  <c:v>Telefónico</c:v>
                </c:pt>
                <c:pt idx="1">
                  <c:v>Sitios web</c:v>
                </c:pt>
                <c:pt idx="2">
                  <c:v>Oficinas comerciales</c:v>
                </c:pt>
                <c:pt idx="3">
                  <c:v>Aplicaciones móviles</c:v>
                </c:pt>
                <c:pt idx="4">
                  <c:v>Plataforma de autogestión para el consumidor</c:v>
                </c:pt>
                <c:pt idx="5">
                  <c:v>Correo electrónico</c:v>
                </c:pt>
                <c:pt idx="6">
                  <c:v>Chatbot</c:v>
                </c:pt>
                <c:pt idx="7">
                  <c:v>Whatsapp</c:v>
                </c:pt>
              </c:strCache>
            </c:strRef>
          </c:cat>
          <c:val>
            <c:numRef>
              <c:f>'Apartado 3'!$D$3:$D$10</c:f>
              <c:numCache>
                <c:formatCode>0%</c:formatCode>
                <c:ptCount val="8"/>
                <c:pt idx="0">
                  <c:v>1</c:v>
                </c:pt>
                <c:pt idx="1">
                  <c:v>1</c:v>
                </c:pt>
                <c:pt idx="2">
                  <c:v>0.92307692307692313</c:v>
                </c:pt>
                <c:pt idx="3">
                  <c:v>0.46153846153846156</c:v>
                </c:pt>
                <c:pt idx="4">
                  <c:v>0.38461538461538464</c:v>
                </c:pt>
                <c:pt idx="5">
                  <c:v>0.15384615384615385</c:v>
                </c:pt>
                <c:pt idx="6">
                  <c:v>7.6923076923076927E-2</c:v>
                </c:pt>
                <c:pt idx="7">
                  <c:v>7.6923076923076927E-2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827-4BA3-8266-0CE2528B896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0"/>
        <c:axId val="1118531455"/>
        <c:axId val="1228251295"/>
      </c:barChart>
      <c:catAx>
        <c:axId val="1118531455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s-AR"/>
          </a:p>
        </c:txPr>
        <c:crossAx val="1228251295"/>
        <c:crosses val="autoZero"/>
        <c:auto val="1"/>
        <c:lblAlgn val="ctr"/>
        <c:lblOffset val="100"/>
        <c:noMultiLvlLbl val="0"/>
      </c:catAx>
      <c:valAx>
        <c:axId val="1228251295"/>
        <c:scaling>
          <c:orientation val="minMax"/>
          <c:max val="1"/>
        </c:scaling>
        <c:delete val="0"/>
        <c:axPos val="t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AR"/>
          </a:p>
        </c:txPr>
        <c:crossAx val="1118531455"/>
        <c:crosses val="autoZero"/>
        <c:crossBetween val="between"/>
        <c:majorUnit val="1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accent1"/>
      </a:solidFill>
      <a:round/>
    </a:ln>
    <a:effectLst/>
  </c:spPr>
  <c:txPr>
    <a:bodyPr/>
    <a:lstStyle/>
    <a:p>
      <a:pPr>
        <a:defRPr/>
      </a:pPr>
      <a:endParaRPr lang="es-AR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100" b="1" i="0" u="none" strike="noStrike" kern="1200" spc="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r>
              <a:rPr lang="es-AR" sz="1100" b="1">
                <a:solidFill>
                  <a:sysClr val="windowText" lastClr="000000"/>
                </a:solidFill>
              </a:rPr>
              <a:t>¿Qué</a:t>
            </a:r>
            <a:r>
              <a:rPr lang="es-AR" sz="1100" b="1" baseline="0">
                <a:solidFill>
                  <a:sysClr val="windowText" lastClr="000000"/>
                </a:solidFill>
              </a:rPr>
              <a:t> canales de atención ofrecen las Prestadoras del servicio?</a:t>
            </a:r>
            <a:endParaRPr lang="es-AR" sz="1100" b="1">
              <a:solidFill>
                <a:sysClr val="windowText" lastClr="000000"/>
              </a:solidFill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1" i="0" u="none" strike="noStrike" kern="1200" spc="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endParaRPr lang="es-AR"/>
        </a:p>
      </c:tx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s-AR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'Apartado 4'!$B$3:$B$10</c:f>
              <c:strCache>
                <c:ptCount val="8"/>
                <c:pt idx="0">
                  <c:v>Telefónico</c:v>
                </c:pt>
                <c:pt idx="1">
                  <c:v>Oficinas comerciales</c:v>
                </c:pt>
                <c:pt idx="2">
                  <c:v>Sitios web</c:v>
                </c:pt>
                <c:pt idx="3">
                  <c:v>Aplicaciones móviles</c:v>
                </c:pt>
                <c:pt idx="4">
                  <c:v>Plataforma de autogestión para el consumidor</c:v>
                </c:pt>
                <c:pt idx="5">
                  <c:v>Correo electrónico</c:v>
                </c:pt>
                <c:pt idx="6">
                  <c:v>Correo postal</c:v>
                </c:pt>
                <c:pt idx="7">
                  <c:v>Fax</c:v>
                </c:pt>
              </c:strCache>
            </c:strRef>
          </c:cat>
          <c:val>
            <c:numRef>
              <c:f>'Apartado 4'!$D$3:$D$10</c:f>
              <c:numCache>
                <c:formatCode>0%</c:formatCode>
                <c:ptCount val="8"/>
                <c:pt idx="0">
                  <c:v>1</c:v>
                </c:pt>
                <c:pt idx="1">
                  <c:v>0.92307692307692313</c:v>
                </c:pt>
                <c:pt idx="2">
                  <c:v>0.92307692307692313</c:v>
                </c:pt>
                <c:pt idx="3">
                  <c:v>0.84615384615384615</c:v>
                </c:pt>
                <c:pt idx="4">
                  <c:v>0.53846153846153844</c:v>
                </c:pt>
                <c:pt idx="5">
                  <c:v>0.15384615384615385</c:v>
                </c:pt>
                <c:pt idx="6">
                  <c:v>7.6923076923076927E-2</c:v>
                </c:pt>
                <c:pt idx="7">
                  <c:v>7.6923076923076927E-2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CA0-4063-B475-FF315EDDA9C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0"/>
        <c:axId val="921857551"/>
        <c:axId val="1115702543"/>
      </c:barChart>
      <c:catAx>
        <c:axId val="921857551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s-AR"/>
          </a:p>
        </c:txPr>
        <c:crossAx val="1115702543"/>
        <c:crosses val="autoZero"/>
        <c:auto val="1"/>
        <c:lblAlgn val="ctr"/>
        <c:lblOffset val="100"/>
        <c:noMultiLvlLbl val="0"/>
      </c:catAx>
      <c:valAx>
        <c:axId val="1115702543"/>
        <c:scaling>
          <c:orientation val="minMax"/>
          <c:max val="1"/>
        </c:scaling>
        <c:delete val="1"/>
        <c:axPos val="t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crossAx val="921857551"/>
        <c:crosses val="autoZero"/>
        <c:crossBetween val="between"/>
        <c:majorUnit val="1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accent1"/>
      </a:solidFill>
      <a:round/>
    </a:ln>
    <a:effectLst/>
  </c:spPr>
  <c:txPr>
    <a:bodyPr/>
    <a:lstStyle/>
    <a:p>
      <a:pPr>
        <a:defRPr/>
      </a:pPr>
      <a:endParaRPr lang="es-AR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100" b="1" i="0" u="none" strike="noStrike" kern="1200" spc="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r>
              <a:rPr lang="es-AR" sz="1100" b="1">
                <a:solidFill>
                  <a:sysClr val="windowText" lastClr="000000"/>
                </a:solidFill>
              </a:rPr>
              <a:t>¿A qué refiere</a:t>
            </a:r>
            <a:r>
              <a:rPr lang="es-AR" sz="1100" b="1" baseline="0">
                <a:solidFill>
                  <a:sysClr val="windowText" lastClr="000000"/>
                </a:solidFill>
              </a:rPr>
              <a:t> </a:t>
            </a:r>
            <a:r>
              <a:rPr lang="es-AR" sz="1100" b="1">
                <a:solidFill>
                  <a:sysClr val="windowText" lastClr="000000"/>
                </a:solidFill>
              </a:rPr>
              <a:t>la normativa emitida por el Regulador definiendo</a:t>
            </a:r>
            <a:r>
              <a:rPr lang="es-AR" sz="1100" b="1" baseline="0">
                <a:solidFill>
                  <a:sysClr val="windowText" lastClr="000000"/>
                </a:solidFill>
              </a:rPr>
              <a:t> medidas a efectos de asegurar la atención y protección de los conmidores a partir de la pandemia COVID 19?</a:t>
            </a:r>
            <a:endParaRPr lang="es-AR" sz="1100" b="1">
              <a:solidFill>
                <a:sysClr val="windowText" lastClr="000000"/>
              </a:solidFill>
            </a:endParaRP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1" i="0" u="none" strike="noStrike" kern="1200" spc="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endParaRPr lang="es-AR"/>
        </a:p>
      </c:tx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s-AR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'Apartado 4'!$B$57:$B$65</c:f>
              <c:strCache>
                <c:ptCount val="9"/>
                <c:pt idx="0">
                  <c:v>Prohibición de realizar cortes de servicios ante la falta de pago.</c:v>
                </c:pt>
                <c:pt idx="1">
                  <c:v>Otorgamiento de planes de pago</c:v>
                </c:pt>
                <c:pt idx="2">
                  <c:v>Asegurar la prestación del servicio</c:v>
                </c:pt>
                <c:pt idx="3">
                  <c:v>Incorporación de canales de atención no presenciales</c:v>
                </c:pt>
                <c:pt idx="4">
                  <c:v> Compensaciones en el pago de los consumos de energía eléctrica (kWh) focalizados al sector residencial y demás tarifas con cargo por demanda (KW)</c:v>
                </c:pt>
                <c:pt idx="5">
                  <c:v>Suspensión de la lectura de los medidores</c:v>
                </c:pt>
                <c:pt idx="6">
                  <c:v>Facturación según métodos de cálculo ajustados al perfil del consumidor</c:v>
                </c:pt>
                <c:pt idx="7">
                  <c:v>Suspensión de la emisión de recibos físicos y autorización de entrega en forma digital</c:v>
                </c:pt>
                <c:pt idx="8">
                  <c:v>Suspensión de la cancelación del beneficio de Tarifa Social de electricidad.</c:v>
                </c:pt>
              </c:strCache>
            </c:strRef>
          </c:cat>
          <c:val>
            <c:numRef>
              <c:f>'Apartado 4'!$D$57:$D$65</c:f>
              <c:numCache>
                <c:formatCode>0%</c:formatCode>
                <c:ptCount val="9"/>
                <c:pt idx="0">
                  <c:v>0.91666666666666663</c:v>
                </c:pt>
                <c:pt idx="1">
                  <c:v>0.91666666666666663</c:v>
                </c:pt>
                <c:pt idx="2">
                  <c:v>0.83333333333333337</c:v>
                </c:pt>
                <c:pt idx="3">
                  <c:v>0.75</c:v>
                </c:pt>
                <c:pt idx="4">
                  <c:v>8.3333333333333329E-2</c:v>
                </c:pt>
                <c:pt idx="5">
                  <c:v>8.3333333333333329E-2</c:v>
                </c:pt>
                <c:pt idx="6">
                  <c:v>8.3333333333333329E-2</c:v>
                </c:pt>
                <c:pt idx="7">
                  <c:v>8.3333333333333329E-2</c:v>
                </c:pt>
                <c:pt idx="8">
                  <c:v>8.3333333333333329E-2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59D-4A4E-BC45-FD3B32A9C24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0"/>
        <c:axId val="914581567"/>
        <c:axId val="1239237071"/>
      </c:barChart>
      <c:catAx>
        <c:axId val="914581567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s-AR"/>
          </a:p>
        </c:txPr>
        <c:crossAx val="1239237071"/>
        <c:crosses val="autoZero"/>
        <c:auto val="1"/>
        <c:lblAlgn val="ctr"/>
        <c:lblOffset val="100"/>
        <c:noMultiLvlLbl val="0"/>
      </c:catAx>
      <c:valAx>
        <c:axId val="1239237071"/>
        <c:scaling>
          <c:orientation val="minMax"/>
        </c:scaling>
        <c:delete val="1"/>
        <c:axPos val="t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crossAx val="914581567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accent1"/>
      </a:solidFill>
      <a:round/>
    </a:ln>
    <a:effectLst/>
  </c:spPr>
  <c:txPr>
    <a:bodyPr/>
    <a:lstStyle/>
    <a:p>
      <a:pPr>
        <a:defRPr/>
      </a:pPr>
      <a:endParaRPr lang="es-AR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AR"/>
          </a:p>
        </p:txBody>
      </p:sp>
      <p:sp>
        <p:nvSpPr>
          <p:cNvPr id="3" name="Marcador de fecha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44FDA6C-5B86-48E7-A8F6-766942FBAB07}" type="datetimeFigureOut">
              <a:rPr lang="es-AR" smtClean="0"/>
              <a:t>17/12/2021</a:t>
            </a:fld>
            <a:endParaRPr lang="es-AR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2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AR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3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BBF691D-9E5E-433D-AF99-406C573F5AF8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31344763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AR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9CAD8E8-F4AD-487D-A546-1035806A9A5D}" type="datetimeFigureOut">
              <a:rPr lang="es-AR" smtClean="0"/>
              <a:t>17/12/2021</a:t>
            </a:fld>
            <a:endParaRPr lang="es-AR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AR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79450" y="4776788"/>
            <a:ext cx="5438775" cy="39084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AR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D7B56D9-5320-4584-8123-106804F9E516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3848716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AR" dirty="0"/>
              <a:t>Ver si la dejamos</a:t>
            </a: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D7B56D9-5320-4584-8123-106804F9E516}" type="slidenum">
              <a:rPr kumimoji="0" lang="es-A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s-AR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571068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>
            <a:extLst>
              <a:ext uri="{FF2B5EF4-FFF2-40B4-BE49-F238E27FC236}">
                <a16:creationId xmlns:a16="http://schemas.microsoft.com/office/drawing/2014/main" id="{2BFE329A-76A9-47C5-98C3-06ABBBAC207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14737" y="322294"/>
            <a:ext cx="4329163" cy="14523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84936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263672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75338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820828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020658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3" Type="http://schemas.openxmlformats.org/officeDocument/2006/relationships/image" Target="../media/image1.png"/><Relationship Id="rId7" Type="http://schemas.openxmlformats.org/officeDocument/2006/relationships/image" Target="../media/image3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microsoft.com/office/2007/relationships/hdphoto" Target="../media/hdphoto2.wdp"/><Relationship Id="rId5" Type="http://schemas.openxmlformats.org/officeDocument/2006/relationships/image" Target="../media/image2.png"/><Relationship Id="rId4" Type="http://schemas.microsoft.com/office/2007/relationships/hdphoto" Target="../media/hdphoto1.wdp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.xml"/></Relationships>
</file>

<file path=ppt/slideMasters/_rels/slideMaster3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3" Type="http://schemas.openxmlformats.org/officeDocument/2006/relationships/image" Target="../media/image1.png"/><Relationship Id="rId7" Type="http://schemas.openxmlformats.org/officeDocument/2006/relationships/image" Target="../media/image3.pn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3.xml"/><Relationship Id="rId6" Type="http://schemas.microsoft.com/office/2007/relationships/hdphoto" Target="../media/hdphoto2.wdp"/><Relationship Id="rId5" Type="http://schemas.openxmlformats.org/officeDocument/2006/relationships/image" Target="../media/image2.png"/><Relationship Id="rId4" Type="http://schemas.microsoft.com/office/2007/relationships/hdphoto" Target="../media/hdphoto1.wdp"/><Relationship Id="rId9" Type="http://schemas.openxmlformats.org/officeDocument/2006/relationships/image" Target="../media/image6.pn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image" Target="../media/image7.png"/><Relationship Id="rId7" Type="http://schemas.microsoft.com/office/2007/relationships/hdphoto" Target="../media/hdphoto2.wdp"/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.png"/><Relationship Id="rId5" Type="http://schemas.microsoft.com/office/2007/relationships/hdphoto" Target="../media/hdphoto1.wdp"/><Relationship Id="rId4" Type="http://schemas.openxmlformats.org/officeDocument/2006/relationships/image" Target="../media/image1.png"/><Relationship Id="rId9" Type="http://schemas.microsoft.com/office/2007/relationships/hdphoto" Target="../media/hdphoto3.wdp"/></Relationships>
</file>

<file path=ppt/slideMasters/_rels/slideMaster5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3" Type="http://schemas.openxmlformats.org/officeDocument/2006/relationships/image" Target="../media/image1.png"/><Relationship Id="rId7" Type="http://schemas.openxmlformats.org/officeDocument/2006/relationships/image" Target="../media/image3.png"/><Relationship Id="rId2" Type="http://schemas.openxmlformats.org/officeDocument/2006/relationships/theme" Target="../theme/theme5.xml"/><Relationship Id="rId1" Type="http://schemas.openxmlformats.org/officeDocument/2006/relationships/slideLayout" Target="../slideLayouts/slideLayout5.xml"/><Relationship Id="rId6" Type="http://schemas.microsoft.com/office/2007/relationships/hdphoto" Target="../media/hdphoto2.wdp"/><Relationship Id="rId5" Type="http://schemas.openxmlformats.org/officeDocument/2006/relationships/image" Target="../media/image2.png"/><Relationship Id="rId4" Type="http://schemas.microsoft.com/office/2007/relationships/hdphoto" Target="../media/hdphoto1.wdp"/><Relationship Id="rId9" Type="http://schemas.openxmlformats.org/officeDocument/2006/relationships/image" Target="../media/image8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etângulo 26">
            <a:extLst>
              <a:ext uri="{FF2B5EF4-FFF2-40B4-BE49-F238E27FC236}">
                <a16:creationId xmlns:a16="http://schemas.microsoft.com/office/drawing/2014/main" id="{AFF662C6-5D20-47C5-BA1E-E410A156C730}"/>
              </a:ext>
            </a:extLst>
          </p:cNvPr>
          <p:cNvSpPr/>
          <p:nvPr userDrawn="1"/>
        </p:nvSpPr>
        <p:spPr>
          <a:xfrm>
            <a:off x="384044" y="-3"/>
            <a:ext cx="2778256" cy="6858003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pic>
        <p:nvPicPr>
          <p:cNvPr id="24" name="Imagem 23">
            <a:extLst>
              <a:ext uri="{FF2B5EF4-FFF2-40B4-BE49-F238E27FC236}">
                <a16:creationId xmlns:a16="http://schemas.microsoft.com/office/drawing/2014/main" id="{6A72B9AB-8853-4579-BFEE-96DA86D76FAE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8921" y="33037"/>
            <a:ext cx="954330" cy="6008840"/>
          </a:xfrm>
          <a:prstGeom prst="rect">
            <a:avLst/>
          </a:prstGeom>
        </p:spPr>
      </p:pic>
      <p:sp>
        <p:nvSpPr>
          <p:cNvPr id="13" name="Retângulo 12">
            <a:extLst>
              <a:ext uri="{FF2B5EF4-FFF2-40B4-BE49-F238E27FC236}">
                <a16:creationId xmlns:a16="http://schemas.microsoft.com/office/drawing/2014/main" id="{82B4528F-E5B0-4190-BE62-DB158211F1A0}"/>
              </a:ext>
            </a:extLst>
          </p:cNvPr>
          <p:cNvSpPr/>
          <p:nvPr userDrawn="1"/>
        </p:nvSpPr>
        <p:spPr>
          <a:xfrm rot="10800000">
            <a:off x="2169872" y="-1"/>
            <a:ext cx="992428" cy="6041878"/>
          </a:xfrm>
          <a:prstGeom prst="rect">
            <a:avLst/>
          </a:prstGeom>
          <a:solidFill>
            <a:srgbClr val="61911B">
              <a:alpha val="64000"/>
            </a:srgb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pic>
        <p:nvPicPr>
          <p:cNvPr id="20" name="Imagem 19">
            <a:extLst>
              <a:ext uri="{FF2B5EF4-FFF2-40B4-BE49-F238E27FC236}">
                <a16:creationId xmlns:a16="http://schemas.microsoft.com/office/drawing/2014/main" id="{AD27E88D-1E20-4942-8393-4750D70A9C8A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9200" y="33037"/>
            <a:ext cx="1040670" cy="5658458"/>
          </a:xfrm>
          <a:prstGeom prst="rect">
            <a:avLst/>
          </a:prstGeom>
        </p:spPr>
      </p:pic>
      <p:sp>
        <p:nvSpPr>
          <p:cNvPr id="12" name="Retângulo 11">
            <a:extLst>
              <a:ext uri="{FF2B5EF4-FFF2-40B4-BE49-F238E27FC236}">
                <a16:creationId xmlns:a16="http://schemas.microsoft.com/office/drawing/2014/main" id="{99C73627-F141-4703-B108-210A81D5C53D}"/>
              </a:ext>
            </a:extLst>
          </p:cNvPr>
          <p:cNvSpPr/>
          <p:nvPr userDrawn="1"/>
        </p:nvSpPr>
        <p:spPr>
          <a:xfrm rot="10800000">
            <a:off x="1110150" y="-3"/>
            <a:ext cx="1059722" cy="5691499"/>
          </a:xfrm>
          <a:prstGeom prst="rect">
            <a:avLst/>
          </a:prstGeom>
          <a:solidFill>
            <a:srgbClr val="006AAF">
              <a:alpha val="62000"/>
            </a:srgb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pic>
        <p:nvPicPr>
          <p:cNvPr id="26" name="Imagem 25">
            <a:extLst>
              <a:ext uri="{FF2B5EF4-FFF2-40B4-BE49-F238E27FC236}">
                <a16:creationId xmlns:a16="http://schemas.microsoft.com/office/drawing/2014/main" id="{2BDB60CF-FD0A-4D24-BF96-48975AA186E6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044" y="33035"/>
            <a:ext cx="707055" cy="5301674"/>
          </a:xfrm>
          <a:prstGeom prst="rect">
            <a:avLst/>
          </a:prstGeom>
        </p:spPr>
      </p:pic>
      <p:sp>
        <p:nvSpPr>
          <p:cNvPr id="11" name="Retângulo 10">
            <a:extLst>
              <a:ext uri="{FF2B5EF4-FFF2-40B4-BE49-F238E27FC236}">
                <a16:creationId xmlns:a16="http://schemas.microsoft.com/office/drawing/2014/main" id="{2FA53ED2-7147-434F-9DE3-5C29A2A71AA7}"/>
              </a:ext>
            </a:extLst>
          </p:cNvPr>
          <p:cNvSpPr/>
          <p:nvPr userDrawn="1"/>
        </p:nvSpPr>
        <p:spPr>
          <a:xfrm rot="10800000">
            <a:off x="384046" y="0"/>
            <a:ext cx="726103" cy="5339162"/>
          </a:xfrm>
          <a:prstGeom prst="rect">
            <a:avLst/>
          </a:prstGeom>
          <a:solidFill>
            <a:srgbClr val="F3C700">
              <a:alpha val="68000"/>
            </a:srgb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6934306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Agrupar 6">
            <a:extLst>
              <a:ext uri="{FF2B5EF4-FFF2-40B4-BE49-F238E27FC236}">
                <a16:creationId xmlns:a16="http://schemas.microsoft.com/office/drawing/2014/main" id="{CD17A631-2BF8-4BCD-A69A-50641EB245AF}"/>
              </a:ext>
            </a:extLst>
          </p:cNvPr>
          <p:cNvGrpSpPr/>
          <p:nvPr userDrawn="1"/>
        </p:nvGrpSpPr>
        <p:grpSpPr>
          <a:xfrm flipV="1">
            <a:off x="10896600" y="0"/>
            <a:ext cx="1295400" cy="3429000"/>
            <a:chOff x="10896600" y="3429000"/>
            <a:chExt cx="1295400" cy="3429000"/>
          </a:xfrm>
        </p:grpSpPr>
        <p:sp>
          <p:nvSpPr>
            <p:cNvPr id="8" name="Retângulo 7">
              <a:extLst>
                <a:ext uri="{FF2B5EF4-FFF2-40B4-BE49-F238E27FC236}">
                  <a16:creationId xmlns:a16="http://schemas.microsoft.com/office/drawing/2014/main" id="{4D93DA37-763A-44F5-9394-510F5550A7D0}"/>
                </a:ext>
              </a:extLst>
            </p:cNvPr>
            <p:cNvSpPr/>
            <p:nvPr/>
          </p:nvSpPr>
          <p:spPr>
            <a:xfrm>
              <a:off x="12039600" y="3429000"/>
              <a:ext cx="152400" cy="3429000"/>
            </a:xfrm>
            <a:prstGeom prst="rect">
              <a:avLst/>
            </a:prstGeom>
            <a:solidFill>
              <a:schemeClr val="bg2">
                <a:lumMod val="25000"/>
              </a:schemeClr>
            </a:solidFill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dirty="0">
                <a:solidFill>
                  <a:schemeClr val="bg2">
                    <a:lumMod val="50000"/>
                  </a:schemeClr>
                </a:solidFill>
              </a:endParaRPr>
            </a:p>
          </p:txBody>
        </p:sp>
        <p:sp>
          <p:nvSpPr>
            <p:cNvPr id="9" name="Retângulo 8">
              <a:extLst>
                <a:ext uri="{FF2B5EF4-FFF2-40B4-BE49-F238E27FC236}">
                  <a16:creationId xmlns:a16="http://schemas.microsoft.com/office/drawing/2014/main" id="{ECA51B97-E448-4D9F-A78B-C5CEDAA0E15F}"/>
                </a:ext>
              </a:extLst>
            </p:cNvPr>
            <p:cNvSpPr/>
            <p:nvPr/>
          </p:nvSpPr>
          <p:spPr>
            <a:xfrm>
              <a:off x="11620500" y="4851400"/>
              <a:ext cx="419100" cy="2006600"/>
            </a:xfrm>
            <a:prstGeom prst="rect">
              <a:avLst/>
            </a:prstGeom>
            <a:solidFill>
              <a:schemeClr val="bg2">
                <a:lumMod val="25000"/>
              </a:schemeClr>
            </a:solidFill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dirty="0">
                <a:solidFill>
                  <a:schemeClr val="bg2">
                    <a:lumMod val="50000"/>
                  </a:schemeClr>
                </a:solidFill>
              </a:endParaRPr>
            </a:p>
          </p:txBody>
        </p:sp>
        <p:sp>
          <p:nvSpPr>
            <p:cNvPr id="10" name="Retângulo 9">
              <a:extLst>
                <a:ext uri="{FF2B5EF4-FFF2-40B4-BE49-F238E27FC236}">
                  <a16:creationId xmlns:a16="http://schemas.microsoft.com/office/drawing/2014/main" id="{4EAA4BD8-E7AE-4EDA-B76F-D3D384EF99D9}"/>
                </a:ext>
              </a:extLst>
            </p:cNvPr>
            <p:cNvSpPr/>
            <p:nvPr/>
          </p:nvSpPr>
          <p:spPr>
            <a:xfrm>
              <a:off x="10896600" y="6032500"/>
              <a:ext cx="723900" cy="825500"/>
            </a:xfrm>
            <a:prstGeom prst="rect">
              <a:avLst/>
            </a:prstGeom>
            <a:solidFill>
              <a:schemeClr val="bg2">
                <a:lumMod val="25000"/>
              </a:schemeClr>
            </a:solidFill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dirty="0">
                <a:solidFill>
                  <a:schemeClr val="bg2">
                    <a:lumMod val="50000"/>
                  </a:schemeClr>
                </a:solidFill>
              </a:endParaRPr>
            </a:p>
          </p:txBody>
        </p:sp>
      </p:grpSp>
      <p:pic>
        <p:nvPicPr>
          <p:cNvPr id="11" name="Imagem 10">
            <a:extLst>
              <a:ext uri="{FF2B5EF4-FFF2-40B4-BE49-F238E27FC236}">
                <a16:creationId xmlns:a16="http://schemas.microsoft.com/office/drawing/2014/main" id="{A4972FA7-9862-4340-9FC5-F128E730539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2376"/>
          <a:stretch/>
        </p:blipFill>
        <p:spPr>
          <a:xfrm>
            <a:off x="11037889" y="5764039"/>
            <a:ext cx="1141411" cy="1017761"/>
          </a:xfrm>
          <a:prstGeom prst="rect">
            <a:avLst/>
          </a:prstGeom>
        </p:spPr>
      </p:pic>
      <p:cxnSp>
        <p:nvCxnSpPr>
          <p:cNvPr id="12" name="Conector reto 11">
            <a:extLst>
              <a:ext uri="{FF2B5EF4-FFF2-40B4-BE49-F238E27FC236}">
                <a16:creationId xmlns:a16="http://schemas.microsoft.com/office/drawing/2014/main" id="{B9B77A56-116D-4630-9D95-09604103DCE1}"/>
              </a:ext>
            </a:extLst>
          </p:cNvPr>
          <p:cNvCxnSpPr>
            <a:cxnSpLocks/>
          </p:cNvCxnSpPr>
          <p:nvPr userDrawn="1"/>
        </p:nvCxnSpPr>
        <p:spPr>
          <a:xfrm>
            <a:off x="0" y="762001"/>
            <a:ext cx="6096000" cy="0"/>
          </a:xfrm>
          <a:prstGeom prst="line">
            <a:avLst/>
          </a:prstGeom>
          <a:ln w="28575">
            <a:solidFill>
              <a:srgbClr val="8BB23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089997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tângulo 17">
            <a:extLst>
              <a:ext uri="{FF2B5EF4-FFF2-40B4-BE49-F238E27FC236}">
                <a16:creationId xmlns:a16="http://schemas.microsoft.com/office/drawing/2014/main" id="{540751E4-8F16-4874-8CB7-A513B2739E74}"/>
              </a:ext>
            </a:extLst>
          </p:cNvPr>
          <p:cNvSpPr/>
          <p:nvPr userDrawn="1"/>
        </p:nvSpPr>
        <p:spPr>
          <a:xfrm>
            <a:off x="384044" y="-3"/>
            <a:ext cx="2778256" cy="6858003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pic>
        <p:nvPicPr>
          <p:cNvPr id="12" name="Imagem 11">
            <a:extLst>
              <a:ext uri="{FF2B5EF4-FFF2-40B4-BE49-F238E27FC236}">
                <a16:creationId xmlns:a16="http://schemas.microsoft.com/office/drawing/2014/main" id="{CC635449-DF62-448F-9CEF-0CA4B489650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8921" y="33037"/>
            <a:ext cx="954330" cy="6008840"/>
          </a:xfrm>
          <a:prstGeom prst="rect">
            <a:avLst/>
          </a:prstGeom>
        </p:spPr>
      </p:pic>
      <p:sp>
        <p:nvSpPr>
          <p:cNvPr id="13" name="Retângulo 12">
            <a:extLst>
              <a:ext uri="{FF2B5EF4-FFF2-40B4-BE49-F238E27FC236}">
                <a16:creationId xmlns:a16="http://schemas.microsoft.com/office/drawing/2014/main" id="{C00F5B9C-106B-4CA3-9C24-12E58D27F11F}"/>
              </a:ext>
            </a:extLst>
          </p:cNvPr>
          <p:cNvSpPr/>
          <p:nvPr userDrawn="1"/>
        </p:nvSpPr>
        <p:spPr>
          <a:xfrm rot="10800000">
            <a:off x="2169872" y="-1"/>
            <a:ext cx="992428" cy="6041878"/>
          </a:xfrm>
          <a:prstGeom prst="rect">
            <a:avLst/>
          </a:prstGeom>
          <a:solidFill>
            <a:srgbClr val="61911B">
              <a:alpha val="64000"/>
            </a:srgb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pic>
        <p:nvPicPr>
          <p:cNvPr id="14" name="Imagem 13">
            <a:extLst>
              <a:ext uri="{FF2B5EF4-FFF2-40B4-BE49-F238E27FC236}">
                <a16:creationId xmlns:a16="http://schemas.microsoft.com/office/drawing/2014/main" id="{5CC6DA40-6115-42F6-9E5D-AF2F8FE922C0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9200" y="33037"/>
            <a:ext cx="1040670" cy="5658458"/>
          </a:xfrm>
          <a:prstGeom prst="rect">
            <a:avLst/>
          </a:prstGeom>
        </p:spPr>
      </p:pic>
      <p:sp>
        <p:nvSpPr>
          <p:cNvPr id="15" name="Retângulo 14">
            <a:extLst>
              <a:ext uri="{FF2B5EF4-FFF2-40B4-BE49-F238E27FC236}">
                <a16:creationId xmlns:a16="http://schemas.microsoft.com/office/drawing/2014/main" id="{00C7A908-6CF8-48E2-B028-12B719E5D4C0}"/>
              </a:ext>
            </a:extLst>
          </p:cNvPr>
          <p:cNvSpPr/>
          <p:nvPr userDrawn="1"/>
        </p:nvSpPr>
        <p:spPr>
          <a:xfrm rot="10800000">
            <a:off x="1110150" y="-3"/>
            <a:ext cx="1059722" cy="5691499"/>
          </a:xfrm>
          <a:prstGeom prst="rect">
            <a:avLst/>
          </a:prstGeom>
          <a:solidFill>
            <a:srgbClr val="006AAF">
              <a:alpha val="62000"/>
            </a:srgb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pic>
        <p:nvPicPr>
          <p:cNvPr id="16" name="Imagem 15">
            <a:extLst>
              <a:ext uri="{FF2B5EF4-FFF2-40B4-BE49-F238E27FC236}">
                <a16:creationId xmlns:a16="http://schemas.microsoft.com/office/drawing/2014/main" id="{F3E7E63C-5402-4F1A-A0FB-66B3A42343AB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044" y="33035"/>
            <a:ext cx="707055" cy="5301674"/>
          </a:xfrm>
          <a:prstGeom prst="rect">
            <a:avLst/>
          </a:prstGeom>
        </p:spPr>
      </p:pic>
      <p:sp>
        <p:nvSpPr>
          <p:cNvPr id="17" name="Retângulo 16">
            <a:extLst>
              <a:ext uri="{FF2B5EF4-FFF2-40B4-BE49-F238E27FC236}">
                <a16:creationId xmlns:a16="http://schemas.microsoft.com/office/drawing/2014/main" id="{63F2E7FB-4204-496F-9695-471269773C1E}"/>
              </a:ext>
            </a:extLst>
          </p:cNvPr>
          <p:cNvSpPr/>
          <p:nvPr userDrawn="1"/>
        </p:nvSpPr>
        <p:spPr>
          <a:xfrm rot="10800000">
            <a:off x="384046" y="0"/>
            <a:ext cx="726103" cy="5339162"/>
          </a:xfrm>
          <a:prstGeom prst="rect">
            <a:avLst/>
          </a:prstGeom>
          <a:solidFill>
            <a:srgbClr val="F3C700">
              <a:alpha val="68000"/>
            </a:srgb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pic>
        <p:nvPicPr>
          <p:cNvPr id="19" name="Imagem 18">
            <a:extLst>
              <a:ext uri="{FF2B5EF4-FFF2-40B4-BE49-F238E27FC236}">
                <a16:creationId xmlns:a16="http://schemas.microsoft.com/office/drawing/2014/main" id="{4AA6C62F-5923-4AF4-AAC3-D8CF430C2B40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0801" y="254000"/>
            <a:ext cx="5143500" cy="17255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50152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m 9">
            <a:extLst>
              <a:ext uri="{FF2B5EF4-FFF2-40B4-BE49-F238E27FC236}">
                <a16:creationId xmlns:a16="http://schemas.microsoft.com/office/drawing/2014/main" id="{7459A102-05A3-4D9C-86A5-C38B40C53527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58289" y="0"/>
            <a:ext cx="3033711" cy="1017761"/>
          </a:xfrm>
          <a:prstGeom prst="rect">
            <a:avLst/>
          </a:prstGeom>
        </p:spPr>
      </p:pic>
      <p:cxnSp>
        <p:nvCxnSpPr>
          <p:cNvPr id="11" name="Conector reto 10">
            <a:extLst>
              <a:ext uri="{FF2B5EF4-FFF2-40B4-BE49-F238E27FC236}">
                <a16:creationId xmlns:a16="http://schemas.microsoft.com/office/drawing/2014/main" id="{25FCE4BD-45F7-41AA-95AE-F070DC4A7910}"/>
              </a:ext>
            </a:extLst>
          </p:cNvPr>
          <p:cNvCxnSpPr/>
          <p:nvPr userDrawn="1"/>
        </p:nvCxnSpPr>
        <p:spPr>
          <a:xfrm>
            <a:off x="0" y="1066801"/>
            <a:ext cx="12192000" cy="0"/>
          </a:xfrm>
          <a:prstGeom prst="line">
            <a:avLst/>
          </a:prstGeom>
          <a:ln w="28575">
            <a:solidFill>
              <a:srgbClr val="8BB23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Imagem 11">
            <a:extLst>
              <a:ext uri="{FF2B5EF4-FFF2-40B4-BE49-F238E27FC236}">
                <a16:creationId xmlns:a16="http://schemas.microsoft.com/office/drawing/2014/main" id="{C6F6DE83-8741-4D20-B25F-EC5F0236C46D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77343" y="4660282"/>
            <a:ext cx="403306" cy="2197718"/>
          </a:xfrm>
          <a:prstGeom prst="rect">
            <a:avLst/>
          </a:prstGeom>
          <a:ln w="9525">
            <a:solidFill>
              <a:schemeClr val="bg1"/>
            </a:solidFill>
          </a:ln>
        </p:spPr>
      </p:pic>
      <p:sp>
        <p:nvSpPr>
          <p:cNvPr id="13" name="Retângulo 12">
            <a:extLst>
              <a:ext uri="{FF2B5EF4-FFF2-40B4-BE49-F238E27FC236}">
                <a16:creationId xmlns:a16="http://schemas.microsoft.com/office/drawing/2014/main" id="{5A1AB1F4-DA2F-4D44-8B9C-17C4B54DF633}"/>
              </a:ext>
            </a:extLst>
          </p:cNvPr>
          <p:cNvSpPr/>
          <p:nvPr userDrawn="1"/>
        </p:nvSpPr>
        <p:spPr>
          <a:xfrm rot="10800000">
            <a:off x="11658294" y="4648200"/>
            <a:ext cx="419406" cy="2209800"/>
          </a:xfrm>
          <a:prstGeom prst="rect">
            <a:avLst/>
          </a:prstGeom>
          <a:solidFill>
            <a:srgbClr val="61911B">
              <a:alpha val="64000"/>
            </a:srgbClr>
          </a:solidFill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pic>
        <p:nvPicPr>
          <p:cNvPr id="14" name="Imagem 13">
            <a:extLst>
              <a:ext uri="{FF2B5EF4-FFF2-40B4-BE49-F238E27FC236}">
                <a16:creationId xmlns:a16="http://schemas.microsoft.com/office/drawing/2014/main" id="{96937709-B28D-4FB9-ACA0-7EA0EE7C56C7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15552" y="5052447"/>
            <a:ext cx="439793" cy="1805556"/>
          </a:xfrm>
          <a:prstGeom prst="rect">
            <a:avLst/>
          </a:prstGeom>
          <a:ln w="9525">
            <a:solidFill>
              <a:schemeClr val="bg1"/>
            </a:solidFill>
          </a:ln>
        </p:spPr>
      </p:pic>
      <p:sp>
        <p:nvSpPr>
          <p:cNvPr id="15" name="Retângulo 14">
            <a:extLst>
              <a:ext uri="{FF2B5EF4-FFF2-40B4-BE49-F238E27FC236}">
                <a16:creationId xmlns:a16="http://schemas.microsoft.com/office/drawing/2014/main" id="{1E9F8D27-0F3B-4849-BF27-D53FB4FCFD39}"/>
              </a:ext>
            </a:extLst>
          </p:cNvPr>
          <p:cNvSpPr/>
          <p:nvPr userDrawn="1"/>
        </p:nvSpPr>
        <p:spPr>
          <a:xfrm rot="10800000">
            <a:off x="11196500" y="5041899"/>
            <a:ext cx="447845" cy="1816099"/>
          </a:xfrm>
          <a:prstGeom prst="rect">
            <a:avLst/>
          </a:prstGeom>
          <a:solidFill>
            <a:srgbClr val="006AAF">
              <a:alpha val="62000"/>
            </a:srgbClr>
          </a:solidFill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pic>
        <p:nvPicPr>
          <p:cNvPr id="16" name="Imagem 15">
            <a:extLst>
              <a:ext uri="{FF2B5EF4-FFF2-40B4-BE49-F238E27FC236}">
                <a16:creationId xmlns:a16="http://schemas.microsoft.com/office/drawing/2014/main" id="{00C5AACD-6625-4726-B410-6E84E1BE5869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75699" y="5343740"/>
            <a:ext cx="298806" cy="1514260"/>
          </a:xfrm>
          <a:prstGeom prst="rect">
            <a:avLst/>
          </a:prstGeom>
          <a:ln w="9525">
            <a:solidFill>
              <a:schemeClr val="bg1"/>
            </a:solidFill>
          </a:ln>
        </p:spPr>
      </p:pic>
      <p:sp>
        <p:nvSpPr>
          <p:cNvPr id="17" name="Retângulo 16">
            <a:extLst>
              <a:ext uri="{FF2B5EF4-FFF2-40B4-BE49-F238E27FC236}">
                <a16:creationId xmlns:a16="http://schemas.microsoft.com/office/drawing/2014/main" id="{98EABD57-288E-4ED3-9732-9A726231CF04}"/>
              </a:ext>
            </a:extLst>
          </p:cNvPr>
          <p:cNvSpPr/>
          <p:nvPr userDrawn="1"/>
        </p:nvSpPr>
        <p:spPr>
          <a:xfrm rot="10800000">
            <a:off x="10875699" y="5333032"/>
            <a:ext cx="306856" cy="1524967"/>
          </a:xfrm>
          <a:prstGeom prst="rect">
            <a:avLst/>
          </a:prstGeom>
          <a:solidFill>
            <a:srgbClr val="F3C700">
              <a:alpha val="68000"/>
            </a:srgbClr>
          </a:solidFill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7453038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6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Imagem 13">
            <a:extLst>
              <a:ext uri="{FF2B5EF4-FFF2-40B4-BE49-F238E27FC236}">
                <a16:creationId xmlns:a16="http://schemas.microsoft.com/office/drawing/2014/main" id="{9BADFF28-F0CB-42A3-B5D8-2DA8DB5A578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8921" y="33037"/>
            <a:ext cx="954330" cy="6008840"/>
          </a:xfrm>
          <a:prstGeom prst="rect">
            <a:avLst/>
          </a:prstGeom>
        </p:spPr>
      </p:pic>
      <p:sp>
        <p:nvSpPr>
          <p:cNvPr id="15" name="Retângulo 14">
            <a:extLst>
              <a:ext uri="{FF2B5EF4-FFF2-40B4-BE49-F238E27FC236}">
                <a16:creationId xmlns:a16="http://schemas.microsoft.com/office/drawing/2014/main" id="{BDF03CB8-8260-4F8C-A3ED-A6C839A2E002}"/>
              </a:ext>
            </a:extLst>
          </p:cNvPr>
          <p:cNvSpPr/>
          <p:nvPr userDrawn="1"/>
        </p:nvSpPr>
        <p:spPr>
          <a:xfrm rot="10800000">
            <a:off x="2169872" y="-1"/>
            <a:ext cx="992428" cy="6041878"/>
          </a:xfrm>
          <a:prstGeom prst="rect">
            <a:avLst/>
          </a:prstGeom>
          <a:solidFill>
            <a:schemeClr val="bg2">
              <a:lumMod val="25000"/>
              <a:alpha val="78000"/>
            </a:scheme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pic>
        <p:nvPicPr>
          <p:cNvPr id="16" name="Imagem 15">
            <a:extLst>
              <a:ext uri="{FF2B5EF4-FFF2-40B4-BE49-F238E27FC236}">
                <a16:creationId xmlns:a16="http://schemas.microsoft.com/office/drawing/2014/main" id="{A66CECD8-773C-4C48-9353-A1CA05E1F54C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9200" y="33037"/>
            <a:ext cx="1040670" cy="5658458"/>
          </a:xfrm>
          <a:prstGeom prst="rect">
            <a:avLst/>
          </a:prstGeom>
        </p:spPr>
      </p:pic>
      <p:sp>
        <p:nvSpPr>
          <p:cNvPr id="17" name="Retângulo 16">
            <a:extLst>
              <a:ext uri="{FF2B5EF4-FFF2-40B4-BE49-F238E27FC236}">
                <a16:creationId xmlns:a16="http://schemas.microsoft.com/office/drawing/2014/main" id="{DD958C43-11B2-450A-94CD-8B308D3BAD59}"/>
              </a:ext>
            </a:extLst>
          </p:cNvPr>
          <p:cNvSpPr/>
          <p:nvPr userDrawn="1"/>
        </p:nvSpPr>
        <p:spPr>
          <a:xfrm rot="10800000">
            <a:off x="1110150" y="-3"/>
            <a:ext cx="1059722" cy="5691499"/>
          </a:xfrm>
          <a:prstGeom prst="rect">
            <a:avLst/>
          </a:prstGeom>
          <a:solidFill>
            <a:schemeClr val="bg2">
              <a:lumMod val="25000"/>
              <a:alpha val="78000"/>
            </a:scheme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pic>
        <p:nvPicPr>
          <p:cNvPr id="18" name="Imagem 17">
            <a:extLst>
              <a:ext uri="{FF2B5EF4-FFF2-40B4-BE49-F238E27FC236}">
                <a16:creationId xmlns:a16="http://schemas.microsoft.com/office/drawing/2014/main" id="{FCF6CB86-AC31-49D7-8281-0313A3BEC776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044" y="33035"/>
            <a:ext cx="707055" cy="5301674"/>
          </a:xfrm>
          <a:prstGeom prst="rect">
            <a:avLst/>
          </a:prstGeom>
        </p:spPr>
      </p:pic>
      <p:sp>
        <p:nvSpPr>
          <p:cNvPr id="19" name="Retângulo 18">
            <a:extLst>
              <a:ext uri="{FF2B5EF4-FFF2-40B4-BE49-F238E27FC236}">
                <a16:creationId xmlns:a16="http://schemas.microsoft.com/office/drawing/2014/main" id="{F27FBE8F-C24F-4708-86EE-01FCE1E09DB3}"/>
              </a:ext>
            </a:extLst>
          </p:cNvPr>
          <p:cNvSpPr/>
          <p:nvPr userDrawn="1"/>
        </p:nvSpPr>
        <p:spPr>
          <a:xfrm rot="10800000">
            <a:off x="384046" y="0"/>
            <a:ext cx="726103" cy="5339162"/>
          </a:xfrm>
          <a:prstGeom prst="rect">
            <a:avLst/>
          </a:prstGeom>
          <a:solidFill>
            <a:schemeClr val="bg2">
              <a:lumMod val="25000"/>
              <a:alpha val="78000"/>
            </a:scheme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20" name="Retângulo 19">
            <a:extLst>
              <a:ext uri="{FF2B5EF4-FFF2-40B4-BE49-F238E27FC236}">
                <a16:creationId xmlns:a16="http://schemas.microsoft.com/office/drawing/2014/main" id="{F9A55CCF-4B61-4048-B51D-1BA09D9EE443}"/>
              </a:ext>
            </a:extLst>
          </p:cNvPr>
          <p:cNvSpPr/>
          <p:nvPr userDrawn="1"/>
        </p:nvSpPr>
        <p:spPr>
          <a:xfrm>
            <a:off x="403095" y="5358212"/>
            <a:ext cx="688004" cy="1499788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21" name="Retângulo 20">
            <a:extLst>
              <a:ext uri="{FF2B5EF4-FFF2-40B4-BE49-F238E27FC236}">
                <a16:creationId xmlns:a16="http://schemas.microsoft.com/office/drawing/2014/main" id="{8B990CF7-7E34-4737-B153-3921827FF40F}"/>
              </a:ext>
            </a:extLst>
          </p:cNvPr>
          <p:cNvSpPr/>
          <p:nvPr userDrawn="1"/>
        </p:nvSpPr>
        <p:spPr>
          <a:xfrm>
            <a:off x="812292" y="5714999"/>
            <a:ext cx="1338529" cy="1142999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22" name="Retângulo 21">
            <a:extLst>
              <a:ext uri="{FF2B5EF4-FFF2-40B4-BE49-F238E27FC236}">
                <a16:creationId xmlns:a16="http://schemas.microsoft.com/office/drawing/2014/main" id="{B2E557E7-BF8F-4A16-BE48-A22A884E4D46}"/>
              </a:ext>
            </a:extLst>
          </p:cNvPr>
          <p:cNvSpPr/>
          <p:nvPr userDrawn="1"/>
        </p:nvSpPr>
        <p:spPr>
          <a:xfrm>
            <a:off x="1780032" y="6065381"/>
            <a:ext cx="1363218" cy="792618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pic>
        <p:nvPicPr>
          <p:cNvPr id="11" name="Imagem 10">
            <a:extLst>
              <a:ext uri="{FF2B5EF4-FFF2-40B4-BE49-F238E27FC236}">
                <a16:creationId xmlns:a16="http://schemas.microsoft.com/office/drawing/2014/main" id="{47FDBDED-FAF7-4E68-AFFA-45554B47FA08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7816" y="414129"/>
            <a:ext cx="5826663" cy="19547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25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8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6558FC2D-5DBB-4A20-B8F9-72EE75CDE855}"/>
              </a:ext>
            </a:extLst>
          </p:cNvPr>
          <p:cNvSpPr txBox="1"/>
          <p:nvPr/>
        </p:nvSpPr>
        <p:spPr>
          <a:xfrm>
            <a:off x="4065538" y="2342530"/>
            <a:ext cx="749681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4400" b="1" dirty="0">
                <a:solidFill>
                  <a:srgbClr val="006AAF"/>
                </a:solidFill>
                <a:latin typeface="Arial Narrow" panose="020B0606020202030204" pitchFamily="34" charset="0"/>
              </a:rPr>
              <a:t>CANALES DE ATENCIÓN A LOS CONSUMIDORES DE ENERGÍA</a:t>
            </a:r>
            <a:endParaRPr lang="pt-BR" sz="4400" b="1" dirty="0">
              <a:solidFill>
                <a:srgbClr val="006AAF"/>
              </a:solidFill>
              <a:latin typeface="Arial Narrow" panose="020B0606020202030204" pitchFamily="34" charset="0"/>
            </a:endParaRP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02B3E297-9EC8-4665-A27C-BB0BDABA5855}"/>
              </a:ext>
            </a:extLst>
          </p:cNvPr>
          <p:cNvSpPr txBox="1"/>
          <p:nvPr/>
        </p:nvSpPr>
        <p:spPr>
          <a:xfrm>
            <a:off x="4065537" y="4805619"/>
            <a:ext cx="5740193" cy="461665"/>
          </a:xfrm>
          <a:prstGeom prst="rect">
            <a:avLst/>
          </a:prstGeom>
          <a:solidFill>
            <a:srgbClr val="006AAF"/>
          </a:solidFill>
        </p:spPr>
        <p:txBody>
          <a:bodyPr wrap="square" rtlCol="0">
            <a:spAutoFit/>
          </a:bodyPr>
          <a:lstStyle/>
          <a:p>
            <a:r>
              <a:rPr lang="pt-BR" sz="2400" dirty="0">
                <a:solidFill>
                  <a:schemeClr val="bg1"/>
                </a:solidFill>
                <a:latin typeface="Arial Narrow" panose="020B0606020202030204" pitchFamily="34" charset="0"/>
              </a:rPr>
              <a:t>Informe final</a:t>
            </a: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441A85ED-175D-4318-B791-3EFA41556F2B}"/>
              </a:ext>
            </a:extLst>
          </p:cNvPr>
          <p:cNvSpPr txBox="1"/>
          <p:nvPr/>
        </p:nvSpPr>
        <p:spPr>
          <a:xfrm>
            <a:off x="685175" y="6493326"/>
            <a:ext cx="167468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400" dirty="0">
                <a:solidFill>
                  <a:schemeClr val="bg1"/>
                </a:solidFill>
                <a:latin typeface="Myriad Pro" panose="020B0503030403020204" pitchFamily="34" charset="0"/>
              </a:rPr>
              <a:t>Diciembre de 2021</a:t>
            </a:r>
          </a:p>
        </p:txBody>
      </p:sp>
      <p:sp>
        <p:nvSpPr>
          <p:cNvPr id="6" name="CuadroTexto 5"/>
          <p:cNvSpPr txBox="1"/>
          <p:nvPr/>
        </p:nvSpPr>
        <p:spPr>
          <a:xfrm>
            <a:off x="7098632" y="5606716"/>
            <a:ext cx="446371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AR" sz="2000" b="1" dirty="0"/>
              <a:t>Grupo de Trabajo de Consumidores GTC</a:t>
            </a:r>
          </a:p>
        </p:txBody>
      </p:sp>
    </p:spTree>
    <p:extLst>
      <p:ext uri="{BB962C8B-B14F-4D97-AF65-F5344CB8AC3E}">
        <p14:creationId xmlns:p14="http://schemas.microsoft.com/office/powerpoint/2010/main" val="258060120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261123" y="239151"/>
            <a:ext cx="8413953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800" b="1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ROL DEL REGULADOR</a:t>
            </a:r>
            <a:endParaRPr kumimoji="0" lang="es-ES" sz="2800" b="1" i="0" u="none" strike="noStrike" kern="1200" cap="none" spc="0" normalizeH="0" baseline="0" noProof="0" dirty="0">
              <a:ln>
                <a:noFill/>
              </a:ln>
              <a:solidFill>
                <a:srgbClr val="4472C4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CuadroTexto 2"/>
          <p:cNvSpPr txBox="1"/>
          <p:nvPr/>
        </p:nvSpPr>
        <p:spPr>
          <a:xfrm>
            <a:off x="261123" y="1208623"/>
            <a:ext cx="10587112" cy="40626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>
              <a:defRPr/>
            </a:pPr>
            <a:r>
              <a:rPr lang="es-AR" sz="2000" dirty="0">
                <a:solidFill>
                  <a:prstClr val="black"/>
                </a:solidFill>
              </a:rPr>
              <a:t>Los Reguladores, en </a:t>
            </a:r>
            <a:r>
              <a:rPr lang="es-AR" dirty="0"/>
              <a:t>el 69% </a:t>
            </a:r>
            <a:r>
              <a:rPr lang="es-AR" sz="2000" dirty="0">
                <a:solidFill>
                  <a:prstClr val="black"/>
                </a:solidFill>
              </a:rPr>
              <a:t>de los casos, han señalado que realizan controles a las Prestadoras del servicio sobre la difusión de contenidos a través de los distintos canales disponibles.</a:t>
            </a:r>
          </a:p>
          <a:p>
            <a:pPr lvl="0" algn="just">
              <a:defRPr/>
            </a:pPr>
            <a:endParaRPr lang="es-AR" sz="2000" dirty="0">
              <a:solidFill>
                <a:prstClr val="black"/>
              </a:solidFill>
            </a:endParaRPr>
          </a:p>
          <a:p>
            <a:pPr lvl="0" algn="just">
              <a:defRPr/>
            </a:pPr>
            <a:r>
              <a:rPr lang="es-AR" sz="2000" dirty="0">
                <a:solidFill>
                  <a:prstClr val="black"/>
                </a:solidFill>
              </a:rPr>
              <a:t>En algunos casos, los Reguladores disponen de indicadores que miden la gestión de la prestadoras por los distintos canales de atención, que les permiten determinar si la prestación es acorde a los estándares establecidos en la normativa nacional, para el caso de:</a:t>
            </a:r>
          </a:p>
          <a:p>
            <a:pPr lvl="0" algn="just">
              <a:defRPr/>
            </a:pPr>
            <a:endParaRPr lang="es-AR" sz="2000" dirty="0">
              <a:solidFill>
                <a:prstClr val="black"/>
              </a:solidFill>
            </a:endParaRPr>
          </a:p>
          <a:p>
            <a:pPr marL="800100" lvl="1" indent="-342900" algn="just">
              <a:buFont typeface="Wingdings" panose="05000000000000000000" pitchFamily="2" charset="2"/>
              <a:buChar char="Ø"/>
              <a:defRPr/>
            </a:pPr>
            <a:r>
              <a:rPr lang="es-AR" sz="2000" dirty="0">
                <a:solidFill>
                  <a:prstClr val="black"/>
                </a:solidFill>
              </a:rPr>
              <a:t>Oficinas comerciales: 46% </a:t>
            </a:r>
          </a:p>
          <a:p>
            <a:pPr marL="800100" lvl="1" indent="-342900" algn="just">
              <a:buFont typeface="Wingdings" panose="05000000000000000000" pitchFamily="2" charset="2"/>
              <a:buChar char="Ø"/>
              <a:defRPr/>
            </a:pPr>
            <a:r>
              <a:rPr lang="es-AR" sz="2000" dirty="0">
                <a:solidFill>
                  <a:prstClr val="black"/>
                </a:solidFill>
              </a:rPr>
              <a:t>Atención telefónica: 46%</a:t>
            </a:r>
          </a:p>
          <a:p>
            <a:pPr lvl="0" algn="just">
              <a:defRPr/>
            </a:pPr>
            <a:endParaRPr lang="es-PE" b="1" i="1" dirty="0">
              <a:solidFill>
                <a:prstClr val="black"/>
              </a:solidFill>
            </a:endParaRPr>
          </a:p>
          <a:p>
            <a:pPr lvl="0" algn="just">
              <a:defRPr/>
            </a:pPr>
            <a:r>
              <a:rPr lang="es-PE" sz="2000" i="1" dirty="0">
                <a:solidFill>
                  <a:prstClr val="black"/>
                </a:solidFill>
              </a:rPr>
              <a:t>Sólo 1 Regulador informó contar con un indicador para medir la gestión por medios digitales.</a:t>
            </a:r>
          </a:p>
          <a:p>
            <a:pPr lvl="0" algn="just">
              <a:defRPr/>
            </a:pPr>
            <a:r>
              <a:rPr lang="es-AR" sz="2000" dirty="0">
                <a:solidFill>
                  <a:prstClr val="black"/>
                </a:solidFill>
              </a:rPr>
              <a:t> </a:t>
            </a:r>
          </a:p>
          <a:p>
            <a:pPr lvl="0" algn="just">
              <a:defRPr/>
            </a:pPr>
            <a:endParaRPr lang="es-AR" sz="20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583095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261123" y="239151"/>
            <a:ext cx="8413953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sz="2800" b="1" dirty="0">
                <a:solidFill>
                  <a:srgbClr val="4472C4"/>
                </a:solidFill>
                <a:latin typeface="Arial Narrow" panose="020B0606020202030204" pitchFamily="34" charset="0"/>
              </a:rPr>
              <a:t>EL R</a:t>
            </a:r>
            <a:r>
              <a:rPr kumimoji="0" lang="es-ES" sz="2800" b="1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EGULADOR Y LOS</a:t>
            </a:r>
            <a:r>
              <a:rPr kumimoji="0" lang="es-ES" sz="2800" b="1" i="0" u="none" strike="noStrike" kern="1200" cap="none" spc="0" normalizeH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 CONSUMIDORES</a:t>
            </a:r>
            <a:endParaRPr kumimoji="0" lang="es-ES" sz="2800" b="1" i="0" u="none" strike="noStrike" kern="1200" cap="none" spc="0" normalizeH="0" baseline="0" noProof="0" dirty="0">
              <a:ln>
                <a:noFill/>
              </a:ln>
              <a:solidFill>
                <a:srgbClr val="4472C4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CuadroTexto 2"/>
          <p:cNvSpPr txBox="1"/>
          <p:nvPr/>
        </p:nvSpPr>
        <p:spPr>
          <a:xfrm>
            <a:off x="261123" y="1208623"/>
            <a:ext cx="10587112" cy="44627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>
              <a:defRPr/>
            </a:pPr>
            <a:r>
              <a:rPr lang="es-AR" sz="2400" b="1" dirty="0">
                <a:solidFill>
                  <a:prstClr val="black"/>
                </a:solidFill>
              </a:rPr>
              <a:t>Información al consumidor</a:t>
            </a:r>
            <a:r>
              <a:rPr lang="es-AR" sz="2400" dirty="0">
                <a:solidFill>
                  <a:prstClr val="black"/>
                </a:solidFill>
              </a:rPr>
              <a:t>:</a:t>
            </a:r>
          </a:p>
          <a:p>
            <a:pPr algn="just">
              <a:defRPr/>
            </a:pPr>
            <a:endParaRPr lang="es-AR" sz="2000" dirty="0">
              <a:solidFill>
                <a:prstClr val="black"/>
              </a:solidFill>
            </a:endParaRPr>
          </a:p>
          <a:p>
            <a:pPr algn="just">
              <a:defRPr/>
            </a:pPr>
            <a:r>
              <a:rPr lang="es-AR" sz="2000" dirty="0">
                <a:solidFill>
                  <a:prstClr val="black"/>
                </a:solidFill>
              </a:rPr>
              <a:t>Uno de los derechos esenciales en la prestación de los servicios energéticos es el derecho a recibir información adecuada y veraz acerca del servicio. </a:t>
            </a:r>
          </a:p>
          <a:p>
            <a:pPr lvl="0" algn="just">
              <a:defRPr/>
            </a:pPr>
            <a:endParaRPr lang="es-AR" sz="2000" dirty="0">
              <a:solidFill>
                <a:prstClr val="black"/>
              </a:solidFill>
            </a:endParaRPr>
          </a:p>
          <a:p>
            <a:pPr marL="342900" lvl="0" indent="-342900" algn="just">
              <a:buFont typeface="Arial" panose="020B0604020202020204" pitchFamily="34" charset="0"/>
              <a:buChar char="•"/>
              <a:defRPr/>
            </a:pPr>
            <a:r>
              <a:rPr lang="es-AR" sz="2000" dirty="0">
                <a:solidFill>
                  <a:prstClr val="black"/>
                </a:solidFill>
              </a:rPr>
              <a:t>9 Reguladores Participantes frecuentemente ponen a disposición informes con datos de las Prestadoras sobre la atención de los consumidores.</a:t>
            </a:r>
          </a:p>
          <a:p>
            <a:pPr lvl="0" algn="just">
              <a:defRPr/>
            </a:pPr>
            <a:endParaRPr lang="es-AR" sz="2000" dirty="0">
              <a:solidFill>
                <a:prstClr val="black"/>
              </a:solidFill>
            </a:endParaRPr>
          </a:p>
          <a:p>
            <a:pPr marL="342900" lvl="0" indent="-342900" algn="just">
              <a:buFont typeface="Arial" panose="020B0604020202020204" pitchFamily="34" charset="0"/>
              <a:buChar char="•"/>
              <a:defRPr/>
            </a:pPr>
            <a:r>
              <a:rPr lang="es-AR" sz="2000" dirty="0">
                <a:solidFill>
                  <a:prstClr val="black"/>
                </a:solidFill>
              </a:rPr>
              <a:t>12 Reguladores Participantes tienen un servicio de información por medio del cual los ciudadanos pueden solicitar datos de su interés.</a:t>
            </a:r>
          </a:p>
          <a:p>
            <a:pPr lvl="0" algn="just">
              <a:defRPr/>
            </a:pPr>
            <a:endParaRPr lang="es-AR" sz="2000" dirty="0">
              <a:solidFill>
                <a:prstClr val="black"/>
              </a:solidFill>
            </a:endParaRPr>
          </a:p>
          <a:p>
            <a:pPr marL="342900" lvl="0" indent="-342900" algn="just">
              <a:buFont typeface="Arial" panose="020B0604020202020204" pitchFamily="34" charset="0"/>
              <a:buChar char="•"/>
              <a:defRPr/>
            </a:pPr>
            <a:r>
              <a:rPr lang="es-AR" sz="2000" dirty="0">
                <a:solidFill>
                  <a:prstClr val="black"/>
                </a:solidFill>
              </a:rPr>
              <a:t>5 Reguladores Participantes tienen una encuesta sobre la percepción de los consumidores acerca del desempeño de las competencias del Regulador</a:t>
            </a:r>
          </a:p>
          <a:p>
            <a:pPr lvl="0" algn="just">
              <a:defRPr/>
            </a:pPr>
            <a:endParaRPr lang="es-AR" sz="20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514446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261123" y="239151"/>
            <a:ext cx="8413953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sz="2800" b="1" dirty="0">
                <a:solidFill>
                  <a:srgbClr val="4472C4"/>
                </a:solidFill>
                <a:latin typeface="Arial Narrow" panose="020B0606020202030204" pitchFamily="34" charset="0"/>
              </a:rPr>
              <a:t>EL </a:t>
            </a:r>
            <a:r>
              <a:rPr kumimoji="0" lang="es-ES" sz="2800" b="1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REGULADOR Y LOS</a:t>
            </a:r>
            <a:r>
              <a:rPr kumimoji="0" lang="es-ES" sz="2800" b="1" i="0" u="none" strike="noStrike" kern="1200" cap="none" spc="0" normalizeH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 CONSUMIDORES</a:t>
            </a:r>
            <a:endParaRPr kumimoji="0" lang="es-ES" sz="2800" b="1" i="0" u="none" strike="noStrike" kern="1200" cap="none" spc="0" normalizeH="0" baseline="0" noProof="0" dirty="0">
              <a:ln>
                <a:noFill/>
              </a:ln>
              <a:solidFill>
                <a:srgbClr val="4472C4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CuadroTexto 2"/>
          <p:cNvSpPr txBox="1"/>
          <p:nvPr/>
        </p:nvSpPr>
        <p:spPr>
          <a:xfrm>
            <a:off x="261122" y="1208623"/>
            <a:ext cx="11065245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>
              <a:defRPr/>
            </a:pPr>
            <a:r>
              <a:rPr lang="es-AR" sz="2000" b="1" dirty="0">
                <a:solidFill>
                  <a:prstClr val="black"/>
                </a:solidFill>
              </a:rPr>
              <a:t>Canales de atención</a:t>
            </a:r>
            <a:r>
              <a:rPr lang="es-AR" sz="2000" dirty="0">
                <a:solidFill>
                  <a:prstClr val="black"/>
                </a:solidFill>
              </a:rPr>
              <a:t>:</a:t>
            </a:r>
          </a:p>
          <a:p>
            <a:pPr lvl="0" algn="just">
              <a:defRPr/>
            </a:pPr>
            <a:r>
              <a:rPr lang="es-AR" sz="2000" dirty="0">
                <a:solidFill>
                  <a:prstClr val="black"/>
                </a:solidFill>
              </a:rPr>
              <a:t>Los Reguladores Participantes cuentan con una central de atención al consumidor, destinado a resolver consultas y reclamos.</a:t>
            </a:r>
          </a:p>
          <a:p>
            <a:pPr lvl="0" algn="just">
              <a:defRPr/>
            </a:pPr>
            <a:endParaRPr lang="es-AR" sz="2000" dirty="0">
              <a:solidFill>
                <a:prstClr val="black"/>
              </a:solidFill>
            </a:endParaRPr>
          </a:p>
          <a:p>
            <a:pPr lvl="0" algn="just">
              <a:defRPr/>
            </a:pPr>
            <a:endParaRPr lang="es-AR" sz="2000" dirty="0">
              <a:solidFill>
                <a:prstClr val="black"/>
              </a:solidFill>
            </a:endParaRPr>
          </a:p>
        </p:txBody>
      </p:sp>
      <p:graphicFrame>
        <p:nvGraphicFramePr>
          <p:cNvPr id="6" name="Gráfico 5">
            <a:extLst>
              <a:ext uri="{FF2B5EF4-FFF2-40B4-BE49-F238E27FC236}">
                <a16:creationId xmlns:a16="http://schemas.microsoft.com/office/drawing/2014/main" id="{4640F948-D33C-4623-B6C1-7062CE20FB2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16937526"/>
              </p:ext>
            </p:extLst>
          </p:nvPr>
        </p:nvGraphicFramePr>
        <p:xfrm>
          <a:off x="1068783" y="2351313"/>
          <a:ext cx="9096500" cy="414448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0220809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261123" y="239151"/>
            <a:ext cx="8413953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sz="2800" b="1" dirty="0">
                <a:solidFill>
                  <a:srgbClr val="4472C4"/>
                </a:solidFill>
                <a:latin typeface="Arial Narrow" panose="020B0606020202030204" pitchFamily="34" charset="0"/>
              </a:rPr>
              <a:t>LAS PRESTADORAS DEL SERVICIO</a:t>
            </a:r>
            <a:endParaRPr kumimoji="0" lang="es-ES" sz="2800" b="1" i="0" u="none" strike="noStrike" kern="1200" cap="none" spc="0" normalizeH="0" baseline="0" noProof="0" dirty="0">
              <a:ln>
                <a:noFill/>
              </a:ln>
              <a:solidFill>
                <a:srgbClr val="4472C4"/>
              </a:solidFill>
              <a:effectLst/>
              <a:uLnTx/>
              <a:uFillTx/>
              <a:latin typeface="Calibri" panose="020F0502020204030204"/>
            </a:endParaRPr>
          </a:p>
        </p:txBody>
      </p:sp>
      <p:sp>
        <p:nvSpPr>
          <p:cNvPr id="3" name="CuadroTexto 2"/>
          <p:cNvSpPr txBox="1"/>
          <p:nvPr/>
        </p:nvSpPr>
        <p:spPr>
          <a:xfrm>
            <a:off x="261123" y="1208623"/>
            <a:ext cx="10587112" cy="5324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>
              <a:defRPr/>
            </a:pPr>
            <a:r>
              <a:rPr lang="es-AR" sz="2000" dirty="0">
                <a:solidFill>
                  <a:prstClr val="black"/>
                </a:solidFill>
              </a:rPr>
              <a:t>Los canales tradicionales (presencial y telefónico), sitios web y aplicaciones móviles, constituyen las principales vías de contacto con el usuario.  </a:t>
            </a:r>
          </a:p>
          <a:p>
            <a:pPr lvl="0" algn="just">
              <a:defRPr/>
            </a:pPr>
            <a:endParaRPr lang="es-AR" sz="2000" dirty="0">
              <a:solidFill>
                <a:prstClr val="black"/>
              </a:solidFill>
            </a:endParaRPr>
          </a:p>
          <a:p>
            <a:pPr lvl="0" algn="just">
              <a:defRPr/>
            </a:pPr>
            <a:r>
              <a:rPr lang="es-AR" sz="2000" dirty="0">
                <a:solidFill>
                  <a:prstClr val="black"/>
                </a:solidFill>
              </a:rPr>
              <a:t>A través de dichos canales, el usuario puede: acceder a la información, realizar consultas y reclamos, pagar la factura, como así realizar diferentes trámites (alta, baja, cambio de titularidad).</a:t>
            </a:r>
          </a:p>
          <a:p>
            <a:pPr lvl="0" algn="just">
              <a:defRPr/>
            </a:pPr>
            <a:endParaRPr lang="es-AR" sz="2000" dirty="0">
              <a:solidFill>
                <a:prstClr val="black"/>
              </a:solidFill>
            </a:endParaRPr>
          </a:p>
          <a:p>
            <a:pPr lvl="0" algn="just">
              <a:defRPr/>
            </a:pPr>
            <a:endParaRPr lang="es-AR" sz="2000" dirty="0">
              <a:solidFill>
                <a:prstClr val="black"/>
              </a:solidFill>
            </a:endParaRPr>
          </a:p>
          <a:p>
            <a:pPr lvl="0" algn="just">
              <a:defRPr/>
            </a:pPr>
            <a:endParaRPr lang="es-AR" sz="2000" dirty="0">
              <a:solidFill>
                <a:prstClr val="black"/>
              </a:solidFill>
            </a:endParaRPr>
          </a:p>
          <a:p>
            <a:pPr lvl="0" algn="just">
              <a:defRPr/>
            </a:pPr>
            <a:endParaRPr lang="es-AR" sz="2000" dirty="0">
              <a:solidFill>
                <a:prstClr val="black"/>
              </a:solidFill>
            </a:endParaRPr>
          </a:p>
          <a:p>
            <a:pPr lvl="0" algn="just">
              <a:defRPr/>
            </a:pPr>
            <a:endParaRPr lang="es-AR" sz="2000" dirty="0">
              <a:solidFill>
                <a:prstClr val="black"/>
              </a:solidFill>
            </a:endParaRPr>
          </a:p>
          <a:p>
            <a:pPr lvl="0" algn="just">
              <a:defRPr/>
            </a:pPr>
            <a:endParaRPr lang="es-AR" sz="2000" dirty="0">
              <a:solidFill>
                <a:prstClr val="black"/>
              </a:solidFill>
            </a:endParaRPr>
          </a:p>
          <a:p>
            <a:pPr lvl="0" algn="just">
              <a:defRPr/>
            </a:pPr>
            <a:endParaRPr lang="es-AR" sz="2000" dirty="0">
              <a:solidFill>
                <a:prstClr val="black"/>
              </a:solidFill>
            </a:endParaRPr>
          </a:p>
          <a:p>
            <a:pPr lvl="0" algn="just">
              <a:defRPr/>
            </a:pPr>
            <a:endParaRPr lang="es-AR" sz="2000" dirty="0">
              <a:solidFill>
                <a:prstClr val="black"/>
              </a:solidFill>
            </a:endParaRPr>
          </a:p>
          <a:p>
            <a:pPr lvl="0" algn="just">
              <a:defRPr/>
            </a:pPr>
            <a:endParaRPr lang="es-AR" sz="2000" dirty="0">
              <a:solidFill>
                <a:prstClr val="black"/>
              </a:solidFill>
            </a:endParaRPr>
          </a:p>
          <a:p>
            <a:pPr lvl="0" algn="just">
              <a:defRPr/>
            </a:pPr>
            <a:endParaRPr lang="es-AR" sz="2000" dirty="0">
              <a:solidFill>
                <a:prstClr val="black"/>
              </a:solidFill>
            </a:endParaRPr>
          </a:p>
          <a:p>
            <a:pPr lvl="0" algn="just">
              <a:defRPr/>
            </a:pPr>
            <a:endParaRPr lang="es-AR" sz="2000" dirty="0">
              <a:solidFill>
                <a:prstClr val="black"/>
              </a:solidFill>
            </a:endParaRPr>
          </a:p>
          <a:p>
            <a:pPr lvl="0" algn="just">
              <a:defRPr/>
            </a:pPr>
            <a:endParaRPr lang="es-AR" sz="2000" dirty="0">
              <a:solidFill>
                <a:prstClr val="black"/>
              </a:solidFill>
            </a:endParaRPr>
          </a:p>
        </p:txBody>
      </p:sp>
      <p:graphicFrame>
        <p:nvGraphicFramePr>
          <p:cNvPr id="5" name="Gráfico 4">
            <a:extLst>
              <a:ext uri="{FF2B5EF4-FFF2-40B4-BE49-F238E27FC236}">
                <a16:creationId xmlns:a16="http://schemas.microsoft.com/office/drawing/2014/main" id="{3338C925-B87B-411A-9211-CC37641F408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19244078"/>
              </p:ext>
            </p:extLst>
          </p:nvPr>
        </p:nvGraphicFramePr>
        <p:xfrm>
          <a:off x="1143556" y="2988217"/>
          <a:ext cx="8594209" cy="35432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15562786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261123" y="239151"/>
            <a:ext cx="8413953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sz="2800" b="1" dirty="0">
                <a:solidFill>
                  <a:srgbClr val="4472C4"/>
                </a:solidFill>
                <a:latin typeface="Arial Narrow" panose="020B0606020202030204" pitchFamily="34" charset="0"/>
              </a:rPr>
              <a:t>LAS PRESTADORAS DEL SERVICIO</a:t>
            </a:r>
            <a:endParaRPr kumimoji="0" lang="es-ES" sz="2800" b="1" i="0" u="none" strike="noStrike" kern="1200" cap="none" spc="0" normalizeH="0" baseline="0" noProof="0" dirty="0">
              <a:ln>
                <a:noFill/>
              </a:ln>
              <a:solidFill>
                <a:srgbClr val="4472C4"/>
              </a:solidFill>
              <a:effectLst/>
              <a:uLnTx/>
              <a:uFillTx/>
              <a:latin typeface="Calibri" panose="020F0502020204030204"/>
            </a:endParaRPr>
          </a:p>
        </p:txBody>
      </p:sp>
      <p:sp>
        <p:nvSpPr>
          <p:cNvPr id="3" name="CuadroTexto 2"/>
          <p:cNvSpPr txBox="1"/>
          <p:nvPr/>
        </p:nvSpPr>
        <p:spPr>
          <a:xfrm>
            <a:off x="261123" y="1201132"/>
            <a:ext cx="10587112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>
              <a:defRPr/>
            </a:pPr>
            <a:r>
              <a:rPr lang="es-AR" sz="2000" dirty="0">
                <a:solidFill>
                  <a:prstClr val="black"/>
                </a:solidFill>
              </a:rPr>
              <a:t>Parte de los Reguladores Participantes han emitido normativa estableciendo criterios y lineamientos para la atención por canales tradicionales, observándose que en ningún caso se ha emitido regulación sobre los canales digitales.</a:t>
            </a:r>
          </a:p>
          <a:p>
            <a:pPr lvl="0" algn="just">
              <a:defRPr/>
            </a:pPr>
            <a:endParaRPr lang="es-AR" sz="2000" dirty="0">
              <a:solidFill>
                <a:prstClr val="black"/>
              </a:solidFill>
            </a:endParaRPr>
          </a:p>
          <a:p>
            <a:pPr lvl="0" algn="just">
              <a:defRPr/>
            </a:pPr>
            <a:r>
              <a:rPr lang="es-AR" sz="2000" dirty="0">
                <a:solidFill>
                  <a:prstClr val="black"/>
                </a:solidFill>
              </a:rPr>
              <a:t>No obstante, las prestadoras han avanzado en la implementación herramientas tales como oficina virtual,  aplicaciones para dispositivos móviles, promoviendo el uso de dichos canales a los fines de que el usuario pueda realizar cualquier trámite y/o consultas; situación que fue potenciada a partir de la pandemia COVID19.</a:t>
            </a:r>
          </a:p>
          <a:p>
            <a:pPr lvl="0" algn="just">
              <a:defRPr/>
            </a:pPr>
            <a:endParaRPr lang="es-AR" sz="2000" dirty="0">
              <a:solidFill>
                <a:prstClr val="black"/>
              </a:solidFill>
            </a:endParaRPr>
          </a:p>
          <a:p>
            <a:pPr lvl="0" algn="just">
              <a:defRPr/>
            </a:pPr>
            <a:r>
              <a:rPr lang="es-AR" sz="2000" dirty="0">
                <a:solidFill>
                  <a:prstClr val="black"/>
                </a:solidFill>
              </a:rPr>
              <a:t>Si bien los Reguladores Participantes aún no cuentan con información sobre el nivel de participación por canal, pre y post pandemia, en los casos que disponen de datos (Perú y Argentina), se observa una mayor incidencia en el uso del canal telefónico.</a:t>
            </a:r>
          </a:p>
          <a:p>
            <a:pPr lvl="0" algn="just">
              <a:tabLst>
                <a:tab pos="1165225" algn="l"/>
              </a:tabLst>
              <a:defRPr/>
            </a:pPr>
            <a:endParaRPr lang="es-AR" sz="2000" dirty="0">
              <a:solidFill>
                <a:prstClr val="black"/>
              </a:solidFill>
            </a:endParaRPr>
          </a:p>
          <a:p>
            <a:pPr lvl="0" algn="just">
              <a:defRPr/>
            </a:pPr>
            <a:endParaRPr lang="es-AR" sz="2000" dirty="0">
              <a:solidFill>
                <a:prstClr val="black"/>
              </a:solidFill>
            </a:endParaRPr>
          </a:p>
          <a:p>
            <a:pPr lvl="0" algn="just">
              <a:defRPr/>
            </a:pPr>
            <a:endParaRPr lang="es-AR" sz="20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650428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261123" y="239151"/>
            <a:ext cx="8413953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sz="2800" b="1" dirty="0">
                <a:solidFill>
                  <a:srgbClr val="4472C4"/>
                </a:solidFill>
                <a:latin typeface="Arial Narrow" panose="020B0606020202030204" pitchFamily="34" charset="0"/>
              </a:rPr>
              <a:t>LAS PRESTADORAS DEL SERVICIO</a:t>
            </a:r>
            <a:endParaRPr kumimoji="0" lang="es-ES" sz="2800" b="1" i="0" u="none" strike="noStrike" kern="1200" cap="none" spc="0" normalizeH="0" baseline="0" noProof="0" dirty="0">
              <a:ln>
                <a:noFill/>
              </a:ln>
              <a:solidFill>
                <a:srgbClr val="4472C4"/>
              </a:solidFill>
              <a:effectLst/>
              <a:uLnTx/>
              <a:uFillTx/>
              <a:latin typeface="Calibri" panose="020F0502020204030204"/>
            </a:endParaRPr>
          </a:p>
        </p:txBody>
      </p:sp>
      <p:sp>
        <p:nvSpPr>
          <p:cNvPr id="3" name="CuadroTexto 2"/>
          <p:cNvSpPr txBox="1"/>
          <p:nvPr/>
        </p:nvSpPr>
        <p:spPr>
          <a:xfrm>
            <a:off x="261123" y="1208623"/>
            <a:ext cx="1058711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>
              <a:defRPr/>
            </a:pPr>
            <a:r>
              <a:rPr lang="es-AR" sz="2000" dirty="0">
                <a:solidFill>
                  <a:prstClr val="black"/>
                </a:solidFill>
              </a:rPr>
              <a:t>En el contexto de pandemia, los Reguladores emitieron normativa específica definiendo medidas a efectos de asegurar la atención y protección de los consumidores:</a:t>
            </a:r>
          </a:p>
        </p:txBody>
      </p:sp>
      <p:graphicFrame>
        <p:nvGraphicFramePr>
          <p:cNvPr id="5" name="Gráfico 4">
            <a:extLst>
              <a:ext uri="{FF2B5EF4-FFF2-40B4-BE49-F238E27FC236}">
                <a16:creationId xmlns:a16="http://schemas.microsoft.com/office/drawing/2014/main" id="{50205B9B-0154-45AA-98DF-D923D8F90E7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82065604"/>
              </p:ext>
            </p:extLst>
          </p:nvPr>
        </p:nvGraphicFramePr>
        <p:xfrm>
          <a:off x="361210" y="2080624"/>
          <a:ext cx="10184078" cy="442705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91293738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412955" y="158766"/>
            <a:ext cx="8262121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AR" sz="2800" b="1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CONCLUSIONES FINALES </a:t>
            </a:r>
          </a:p>
        </p:txBody>
      </p:sp>
      <p:sp>
        <p:nvSpPr>
          <p:cNvPr id="4" name="Rectángulo 3"/>
          <p:cNvSpPr/>
          <p:nvPr/>
        </p:nvSpPr>
        <p:spPr>
          <a:xfrm>
            <a:off x="445477" y="1247825"/>
            <a:ext cx="10349523" cy="40707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marR="0" lvl="1" indent="-342900" algn="just" defTabSz="914400" rtl="0" eaLnBrk="1" fontAlgn="auto" latinLnBrk="0" hangingPunct="1">
              <a:lnSpc>
                <a:spcPct val="107000"/>
              </a:lnSpc>
              <a:spcBef>
                <a:spcPts val="20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s-A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De la información relevada podemos inferir que los cambios tecnológicos han repercutido en los usos y costumbres de los usuarios, provocando nuevas demandas sociales y económicas, tanto para los Consumidores como para las Prestadoras. </a:t>
            </a:r>
          </a:p>
          <a:p>
            <a:pPr marL="342900" lvl="1" indent="-342900" algn="just">
              <a:lnSpc>
                <a:spcPct val="107000"/>
              </a:lnSpc>
              <a:spcBef>
                <a:spcPts val="20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/>
            </a:pPr>
            <a:r>
              <a:rPr lang="es-AR" sz="2000" dirty="0">
                <a:solidFill>
                  <a:prstClr val="black"/>
                </a:solidFill>
              </a:rPr>
              <a:t>Si bien durante la pandemia, hubo una migración de servicio a canales de atención digitales, su utilización no es masiva y no se cubren todos los procesos de atención al usuario. </a:t>
            </a:r>
          </a:p>
          <a:p>
            <a:pPr marL="342900" lvl="1" indent="-342900" algn="just">
              <a:lnSpc>
                <a:spcPct val="107000"/>
              </a:lnSpc>
              <a:spcBef>
                <a:spcPts val="20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/>
            </a:pPr>
            <a:r>
              <a:rPr lang="es-AR" sz="2000" dirty="0">
                <a:solidFill>
                  <a:prstClr val="black"/>
                </a:solidFill>
              </a:rPr>
              <a:t>Los canales tradicionales siguen siendo los más adoptados por los usuarios. </a:t>
            </a:r>
          </a:p>
          <a:p>
            <a:pPr marL="342900" lvl="1" indent="-342900" algn="just">
              <a:lnSpc>
                <a:spcPct val="107000"/>
              </a:lnSpc>
              <a:spcBef>
                <a:spcPts val="20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/>
            </a:pPr>
            <a:r>
              <a:rPr lang="es-AR" sz="2000" dirty="0">
                <a:solidFill>
                  <a:prstClr val="black"/>
                </a:solidFill>
              </a:rPr>
              <a:t>Si los medios digitales están disponibles, pero el usuario opta por el uso de canales presenciales, no se observaría a futuro una disminución de los costos de las Prestadoras, que </a:t>
            </a:r>
            <a:r>
              <a:rPr lang="es-AR" sz="2000" dirty="0" smtClean="0">
                <a:solidFill>
                  <a:prstClr val="black"/>
                </a:solidFill>
              </a:rPr>
              <a:t>consecuentemente </a:t>
            </a:r>
            <a:r>
              <a:rPr lang="es-AR" sz="2000" dirty="0">
                <a:solidFill>
                  <a:prstClr val="black"/>
                </a:solidFill>
              </a:rPr>
              <a:t>impacten y reflejen tarifas más bajas para los consumidores. </a:t>
            </a:r>
          </a:p>
          <a:p>
            <a:pPr marL="0" marR="0" lvl="1" indent="0" algn="just" defTabSz="914400" rtl="0" eaLnBrk="1" fontAlgn="auto" latinLnBrk="0" hangingPunct="1">
              <a:lnSpc>
                <a:spcPct val="107000"/>
              </a:lnSpc>
              <a:spcBef>
                <a:spcPts val="20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kumimoji="0" lang="es-AR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</a:p>
        </p:txBody>
      </p:sp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3586163" y="1825625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AR" altLang="es-A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/>
            </a:r>
            <a:br>
              <a:rPr kumimoji="0" lang="es-AR" altLang="es-A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</a:br>
            <a:endParaRPr kumimoji="0" lang="es-AR" altLang="es-A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3427175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412955" y="158766"/>
            <a:ext cx="8262121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AR" sz="2800" b="1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CONCLUSIONES FINALES </a:t>
            </a:r>
          </a:p>
        </p:txBody>
      </p:sp>
      <p:sp>
        <p:nvSpPr>
          <p:cNvPr id="4" name="Rectángulo 3"/>
          <p:cNvSpPr/>
          <p:nvPr/>
        </p:nvSpPr>
        <p:spPr>
          <a:xfrm>
            <a:off x="445477" y="1247825"/>
            <a:ext cx="10349523" cy="46565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 algn="just">
              <a:lnSpc>
                <a:spcPct val="107000"/>
              </a:lnSpc>
              <a:spcBef>
                <a:spcPts val="200"/>
              </a:spcBef>
              <a:spcAft>
                <a:spcPts val="1200"/>
              </a:spcAft>
              <a:defRPr/>
            </a:pPr>
            <a:r>
              <a:rPr lang="es-AR" sz="2000" dirty="0">
                <a:solidFill>
                  <a:prstClr val="black"/>
                </a:solidFill>
              </a:rPr>
              <a:t>Estos </a:t>
            </a:r>
            <a:r>
              <a:rPr kumimoji="0" lang="es-A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cambios, obligan a las partes interesadas (Prestadores y Reguladores) al desarrollo de iniciativas orientadas a mejorar las experiencias de los Consumidores, con el objetivo de: </a:t>
            </a:r>
          </a:p>
          <a:p>
            <a:pPr marL="720725" marR="0" lvl="1" indent="-268288" algn="just" defTabSz="914400" rtl="0" eaLnBrk="1" fontAlgn="auto" latinLnBrk="0" hangingPunct="1">
              <a:lnSpc>
                <a:spcPct val="107000"/>
              </a:lnSpc>
              <a:spcBef>
                <a:spcPts val="2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s-A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Promover</a:t>
            </a:r>
            <a:r>
              <a:rPr kumimoji="0" lang="es-AR" sz="20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el uso de canales digitales</a:t>
            </a:r>
            <a:endParaRPr kumimoji="0" lang="es-AR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720725" marR="0" lvl="1" indent="-268288" algn="just" defTabSz="914400" rtl="0" eaLnBrk="1" fontAlgn="auto" latinLnBrk="0" hangingPunct="1">
              <a:lnSpc>
                <a:spcPct val="107000"/>
              </a:lnSpc>
              <a:spcBef>
                <a:spcPts val="2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s-A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Facilitar y agilizar la ejecución de trámites</a:t>
            </a:r>
          </a:p>
          <a:p>
            <a:pPr marL="720725" marR="0" lvl="1" indent="-268288" algn="just" defTabSz="914400" rtl="0" eaLnBrk="1" fontAlgn="auto" latinLnBrk="0" hangingPunct="1">
              <a:lnSpc>
                <a:spcPct val="107000"/>
              </a:lnSpc>
              <a:spcBef>
                <a:spcPts val="2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s-A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Optimizar los tiempos de respuesta</a:t>
            </a:r>
          </a:p>
          <a:p>
            <a:pPr marL="452437" marR="0" lvl="1" algn="just" defTabSz="914400" rtl="0" eaLnBrk="1" fontAlgn="auto" latinLnBrk="0" hangingPunct="1">
              <a:lnSpc>
                <a:spcPct val="107000"/>
              </a:lnSpc>
              <a:spcBef>
                <a:spcPts val="200"/>
              </a:spcBef>
              <a:spcAft>
                <a:spcPts val="600"/>
              </a:spcAft>
              <a:buClrTx/>
              <a:buSzTx/>
              <a:tabLst/>
              <a:defRPr/>
            </a:pPr>
            <a:endParaRPr kumimoji="0" lang="es-AR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1" indent="0" algn="just" defTabSz="914400" rtl="0" eaLnBrk="1" fontAlgn="auto" latinLnBrk="0" hangingPunct="1">
              <a:lnSpc>
                <a:spcPct val="107000"/>
              </a:lnSpc>
              <a:spcBef>
                <a:spcPts val="20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kumimoji="0" lang="es-A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Asimismo, </a:t>
            </a:r>
            <a:r>
              <a:rPr lang="es-AR" sz="2000" dirty="0">
                <a:solidFill>
                  <a:prstClr val="black"/>
                </a:solidFill>
                <a:latin typeface="Calibri" panose="020F0502020204030204"/>
              </a:rPr>
              <a:t>con el fin proteger </a:t>
            </a:r>
            <a:r>
              <a:rPr kumimoji="0" lang="es-A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el derecho del</a:t>
            </a:r>
            <a:r>
              <a:rPr kumimoji="0" lang="es-AR" sz="20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 </a:t>
            </a:r>
            <a:r>
              <a:rPr lang="es-AR" sz="2000" dirty="0">
                <a:solidFill>
                  <a:prstClr val="black"/>
                </a:solidFill>
                <a:latin typeface="Calibri" panose="020F0502020204030204"/>
              </a:rPr>
              <a:t>consumidor </a:t>
            </a:r>
            <a:r>
              <a:rPr kumimoji="0" lang="es-A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 recibir una atención adecuada y trato digno, el Regulador</a:t>
            </a:r>
            <a:r>
              <a:rPr kumimoji="0" lang="es-AR" sz="20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debería </a:t>
            </a:r>
            <a:r>
              <a:rPr lang="es-AR" sz="2000" noProof="0" dirty="0">
                <a:solidFill>
                  <a:prstClr val="black"/>
                </a:solidFill>
                <a:latin typeface="Calibri" panose="020F0502020204030204"/>
              </a:rPr>
              <a:t>propiciar </a:t>
            </a:r>
            <a:r>
              <a:rPr kumimoji="0" lang="es-A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la mejora continua de los procesos,</a:t>
            </a:r>
            <a:r>
              <a:rPr kumimoji="0" lang="es-AR" sz="20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s-A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 través de:</a:t>
            </a:r>
          </a:p>
          <a:p>
            <a:pPr marL="720725" marR="0" lvl="1" indent="-268288" algn="just" defTabSz="914400" rtl="0" eaLnBrk="1" fontAlgn="auto" latinLnBrk="0" hangingPunct="1">
              <a:lnSpc>
                <a:spcPct val="107000"/>
              </a:lnSpc>
              <a:spcBef>
                <a:spcPts val="2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s-A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La adecuación normativa</a:t>
            </a:r>
          </a:p>
          <a:p>
            <a:pPr marL="720725" marR="0" lvl="1" indent="-268288" algn="just" defTabSz="914400" rtl="0" eaLnBrk="1" fontAlgn="auto" latinLnBrk="0" hangingPunct="1">
              <a:lnSpc>
                <a:spcPct val="107000"/>
              </a:lnSpc>
              <a:spcBef>
                <a:spcPts val="2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s-A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La utilización de tecnologías de la información y comunicación. </a:t>
            </a:r>
          </a:p>
          <a:p>
            <a:pPr marL="0" marR="0" lvl="1" indent="0" algn="just" defTabSz="914400" rtl="0" eaLnBrk="1" fontAlgn="auto" latinLnBrk="0" hangingPunct="1">
              <a:lnSpc>
                <a:spcPct val="107000"/>
              </a:lnSpc>
              <a:spcBef>
                <a:spcPts val="20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kumimoji="0" lang="es-AR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</a:p>
        </p:txBody>
      </p:sp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3586163" y="1825625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AR" altLang="es-A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/>
            </a:r>
            <a:br>
              <a:rPr kumimoji="0" lang="es-AR" altLang="es-A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</a:br>
            <a:endParaRPr kumimoji="0" lang="es-AR" altLang="es-A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1877020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aixaDeTexto 4">
            <a:extLst>
              <a:ext uri="{FF2B5EF4-FFF2-40B4-BE49-F238E27FC236}">
                <a16:creationId xmlns:a16="http://schemas.microsoft.com/office/drawing/2014/main" id="{E034EEFC-9B21-48D0-99BC-F1B7819A359A}"/>
              </a:ext>
            </a:extLst>
          </p:cNvPr>
          <p:cNvSpPr txBox="1"/>
          <p:nvPr/>
        </p:nvSpPr>
        <p:spPr>
          <a:xfrm>
            <a:off x="6271846" y="3364523"/>
            <a:ext cx="46847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b="1" i="1" dirty="0">
                <a:solidFill>
                  <a:schemeClr val="bg2">
                    <a:lumMod val="50000"/>
                  </a:schemeClr>
                </a:solidFill>
                <a:latin typeface="Arial Narrow" panose="020B0606020202030204" pitchFamily="34" charset="0"/>
              </a:rPr>
              <a:t>Muchas gracias por su atención</a:t>
            </a:r>
          </a:p>
        </p:txBody>
      </p:sp>
    </p:spTree>
    <p:extLst>
      <p:ext uri="{BB962C8B-B14F-4D97-AF65-F5344CB8AC3E}">
        <p14:creationId xmlns:p14="http://schemas.microsoft.com/office/powerpoint/2010/main" val="157080080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10">
            <a:extLst>
              <a:ext uri="{FF2B5EF4-FFF2-40B4-BE49-F238E27FC236}">
                <a16:creationId xmlns:a16="http://schemas.microsoft.com/office/drawing/2014/main" id="{B8949E22-831A-4EBC-A882-FB6B12B70A04}"/>
              </a:ext>
            </a:extLst>
          </p:cNvPr>
          <p:cNvSpPr/>
          <p:nvPr/>
        </p:nvSpPr>
        <p:spPr>
          <a:xfrm>
            <a:off x="368711" y="1165123"/>
            <a:ext cx="10235380" cy="42165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  <a:buClr>
                <a:srgbClr val="006AAF"/>
              </a:buClr>
              <a:defRPr/>
            </a:pPr>
            <a:r>
              <a:rPr lang="es-AR" sz="2400" b="1" dirty="0"/>
              <a:t>Temática: “Canales de atención a los consumidores”:</a:t>
            </a:r>
          </a:p>
          <a:p>
            <a:pPr algn="just">
              <a:spcAft>
                <a:spcPts val="600"/>
              </a:spcAft>
              <a:buClr>
                <a:srgbClr val="006AAF"/>
              </a:buClr>
              <a:defRPr/>
            </a:pPr>
            <a:r>
              <a:rPr lang="es-AR" sz="2000" dirty="0"/>
              <a:t>Informe sobre la </a:t>
            </a:r>
            <a:r>
              <a:rPr lang="es-ES_tradnl" sz="2000" dirty="0"/>
              <a:t>evaluación comparativa de </a:t>
            </a:r>
            <a:r>
              <a:rPr lang="es-AR" sz="2000" dirty="0"/>
              <a:t>los canales de atención a los consumidores de energía. </a:t>
            </a:r>
          </a:p>
          <a:p>
            <a:pPr algn="just">
              <a:spcAft>
                <a:spcPts val="600"/>
              </a:spcAft>
              <a:buClr>
                <a:srgbClr val="006AAF"/>
              </a:buClr>
              <a:defRPr/>
            </a:pPr>
            <a:r>
              <a:rPr lang="es-AR" sz="2000" dirty="0"/>
              <a:t>Contempla el desarrollo de mecanismos y vías de contactos no presenciales para la atención de los consumidores.</a:t>
            </a:r>
            <a:endParaRPr lang="es-ES" sz="2400" b="1" dirty="0"/>
          </a:p>
          <a:p>
            <a:pPr>
              <a:spcBef>
                <a:spcPts val="600"/>
              </a:spcBef>
              <a:spcAft>
                <a:spcPts val="600"/>
              </a:spcAft>
              <a:buClr>
                <a:srgbClr val="006AAF"/>
              </a:buClr>
              <a:defRPr/>
            </a:pPr>
            <a:r>
              <a:rPr lang="es-ES" sz="2400" b="1" dirty="0"/>
              <a:t>Metodología y alcance:</a:t>
            </a:r>
            <a:endParaRPr lang="es-AR" sz="2400" b="1" dirty="0"/>
          </a:p>
          <a:p>
            <a:pPr algn="just">
              <a:spcBef>
                <a:spcPts val="600"/>
              </a:spcBef>
              <a:spcAft>
                <a:spcPts val="600"/>
              </a:spcAft>
              <a:buClr>
                <a:srgbClr val="006AAF"/>
              </a:buClr>
              <a:defRPr/>
            </a:pPr>
            <a:r>
              <a:rPr lang="es-AR" sz="2000" dirty="0"/>
              <a:t>El estudio se basó sobre la información reunida por el Grupo de Trabajo de Consumidores (GTC) de la ARIAE, a partir del cuestionario elaborado al efecto. </a:t>
            </a:r>
          </a:p>
          <a:p>
            <a:pPr algn="just">
              <a:spcBef>
                <a:spcPts val="600"/>
              </a:spcBef>
              <a:spcAft>
                <a:spcPts val="600"/>
              </a:spcAft>
              <a:buClr>
                <a:srgbClr val="006AAF"/>
              </a:buClr>
              <a:defRPr/>
            </a:pPr>
            <a:r>
              <a:rPr lang="es-AR" sz="2000" dirty="0"/>
              <a:t>A partir de las respuestas consolidadas, se sistematizaron los dato</a:t>
            </a:r>
            <a:r>
              <a:rPr lang="es-PE" sz="2000" dirty="0"/>
              <a:t>s conforme a parámetros coherentes, a fin de reflejar el estado actual de los canales de atención y medios de contacto ofrecidos a los usuarios de energía en los países de la región.</a:t>
            </a:r>
            <a:endParaRPr lang="es-PE" sz="2000" dirty="0">
              <a:solidFill>
                <a:srgbClr val="006AAF"/>
              </a:solidFill>
              <a:latin typeface="Arial Narrow" panose="020B0606020202030204" pitchFamily="34" charset="0"/>
            </a:endParaRP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9971E649-BEB0-491E-8A4E-A31B1D3B070B}"/>
              </a:ext>
            </a:extLst>
          </p:cNvPr>
          <p:cNvSpPr txBox="1"/>
          <p:nvPr/>
        </p:nvSpPr>
        <p:spPr>
          <a:xfrm>
            <a:off x="193111" y="292100"/>
            <a:ext cx="282320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800" b="1" dirty="0">
                <a:solidFill>
                  <a:srgbClr val="006AAF"/>
                </a:solidFill>
                <a:latin typeface="Arial Narrow" panose="020B0606020202030204" pitchFamily="34" charset="0"/>
              </a:rPr>
              <a:t>EJE DE TRABAJO</a:t>
            </a:r>
          </a:p>
        </p:txBody>
      </p:sp>
    </p:spTree>
    <p:extLst>
      <p:ext uri="{BB962C8B-B14F-4D97-AF65-F5344CB8AC3E}">
        <p14:creationId xmlns:p14="http://schemas.microsoft.com/office/powerpoint/2010/main" val="29498721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ixaDeTexto 4">
            <a:extLst>
              <a:ext uri="{FF2B5EF4-FFF2-40B4-BE49-F238E27FC236}">
                <a16:creationId xmlns:a16="http://schemas.microsoft.com/office/drawing/2014/main" id="{9971E649-BEB0-491E-8A4E-A31B1D3B070B}"/>
              </a:ext>
            </a:extLst>
          </p:cNvPr>
          <p:cNvSpPr txBox="1"/>
          <p:nvPr/>
        </p:nvSpPr>
        <p:spPr>
          <a:xfrm>
            <a:off x="193111" y="292100"/>
            <a:ext cx="1872629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800" b="1" dirty="0">
                <a:solidFill>
                  <a:srgbClr val="006AAF"/>
                </a:solidFill>
                <a:latin typeface="Arial Narrow" panose="020B0606020202030204" pitchFamily="34" charset="0"/>
              </a:rPr>
              <a:t>OBJETIVOS</a:t>
            </a:r>
          </a:p>
          <a:p>
            <a:endParaRPr lang="pt-BR" sz="2800" b="1" dirty="0">
              <a:solidFill>
                <a:srgbClr val="006AAF"/>
              </a:solidFill>
              <a:latin typeface="Arial Narrow" panose="020B0606020202030204" pitchFamily="34" charset="0"/>
            </a:endParaRPr>
          </a:p>
        </p:txBody>
      </p:sp>
      <p:sp>
        <p:nvSpPr>
          <p:cNvPr id="18" name="Marcador de Posição de Conteúdo 5"/>
          <p:cNvSpPr txBox="1">
            <a:spLocks/>
          </p:cNvSpPr>
          <p:nvPr/>
        </p:nvSpPr>
        <p:spPr>
          <a:xfrm>
            <a:off x="457199" y="1600200"/>
            <a:ext cx="10220633" cy="4525963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es-ES_tradnl" sz="2400" b="1" u="sng" dirty="0">
              <a:cs typeface="Arial" pitchFamily="34" charset="0"/>
            </a:endParaRPr>
          </a:p>
          <a:p>
            <a:pPr algn="just"/>
            <a:r>
              <a:rPr lang="es-AR" sz="2400" dirty="0"/>
              <a:t>Evaluar la evolución de los canales de contactos entre las prestadoras y los consumidores de energía como así también el impacto en la normativa de aplicación.</a:t>
            </a:r>
            <a:endParaRPr lang="es-PE" sz="2400" dirty="0"/>
          </a:p>
          <a:p>
            <a:pPr algn="just"/>
            <a:endParaRPr lang="es-PE" sz="2400" dirty="0"/>
          </a:p>
          <a:p>
            <a:pPr algn="just"/>
            <a:r>
              <a:rPr lang="es-PE" sz="2400" dirty="0"/>
              <a:t>Indagar sobre la importancia y la participación del regulador en relación a los lineamientos de atención a usuarios en los países de la región.</a:t>
            </a:r>
          </a:p>
          <a:p>
            <a:pPr marL="0" indent="0" algn="just">
              <a:buFont typeface="Arial" panose="020B0604020202020204" pitchFamily="34" charset="0"/>
              <a:buNone/>
            </a:pPr>
            <a:endParaRPr lang="es-PE" sz="2400" dirty="0"/>
          </a:p>
          <a:p>
            <a:pPr algn="just"/>
            <a:r>
              <a:rPr lang="es-PE" sz="2400" dirty="0"/>
              <a:t>Contribuir a identificar el impacto de la pandemia de COVID-19 </a:t>
            </a:r>
            <a:r>
              <a:rPr lang="es-AR" sz="2400" dirty="0"/>
              <a:t>en los procesos operativos, comerciales y de atención de usuarios.</a:t>
            </a:r>
            <a:endParaRPr lang="pt-PT" sz="2400" dirty="0"/>
          </a:p>
        </p:txBody>
      </p:sp>
    </p:spTree>
    <p:extLst>
      <p:ext uri="{BB962C8B-B14F-4D97-AF65-F5344CB8AC3E}">
        <p14:creationId xmlns:p14="http://schemas.microsoft.com/office/powerpoint/2010/main" val="45829305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4">
            <a:extLst>
              <a:ext uri="{FF2B5EF4-FFF2-40B4-BE49-F238E27FC236}">
                <a16:creationId xmlns:a16="http://schemas.microsoft.com/office/drawing/2014/main" id="{9971E649-BEB0-491E-8A4E-A31B1D3B070B}"/>
              </a:ext>
            </a:extLst>
          </p:cNvPr>
          <p:cNvSpPr txBox="1"/>
          <p:nvPr/>
        </p:nvSpPr>
        <p:spPr>
          <a:xfrm>
            <a:off x="193111" y="292100"/>
            <a:ext cx="3801938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800" b="1" dirty="0">
                <a:solidFill>
                  <a:srgbClr val="006AAF"/>
                </a:solidFill>
                <a:latin typeface="Arial Narrow" panose="020B0606020202030204" pitchFamily="34" charset="0"/>
              </a:rPr>
              <a:t>TEMÁTICAS EVALUADAS</a:t>
            </a:r>
          </a:p>
          <a:p>
            <a:endParaRPr lang="pt-BR" sz="2800" b="1" dirty="0">
              <a:solidFill>
                <a:srgbClr val="006AAF"/>
              </a:solidFill>
              <a:latin typeface="Arial Narrow" panose="020B0606020202030204" pitchFamily="34" charset="0"/>
            </a:endParaRPr>
          </a:p>
        </p:txBody>
      </p:sp>
      <p:sp>
        <p:nvSpPr>
          <p:cNvPr id="4" name="Rectángulo 3"/>
          <p:cNvSpPr/>
          <p:nvPr/>
        </p:nvSpPr>
        <p:spPr>
          <a:xfrm>
            <a:off x="193111" y="1356851"/>
            <a:ext cx="10809186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endParaRPr lang="es-AR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AR" sz="2400" dirty="0"/>
              <a:t>Marco regulatorio.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s-AR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AR" sz="2400" dirty="0"/>
              <a:t>Rol del regulador.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s-AR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AR" sz="2400" dirty="0"/>
              <a:t>El regulador y los consumidores del servicio.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s-AR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AR" sz="2400" dirty="0"/>
              <a:t>Prestadoras. Canales de atención.  Evolución de canales digitales.</a:t>
            </a:r>
          </a:p>
        </p:txBody>
      </p:sp>
    </p:spTree>
    <p:extLst>
      <p:ext uri="{BB962C8B-B14F-4D97-AF65-F5344CB8AC3E}">
        <p14:creationId xmlns:p14="http://schemas.microsoft.com/office/powerpoint/2010/main" val="172445748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ixaDeTexto 4">
            <a:extLst>
              <a:ext uri="{FF2B5EF4-FFF2-40B4-BE49-F238E27FC236}">
                <a16:creationId xmlns:a16="http://schemas.microsoft.com/office/drawing/2014/main" id="{9971E649-BEB0-491E-8A4E-A31B1D3B070B}"/>
              </a:ext>
            </a:extLst>
          </p:cNvPr>
          <p:cNvSpPr txBox="1"/>
          <p:nvPr/>
        </p:nvSpPr>
        <p:spPr>
          <a:xfrm>
            <a:off x="293077" y="314652"/>
            <a:ext cx="4896084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800" b="1" dirty="0">
                <a:solidFill>
                  <a:srgbClr val="006AAF"/>
                </a:solidFill>
                <a:latin typeface="Arial Narrow" panose="020B0606020202030204" pitchFamily="34" charset="0"/>
              </a:rPr>
              <a:t>REGULADORES PARTICIPANTES</a:t>
            </a:r>
          </a:p>
          <a:p>
            <a:endParaRPr lang="pt-BR" sz="2800" b="1" dirty="0">
              <a:solidFill>
                <a:srgbClr val="006AAF"/>
              </a:solidFill>
              <a:latin typeface="Arial Narrow" panose="020B0606020202030204" pitchFamily="34" charset="0"/>
            </a:endParaRPr>
          </a:p>
        </p:txBody>
      </p:sp>
      <p:graphicFrame>
        <p:nvGraphicFramePr>
          <p:cNvPr id="4" name="Tab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67082066"/>
              </p:ext>
            </p:extLst>
          </p:nvPr>
        </p:nvGraphicFramePr>
        <p:xfrm>
          <a:off x="604685" y="1149013"/>
          <a:ext cx="9453716" cy="49690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453716">
                  <a:extLst>
                    <a:ext uri="{9D8B030D-6E8A-4147-A177-3AD203B41FA5}">
                      <a16:colId xmlns:a16="http://schemas.microsoft.com/office/drawing/2014/main" val="3041359095"/>
                    </a:ext>
                  </a:extLst>
                </a:gridCol>
              </a:tblGrid>
              <a:tr h="496907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AR" sz="2200" dirty="0">
                          <a:solidFill>
                            <a:schemeClr val="accent1"/>
                          </a:solidFill>
                        </a:rPr>
                        <a:t>Participantes:</a:t>
                      </a:r>
                      <a:r>
                        <a:rPr lang="es-AR" sz="2200" baseline="0" dirty="0">
                          <a:solidFill>
                            <a:schemeClr val="accent1"/>
                          </a:solidFill>
                        </a:rPr>
                        <a:t> 13 Reguladores, 12 </a:t>
                      </a:r>
                      <a:r>
                        <a:rPr lang="es-ES" sz="2200" b="1" dirty="0">
                          <a:solidFill>
                            <a:schemeClr val="accent1"/>
                          </a:solidFill>
                        </a:rPr>
                        <a:t>de los 27 miembros de la ARIAE, 12 países. </a:t>
                      </a:r>
                      <a:endParaRPr lang="es-AR" sz="2200" b="1" dirty="0">
                        <a:solidFill>
                          <a:schemeClr val="accent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20069976"/>
                  </a:ext>
                </a:extLst>
              </a:tr>
            </a:tbl>
          </a:graphicData>
        </a:graphic>
      </p:graphicFrame>
      <p:graphicFrame>
        <p:nvGraphicFramePr>
          <p:cNvPr id="3" name="Tabla 2">
            <a:extLst>
              <a:ext uri="{FF2B5EF4-FFF2-40B4-BE49-F238E27FC236}">
                <a16:creationId xmlns:a16="http://schemas.microsoft.com/office/drawing/2014/main" id="{2C34EACA-18BC-4C23-A023-54EDF5A49E4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90355665"/>
              </p:ext>
            </p:extLst>
          </p:nvPr>
        </p:nvGraphicFramePr>
        <p:xfrm>
          <a:off x="604685" y="1816926"/>
          <a:ext cx="9453716" cy="4726420"/>
        </p:xfrm>
        <a:graphic>
          <a:graphicData uri="http://schemas.openxmlformats.org/drawingml/2006/table">
            <a:tbl>
              <a:tblPr/>
              <a:tblGrid>
                <a:gridCol w="7335421">
                  <a:extLst>
                    <a:ext uri="{9D8B030D-6E8A-4147-A177-3AD203B41FA5}">
                      <a16:colId xmlns:a16="http://schemas.microsoft.com/office/drawing/2014/main" val="2338585878"/>
                    </a:ext>
                  </a:extLst>
                </a:gridCol>
                <a:gridCol w="2118295">
                  <a:extLst>
                    <a:ext uri="{9D8B030D-6E8A-4147-A177-3AD203B41FA5}">
                      <a16:colId xmlns:a16="http://schemas.microsoft.com/office/drawing/2014/main" val="2756278733"/>
                    </a:ext>
                  </a:extLst>
                </a:gridCol>
              </a:tblGrid>
              <a:tr h="339808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AR" sz="14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Denominación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AR" sz="14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País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72C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7889618"/>
                  </a:ext>
                </a:extLst>
              </a:tr>
              <a:tr h="339808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AR" sz="1400" b="0" i="1" u="none" strike="noStrike">
                          <a:solidFill>
                            <a:srgbClr val="1F4E79"/>
                          </a:solidFill>
                          <a:effectLst/>
                          <a:latin typeface="Calibri" panose="020F0502020204030204" pitchFamily="34" charset="0"/>
                        </a:rPr>
                        <a:t>Agencia de Regulación y Control de Energía y Recursos Naturales no renovables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AR" sz="1400" b="0" i="1" u="none" strike="noStrike">
                          <a:solidFill>
                            <a:srgbClr val="1F4E79"/>
                          </a:solidFill>
                          <a:effectLst/>
                          <a:latin typeface="Calibri" panose="020F0502020204030204" pitchFamily="34" charset="0"/>
                        </a:rPr>
                        <a:t>Ecuador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59029846"/>
                  </a:ext>
                </a:extLst>
              </a:tr>
              <a:tr h="339808"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400" b="0" i="1" u="none" strike="noStrike">
                          <a:solidFill>
                            <a:srgbClr val="1F4E79"/>
                          </a:solidFill>
                          <a:effectLst/>
                          <a:latin typeface="Calibri" panose="020F0502020204030204" pitchFamily="34" charset="0"/>
                        </a:rPr>
                        <a:t>Agência Nacional de Energia Elétrica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AR" sz="1400" b="0" i="1" u="none" strike="noStrike">
                          <a:solidFill>
                            <a:srgbClr val="1F4E79"/>
                          </a:solidFill>
                          <a:effectLst/>
                          <a:latin typeface="Calibri" panose="020F0502020204030204" pitchFamily="34" charset="0"/>
                        </a:rPr>
                        <a:t>Brasil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18468929"/>
                  </a:ext>
                </a:extLst>
              </a:tr>
              <a:tr h="339808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AR" sz="1400" b="0" i="1" u="none" strike="noStrike">
                          <a:solidFill>
                            <a:srgbClr val="1F4E79"/>
                          </a:solidFill>
                          <a:effectLst/>
                          <a:latin typeface="Calibri" panose="020F0502020204030204" pitchFamily="34" charset="0"/>
                        </a:rPr>
                        <a:t>Autoridad de Fiscalización de Electricidad y Tecnología Nuclear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AR" sz="1400" b="0" i="1" u="none" strike="noStrike">
                          <a:solidFill>
                            <a:srgbClr val="1F4E79"/>
                          </a:solidFill>
                          <a:effectLst/>
                          <a:latin typeface="Calibri" panose="020F0502020204030204" pitchFamily="34" charset="0"/>
                        </a:rPr>
                        <a:t>Bolivia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20831812"/>
                  </a:ext>
                </a:extLst>
              </a:tr>
              <a:tr h="339808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AR" sz="1400" b="0" i="1" u="none" strike="noStrike">
                          <a:solidFill>
                            <a:srgbClr val="1F4E79"/>
                          </a:solidFill>
                          <a:effectLst/>
                          <a:latin typeface="Calibri" panose="020F0502020204030204" pitchFamily="34" charset="0"/>
                        </a:rPr>
                        <a:t>Autoridad Nacional de los Servicios Públicos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AR" sz="1400" b="0" i="1" u="none" strike="noStrike">
                          <a:solidFill>
                            <a:srgbClr val="1F4E79"/>
                          </a:solidFill>
                          <a:effectLst/>
                          <a:latin typeface="Calibri" panose="020F0502020204030204" pitchFamily="34" charset="0"/>
                        </a:rPr>
                        <a:t>Panamá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12005028"/>
                  </a:ext>
                </a:extLst>
              </a:tr>
              <a:tr h="339808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AR" sz="1400" b="0" i="1" u="none" strike="noStrike">
                          <a:solidFill>
                            <a:srgbClr val="1F4E79"/>
                          </a:solidFill>
                          <a:effectLst/>
                          <a:latin typeface="Calibri" panose="020F0502020204030204" pitchFamily="34" charset="0"/>
                        </a:rPr>
                        <a:t>Autoridad Reguladora de Servicios Públicos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AR" sz="1400" b="0" i="1" u="none" strike="noStrike">
                          <a:solidFill>
                            <a:srgbClr val="1F4E79"/>
                          </a:solidFill>
                          <a:effectLst/>
                          <a:latin typeface="Calibri" panose="020F0502020204030204" pitchFamily="34" charset="0"/>
                        </a:rPr>
                        <a:t>Costa Rica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2974639"/>
                  </a:ext>
                </a:extLst>
              </a:tr>
              <a:tr h="339808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AR" sz="1400" b="0" i="1" u="none" strike="noStrike">
                          <a:solidFill>
                            <a:srgbClr val="1F4E79"/>
                          </a:solidFill>
                          <a:effectLst/>
                          <a:latin typeface="Calibri" panose="020F0502020204030204" pitchFamily="34" charset="0"/>
                        </a:rPr>
                        <a:t>Comisión Nacional de los Mercados y la Competencia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AR" sz="1400" b="0" i="1" u="none" strike="noStrike">
                          <a:solidFill>
                            <a:srgbClr val="1F4E79"/>
                          </a:solidFill>
                          <a:effectLst/>
                          <a:latin typeface="Calibri" panose="020F0502020204030204" pitchFamily="34" charset="0"/>
                        </a:rPr>
                        <a:t>España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78760191"/>
                  </a:ext>
                </a:extLst>
              </a:tr>
              <a:tr h="339808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AR" sz="1400" b="0" i="1" u="none" strike="noStrike">
                          <a:solidFill>
                            <a:srgbClr val="1F4E79"/>
                          </a:solidFill>
                          <a:effectLst/>
                          <a:latin typeface="Calibri" panose="020F0502020204030204" pitchFamily="34" charset="0"/>
                        </a:rPr>
                        <a:t>Ente Nacional Regulador del Gas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AR" sz="1400" b="0" i="1" u="none" strike="noStrike">
                          <a:solidFill>
                            <a:srgbClr val="1F4E79"/>
                          </a:solidFill>
                          <a:effectLst/>
                          <a:latin typeface="Calibri" panose="020F0502020204030204" pitchFamily="34" charset="0"/>
                        </a:rPr>
                        <a:t>Argentina(*)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00551816"/>
                  </a:ext>
                </a:extLst>
              </a:tr>
              <a:tr h="339808"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400" b="0" i="1" u="none" strike="noStrike">
                          <a:solidFill>
                            <a:srgbClr val="1F4E79"/>
                          </a:solidFill>
                          <a:effectLst/>
                          <a:latin typeface="Calibri" panose="020F0502020204030204" pitchFamily="34" charset="0"/>
                        </a:rPr>
                        <a:t>Entidade Reguladora dos Serviços Energéticos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AR" sz="1400" b="0" i="1" u="none" strike="noStrike">
                          <a:solidFill>
                            <a:srgbClr val="1F4E79"/>
                          </a:solidFill>
                          <a:effectLst/>
                          <a:latin typeface="Calibri" panose="020F0502020204030204" pitchFamily="34" charset="0"/>
                        </a:rPr>
                        <a:t>Portugal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01150929"/>
                  </a:ext>
                </a:extLst>
              </a:tr>
              <a:tr h="339808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AR" sz="1400" b="0" i="1" u="none" strike="noStrike">
                          <a:solidFill>
                            <a:srgbClr val="1F4E79"/>
                          </a:solidFill>
                          <a:effectLst/>
                          <a:latin typeface="Calibri" panose="020F0502020204030204" pitchFamily="34" charset="0"/>
                        </a:rPr>
                        <a:t>Organismo Supervisor de Inversión en Energía y Minería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AR" sz="1400" b="0" i="1" u="none" strike="noStrike">
                          <a:solidFill>
                            <a:srgbClr val="1F4E79"/>
                          </a:solidFill>
                          <a:effectLst/>
                          <a:latin typeface="Calibri" panose="020F0502020204030204" pitchFamily="34" charset="0"/>
                        </a:rPr>
                        <a:t>Perú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50740543"/>
                  </a:ext>
                </a:extLst>
              </a:tr>
              <a:tr h="339808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AR" sz="1400" b="0" i="1" u="none" strike="noStrike">
                          <a:solidFill>
                            <a:srgbClr val="1F4E79"/>
                          </a:solidFill>
                          <a:effectLst/>
                          <a:latin typeface="Calibri" panose="020F0502020204030204" pitchFamily="34" charset="0"/>
                        </a:rPr>
                        <a:t>Superintendencia de Electricidad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AR" sz="1400" b="0" i="1" u="none" strike="noStrike">
                          <a:solidFill>
                            <a:srgbClr val="1F4E79"/>
                          </a:solidFill>
                          <a:effectLst/>
                          <a:latin typeface="Calibri" panose="020F0502020204030204" pitchFamily="34" charset="0"/>
                        </a:rPr>
                        <a:t>República Dominicana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08113237"/>
                  </a:ext>
                </a:extLst>
              </a:tr>
              <a:tr h="339808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AR" sz="1400" b="0" i="1" u="none" strike="noStrike">
                          <a:solidFill>
                            <a:srgbClr val="1F4E79"/>
                          </a:solidFill>
                          <a:effectLst/>
                          <a:latin typeface="Calibri" panose="020F0502020204030204" pitchFamily="34" charset="0"/>
                        </a:rPr>
                        <a:t>Superintendencia General de Electricidad y Telecomunicaciones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AR" sz="1400" b="0" i="1" u="none" strike="noStrike">
                          <a:solidFill>
                            <a:srgbClr val="1F4E79"/>
                          </a:solidFill>
                          <a:effectLst/>
                          <a:latin typeface="Calibri" panose="020F0502020204030204" pitchFamily="34" charset="0"/>
                        </a:rPr>
                        <a:t>El Salvador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72111450"/>
                  </a:ext>
                </a:extLst>
              </a:tr>
              <a:tr h="339808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AR" sz="1400" b="0" i="1" u="none" strike="noStrike">
                          <a:solidFill>
                            <a:srgbClr val="1F4E79"/>
                          </a:solidFill>
                          <a:effectLst/>
                          <a:latin typeface="Calibri" panose="020F0502020204030204" pitchFamily="34" charset="0"/>
                        </a:rPr>
                        <a:t>Unidad Reguladora de Servicios de Energía y Agua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AR" sz="1400" b="0" i="1" u="none" strike="noStrike" dirty="0">
                          <a:solidFill>
                            <a:srgbClr val="1F4E79"/>
                          </a:solidFill>
                          <a:effectLst/>
                          <a:latin typeface="Calibri" panose="020F0502020204030204" pitchFamily="34" charset="0"/>
                        </a:rPr>
                        <a:t>Uruguay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53863095"/>
                  </a:ext>
                </a:extLst>
              </a:tr>
              <a:tr h="308916">
                <a:tc gridSpan="2">
                  <a:txBody>
                    <a:bodyPr/>
                    <a:lstStyle/>
                    <a:p>
                      <a:pPr algn="ctr" rtl="0" fontAlgn="b"/>
                      <a:r>
                        <a:rPr lang="es-A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(*)Se consideró la respuesta al cuestionario del Ente Provincial Regulador de la Energía de Entre Ríos (EPRE)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A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5438491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5331687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375139" y="269631"/>
            <a:ext cx="881310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AR" sz="2800" b="1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MARCO REGULATORIO</a:t>
            </a:r>
          </a:p>
        </p:txBody>
      </p:sp>
      <p:sp>
        <p:nvSpPr>
          <p:cNvPr id="3" name="CuadroTexto 2"/>
          <p:cNvSpPr txBox="1"/>
          <p:nvPr/>
        </p:nvSpPr>
        <p:spPr>
          <a:xfrm>
            <a:off x="375138" y="1266094"/>
            <a:ext cx="11349829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>
              <a:defRPr/>
            </a:pPr>
            <a:r>
              <a:rPr lang="es-AR" sz="2000" dirty="0">
                <a:solidFill>
                  <a:prstClr val="black"/>
                </a:solidFill>
              </a:rPr>
              <a:t>Las legislaciones de los países miembros de ARIAE han emitido normativa reconociendo distintos derechos de los Consumidores y Usuarios en general, como así también específica en la relación de consumo de energía, tales como: </a:t>
            </a:r>
          </a:p>
          <a:p>
            <a:pPr marL="285750" lvl="0" indent="-285750" algn="just">
              <a:buFont typeface="Wingdings" panose="05000000000000000000" pitchFamily="2" charset="2"/>
              <a:buChar char="ü"/>
              <a:defRPr/>
            </a:pPr>
            <a:r>
              <a:rPr lang="es-AR" sz="2000" dirty="0">
                <a:solidFill>
                  <a:prstClr val="black"/>
                </a:solidFill>
              </a:rPr>
              <a:t>la protección de su salud, seguridad e intereses económicos; </a:t>
            </a:r>
          </a:p>
          <a:p>
            <a:pPr marL="285750" lvl="0" indent="-285750" algn="just">
              <a:buFont typeface="Wingdings" panose="05000000000000000000" pitchFamily="2" charset="2"/>
              <a:buChar char="ü"/>
              <a:defRPr/>
            </a:pPr>
            <a:r>
              <a:rPr lang="es-AR" sz="2000" dirty="0">
                <a:solidFill>
                  <a:prstClr val="black"/>
                </a:solidFill>
              </a:rPr>
              <a:t>el derecho al acceso a la información; </a:t>
            </a:r>
          </a:p>
          <a:p>
            <a:pPr marL="285750" lvl="0" indent="-285750" algn="just">
              <a:buFont typeface="Wingdings" panose="05000000000000000000" pitchFamily="2" charset="2"/>
              <a:buChar char="ü"/>
              <a:defRPr/>
            </a:pPr>
            <a:r>
              <a:rPr lang="es-AR" sz="2000" dirty="0">
                <a:solidFill>
                  <a:prstClr val="black"/>
                </a:solidFill>
              </a:rPr>
              <a:t>el derecho a una adecuada atención y trato digno. 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AR" sz="2000" dirty="0">
                <a:solidFill>
                  <a:prstClr val="black"/>
                </a:solidFill>
                <a:latin typeface="Calibri" panose="020F0502020204030204"/>
              </a:rPr>
              <a:t>Dicha normativa contempla y define lineamientos básicos para la atención comercial, basada en los siguientes tópicos</a:t>
            </a:r>
            <a:r>
              <a:rPr kumimoji="0" lang="es-A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:</a:t>
            </a:r>
            <a:endParaRPr lang="es-AR" sz="2000" dirty="0">
              <a:solidFill>
                <a:prstClr val="black"/>
              </a:solidFill>
              <a:latin typeface="Calibri" panose="020F0502020204030204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AR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7" name="Gráfico 6">
            <a:extLst>
              <a:ext uri="{FF2B5EF4-FFF2-40B4-BE49-F238E27FC236}">
                <a16:creationId xmlns:a16="http://schemas.microsoft.com/office/drawing/2014/main" id="{2AE7C7B8-3DF1-4599-93BC-0E0DCFDD2F8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12747642"/>
              </p:ext>
            </p:extLst>
          </p:nvPr>
        </p:nvGraphicFramePr>
        <p:xfrm>
          <a:off x="997157" y="3752602"/>
          <a:ext cx="9310626" cy="299051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27751916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261123" y="239151"/>
            <a:ext cx="8413953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800" b="1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ROL DEL REGULADOR</a:t>
            </a:r>
            <a:endParaRPr kumimoji="0" lang="es-ES" sz="2800" b="1" i="0" u="none" strike="noStrike" kern="1200" cap="none" spc="0" normalizeH="0" baseline="0" noProof="0" dirty="0">
              <a:ln>
                <a:noFill/>
              </a:ln>
              <a:solidFill>
                <a:srgbClr val="4472C4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CuadroTexto 2"/>
          <p:cNvSpPr txBox="1"/>
          <p:nvPr/>
        </p:nvSpPr>
        <p:spPr>
          <a:xfrm>
            <a:off x="261123" y="1208623"/>
            <a:ext cx="10587112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>
              <a:defRPr/>
            </a:pPr>
            <a:r>
              <a:rPr lang="es-AR" sz="2000" dirty="0">
                <a:solidFill>
                  <a:prstClr val="black"/>
                </a:solidFill>
              </a:rPr>
              <a:t>En línea con la regulación de los países, los Reguladores han establecido normativa destinada a fijar criterios y lineamientos para la atención de consumidores de energía, con foco en los siguientes tópicos:</a:t>
            </a:r>
          </a:p>
          <a:p>
            <a:pPr marL="285750" lvl="0" indent="-285750" algn="just">
              <a:buFont typeface="Wingdings" panose="05000000000000000000" pitchFamily="2" charset="2"/>
              <a:buChar char="ü"/>
              <a:defRPr/>
            </a:pPr>
            <a:r>
              <a:rPr lang="es-AR" sz="2000" dirty="0">
                <a:solidFill>
                  <a:prstClr val="black"/>
                </a:solidFill>
              </a:rPr>
              <a:t>Las Prestadoras deben contar con un sistema de atención al consumidor</a:t>
            </a:r>
          </a:p>
          <a:p>
            <a:pPr marL="285750" lvl="0" indent="-285750" algn="just">
              <a:buFont typeface="Wingdings" panose="05000000000000000000" pitchFamily="2" charset="2"/>
              <a:buChar char="ü"/>
              <a:defRPr/>
            </a:pPr>
            <a:r>
              <a:rPr lang="es-AR" sz="2000" dirty="0">
                <a:solidFill>
                  <a:prstClr val="black"/>
                </a:solidFill>
              </a:rPr>
              <a:t>Establece la difusión de medios y canales de contacto habilitados al consumidor</a:t>
            </a:r>
          </a:p>
          <a:p>
            <a:pPr marL="285750" lvl="0" indent="-285750" algn="just">
              <a:buFont typeface="Wingdings" panose="05000000000000000000" pitchFamily="2" charset="2"/>
              <a:buChar char="ü"/>
              <a:defRPr/>
            </a:pPr>
            <a:r>
              <a:rPr lang="es-AR" sz="2000" dirty="0">
                <a:solidFill>
                  <a:prstClr val="black"/>
                </a:solidFill>
              </a:rPr>
              <a:t>Define un mínimo y/o tipo de canales de atención que deben ser ofrecidos por las Prestadoras:</a:t>
            </a:r>
          </a:p>
          <a:p>
            <a:pPr lvl="0" algn="just">
              <a:defRPr/>
            </a:pPr>
            <a:r>
              <a:rPr lang="es-AR" sz="2000" dirty="0">
                <a:solidFill>
                  <a:prstClr val="black"/>
                </a:solidFill>
              </a:rPr>
              <a:t> </a:t>
            </a:r>
          </a:p>
          <a:p>
            <a:pPr lvl="0" algn="just">
              <a:defRPr/>
            </a:pPr>
            <a:endParaRPr lang="es-AR" sz="2000" dirty="0">
              <a:solidFill>
                <a:prstClr val="black"/>
              </a:solidFill>
            </a:endParaRPr>
          </a:p>
        </p:txBody>
      </p:sp>
      <p:graphicFrame>
        <p:nvGraphicFramePr>
          <p:cNvPr id="5" name="Gráfico 4">
            <a:extLst>
              <a:ext uri="{FF2B5EF4-FFF2-40B4-BE49-F238E27FC236}">
                <a16:creationId xmlns:a16="http://schemas.microsoft.com/office/drawing/2014/main" id="{2E0102E6-8EE7-4969-B16E-27BFBEFDDFD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11295316"/>
              </p:ext>
            </p:extLst>
          </p:nvPr>
        </p:nvGraphicFramePr>
        <p:xfrm>
          <a:off x="1545646" y="3185556"/>
          <a:ext cx="8215873" cy="342141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52527920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261123" y="239151"/>
            <a:ext cx="8413953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800" b="1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ROL DEL REGULADOR</a:t>
            </a:r>
            <a:endParaRPr kumimoji="0" lang="es-ES" sz="2800" b="1" i="0" u="none" strike="noStrike" kern="1200" cap="none" spc="0" normalizeH="0" baseline="0" noProof="0" dirty="0">
              <a:ln>
                <a:noFill/>
              </a:ln>
              <a:solidFill>
                <a:srgbClr val="4472C4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CuadroTexto 2"/>
          <p:cNvSpPr txBox="1"/>
          <p:nvPr/>
        </p:nvSpPr>
        <p:spPr>
          <a:xfrm>
            <a:off x="261123" y="1208623"/>
            <a:ext cx="10587112" cy="44627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>
              <a:defRPr/>
            </a:pPr>
            <a:endParaRPr lang="es-AR" sz="2000" dirty="0">
              <a:solidFill>
                <a:prstClr val="black"/>
              </a:solidFill>
            </a:endParaRPr>
          </a:p>
          <a:p>
            <a:pPr algn="just">
              <a:defRPr/>
            </a:pPr>
            <a:r>
              <a:rPr lang="es-AR" sz="2400" b="1" dirty="0">
                <a:solidFill>
                  <a:prstClr val="black"/>
                </a:solidFill>
              </a:rPr>
              <a:t>Regulación sobre la Atención comercial:</a:t>
            </a:r>
          </a:p>
          <a:p>
            <a:pPr algn="just">
              <a:defRPr/>
            </a:pPr>
            <a:r>
              <a:rPr lang="es-AR" sz="2000" dirty="0">
                <a:solidFill>
                  <a:prstClr val="black"/>
                </a:solidFill>
              </a:rPr>
              <a:t>En el </a:t>
            </a:r>
            <a:r>
              <a:rPr lang="es-AR" sz="2000" dirty="0"/>
              <a:t>85% </a:t>
            </a:r>
            <a:r>
              <a:rPr lang="es-AR" sz="2000" dirty="0">
                <a:solidFill>
                  <a:prstClr val="black"/>
                </a:solidFill>
              </a:rPr>
              <a:t>de los casos, los Reguladores Participantes han normado sobre los siguientes ejes:</a:t>
            </a:r>
          </a:p>
          <a:p>
            <a:pPr lvl="0" algn="just">
              <a:defRPr/>
            </a:pPr>
            <a:endParaRPr lang="es-AR" sz="2000" dirty="0">
              <a:solidFill>
                <a:prstClr val="black"/>
              </a:solidFill>
            </a:endParaRPr>
          </a:p>
          <a:p>
            <a:pPr marL="285750" lvl="0" indent="-285750" algn="just">
              <a:buFont typeface="Wingdings" panose="05000000000000000000" pitchFamily="2" charset="2"/>
              <a:buChar char="ü"/>
              <a:defRPr/>
            </a:pPr>
            <a:r>
              <a:rPr lang="es-AR" sz="2000" dirty="0">
                <a:solidFill>
                  <a:prstClr val="black"/>
                </a:solidFill>
              </a:rPr>
              <a:t>Plazos de atención</a:t>
            </a:r>
          </a:p>
          <a:p>
            <a:pPr marL="285750" lvl="0" indent="-285750" algn="just">
              <a:buFont typeface="Wingdings" panose="05000000000000000000" pitchFamily="2" charset="2"/>
              <a:buChar char="ü"/>
              <a:defRPr/>
            </a:pPr>
            <a:r>
              <a:rPr lang="es-AR" sz="2000" dirty="0">
                <a:solidFill>
                  <a:prstClr val="black"/>
                </a:solidFill>
              </a:rPr>
              <a:t>Acceso a la información</a:t>
            </a:r>
          </a:p>
          <a:p>
            <a:pPr marL="285750" lvl="0" indent="-285750" algn="just">
              <a:buFont typeface="Wingdings" panose="05000000000000000000" pitchFamily="2" charset="2"/>
              <a:buChar char="ü"/>
              <a:defRPr/>
            </a:pPr>
            <a:r>
              <a:rPr lang="es-AR" sz="2000" dirty="0">
                <a:solidFill>
                  <a:prstClr val="black"/>
                </a:solidFill>
              </a:rPr>
              <a:t>Condiciones básicas para la atención presencial</a:t>
            </a:r>
          </a:p>
          <a:p>
            <a:pPr marL="285750" lvl="0" indent="-285750" algn="just">
              <a:buFont typeface="Wingdings" panose="05000000000000000000" pitchFamily="2" charset="2"/>
              <a:buChar char="ü"/>
              <a:defRPr/>
            </a:pPr>
            <a:r>
              <a:rPr lang="es-AR" sz="2000" dirty="0">
                <a:solidFill>
                  <a:prstClr val="black"/>
                </a:solidFill>
              </a:rPr>
              <a:t>Definición de procedimientos para la atención.</a:t>
            </a:r>
          </a:p>
          <a:p>
            <a:pPr marL="285750" lvl="0" indent="-285750" algn="just">
              <a:buFont typeface="Wingdings" panose="05000000000000000000" pitchFamily="2" charset="2"/>
              <a:buChar char="ü"/>
              <a:defRPr/>
            </a:pPr>
            <a:r>
              <a:rPr lang="es-AR" sz="2000" dirty="0">
                <a:solidFill>
                  <a:prstClr val="black"/>
                </a:solidFill>
              </a:rPr>
              <a:t>Indicadores para evaluar aspectos de la actividad comercial</a:t>
            </a:r>
          </a:p>
          <a:p>
            <a:pPr marL="285750" lvl="0" indent="-285750" algn="just">
              <a:buFont typeface="Wingdings" panose="05000000000000000000" pitchFamily="2" charset="2"/>
              <a:buChar char="ü"/>
              <a:defRPr/>
            </a:pPr>
            <a:r>
              <a:rPr lang="es-AR" sz="2000" dirty="0">
                <a:solidFill>
                  <a:prstClr val="black"/>
                </a:solidFill>
              </a:rPr>
              <a:t>Atención telefónica</a:t>
            </a:r>
          </a:p>
          <a:p>
            <a:pPr marL="285750" lvl="0" indent="-285750" algn="just">
              <a:buFont typeface="Wingdings" panose="05000000000000000000" pitchFamily="2" charset="2"/>
              <a:buChar char="ü"/>
              <a:defRPr/>
            </a:pPr>
            <a:r>
              <a:rPr lang="es-AR" sz="2000" dirty="0">
                <a:solidFill>
                  <a:prstClr val="black"/>
                </a:solidFill>
              </a:rPr>
              <a:t>Criterios para la notificación a usuarios</a:t>
            </a:r>
          </a:p>
          <a:p>
            <a:pPr marL="285750" lvl="0" indent="-285750" algn="just">
              <a:buFont typeface="Wingdings" panose="05000000000000000000" pitchFamily="2" charset="2"/>
              <a:buChar char="ü"/>
              <a:defRPr/>
            </a:pPr>
            <a:r>
              <a:rPr lang="es-AR" sz="2000" dirty="0">
                <a:solidFill>
                  <a:prstClr val="black"/>
                </a:solidFill>
              </a:rPr>
              <a:t>Atención de rehabilitaciones</a:t>
            </a:r>
          </a:p>
          <a:p>
            <a:pPr lvl="0" algn="just">
              <a:defRPr/>
            </a:pPr>
            <a:r>
              <a:rPr lang="es-AR" sz="2000" dirty="0">
                <a:solidFill>
                  <a:prstClr val="black"/>
                </a:solidFill>
              </a:rPr>
              <a:t> </a:t>
            </a:r>
          </a:p>
          <a:p>
            <a:pPr lvl="0" algn="just">
              <a:defRPr/>
            </a:pPr>
            <a:endParaRPr lang="es-AR" sz="20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794408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261123" y="239151"/>
            <a:ext cx="8413953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800" b="1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ROL DEL REGULADOR</a:t>
            </a:r>
            <a:endParaRPr kumimoji="0" lang="es-ES" sz="2800" b="1" i="0" u="none" strike="noStrike" kern="1200" cap="none" spc="0" normalizeH="0" baseline="0" noProof="0" dirty="0">
              <a:ln>
                <a:noFill/>
              </a:ln>
              <a:solidFill>
                <a:srgbClr val="4472C4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CuadroTexto 2"/>
          <p:cNvSpPr txBox="1"/>
          <p:nvPr/>
        </p:nvSpPr>
        <p:spPr>
          <a:xfrm>
            <a:off x="261123" y="1415845"/>
            <a:ext cx="10859161" cy="38472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>
              <a:defRPr/>
            </a:pPr>
            <a:r>
              <a:rPr kumimoji="0" lang="es-AR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Regulación sobre la Atención de Emergencias: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A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Para la protección de los usuarios, el 69%</a:t>
            </a:r>
            <a:r>
              <a:rPr kumimoji="0" lang="es-AR" sz="20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de </a:t>
            </a:r>
            <a:r>
              <a:rPr kumimoji="0" lang="es-A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los Reguladores informó que han</a:t>
            </a:r>
            <a:r>
              <a:rPr kumimoji="0" lang="es-AR" sz="20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definido aspectos vinculados a la atención de emergencias</a:t>
            </a:r>
            <a:r>
              <a:rPr kumimoji="0" lang="es-A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:</a:t>
            </a:r>
          </a:p>
          <a:p>
            <a:pPr marR="0" lvl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s-PE" sz="1800" b="1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R="0" lvl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s-PE" sz="1800" b="1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endParaRPr kumimoji="0" lang="es-PE" sz="1800" b="1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R="0" lvl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s-PE" sz="1800" b="1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endParaRPr kumimoji="0" lang="es-PE" sz="1800" b="1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endParaRPr kumimoji="0" lang="es-PE" sz="1800" b="1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endParaRPr kumimoji="0" lang="es-PE" sz="1800" b="1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endParaRPr kumimoji="0" lang="es-PE" sz="1800" b="1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endParaRPr kumimoji="0" lang="es-PE" sz="1800" b="1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PE" sz="1800" b="1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5" name="Gráfico 4">
            <a:extLst>
              <a:ext uri="{FF2B5EF4-FFF2-40B4-BE49-F238E27FC236}">
                <a16:creationId xmlns:a16="http://schemas.microsoft.com/office/drawing/2014/main" id="{81411910-0CD7-485A-9C4A-24124781B11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47383937"/>
              </p:ext>
            </p:extLst>
          </p:nvPr>
        </p:nvGraphicFramePr>
        <p:xfrm>
          <a:off x="679305" y="2519851"/>
          <a:ext cx="9854108" cy="384720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271555802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Personalizar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Personalizar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2_Personalizar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3_Personalizar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5102</TotalTime>
  <Words>1441</Words>
  <Application>Microsoft Office PowerPoint</Application>
  <PresentationFormat>Panorámica</PresentationFormat>
  <Paragraphs>166</Paragraphs>
  <Slides>18</Slides>
  <Notes>1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5</vt:i4>
      </vt:variant>
      <vt:variant>
        <vt:lpstr>Títulos de diapositiva</vt:lpstr>
      </vt:variant>
      <vt:variant>
        <vt:i4>18</vt:i4>
      </vt:variant>
    </vt:vector>
  </HeadingPairs>
  <TitlesOfParts>
    <vt:vector size="28" baseType="lpstr">
      <vt:lpstr>Arial</vt:lpstr>
      <vt:lpstr>Arial Narrow</vt:lpstr>
      <vt:lpstr>Calibri</vt:lpstr>
      <vt:lpstr>Myriad Pro</vt:lpstr>
      <vt:lpstr>Wingdings</vt:lpstr>
      <vt:lpstr>Tema do Office</vt:lpstr>
      <vt:lpstr>Personalizar design</vt:lpstr>
      <vt:lpstr>1_Personalizar design</vt:lpstr>
      <vt:lpstr>2_Personalizar design</vt:lpstr>
      <vt:lpstr>3_Personalizar design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MSVesprini@enargas.gov.ar</dc:creator>
  <cp:lastModifiedBy>Mariana Silvina Vesprini</cp:lastModifiedBy>
  <cp:revision>180</cp:revision>
  <cp:lastPrinted>2019-05-02T15:23:54Z</cp:lastPrinted>
  <dcterms:created xsi:type="dcterms:W3CDTF">2019-04-16T13:01:57Z</dcterms:created>
  <dcterms:modified xsi:type="dcterms:W3CDTF">2021-12-17T14:29:41Z</dcterms:modified>
</cp:coreProperties>
</file>