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24"/>
  </p:notesMasterIdLst>
  <p:handoutMasterIdLst>
    <p:handoutMasterId r:id="rId25"/>
  </p:handoutMasterIdLst>
  <p:sldIdLst>
    <p:sldId id="261" r:id="rId6"/>
    <p:sldId id="340" r:id="rId7"/>
    <p:sldId id="301" r:id="rId8"/>
    <p:sldId id="302" r:id="rId9"/>
    <p:sldId id="299" r:id="rId10"/>
    <p:sldId id="341" r:id="rId11"/>
    <p:sldId id="342" r:id="rId12"/>
    <p:sldId id="346" r:id="rId13"/>
    <p:sldId id="345" r:id="rId14"/>
    <p:sldId id="348" r:id="rId15"/>
    <p:sldId id="349" r:id="rId16"/>
    <p:sldId id="350" r:id="rId17"/>
    <p:sldId id="351" r:id="rId18"/>
    <p:sldId id="352" r:id="rId19"/>
    <p:sldId id="353" r:id="rId20"/>
    <p:sldId id="344" r:id="rId21"/>
    <p:sldId id="354" r:id="rId22"/>
    <p:sldId id="297" r:id="rId2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cilia Casas" initials="CC" lastIdx="1" clrIdx="0">
    <p:extLst>
      <p:ext uri="{19B8F6BF-5375-455C-9EA6-DF929625EA0E}">
        <p15:presenceInfo xmlns:p15="http://schemas.microsoft.com/office/powerpoint/2012/main" userId="S-1-5-21-484299950-1821067322-3134879447-71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64" y="78"/>
      </p:cViewPr>
      <p:guideLst>
        <p:guide orient="horz" pos="1661"/>
        <p:guide pos="2298"/>
        <p:guide pos="331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no Andres Iasparra" userId="c065b63f-cf15-4712-80b8-31000b3fd51f" providerId="ADAL" clId="{0AF6AD26-6FDA-4EAD-B11B-F484365C677C}"/>
    <pc:docChg chg="undo custSel modSld">
      <pc:chgData name="Dino Andres Iasparra" userId="c065b63f-cf15-4712-80b8-31000b3fd51f" providerId="ADAL" clId="{0AF6AD26-6FDA-4EAD-B11B-F484365C677C}" dt="2021-11-23T21:41:05.969" v="507" actId="123"/>
      <pc:docMkLst>
        <pc:docMk/>
      </pc:docMkLst>
      <pc:sldChg chg="modSp">
        <pc:chgData name="Dino Andres Iasparra" userId="c065b63f-cf15-4712-80b8-31000b3fd51f" providerId="ADAL" clId="{0AF6AD26-6FDA-4EAD-B11B-F484365C677C}" dt="2021-11-23T21:39:34.675" v="506" actId="20577"/>
        <pc:sldMkLst>
          <pc:docMk/>
          <pc:sldMk cId="2580601200" sldId="261"/>
        </pc:sldMkLst>
        <pc:spChg chg="mod">
          <ac:chgData name="Dino Andres Iasparra" userId="c065b63f-cf15-4712-80b8-31000b3fd51f" providerId="ADAL" clId="{0AF6AD26-6FDA-4EAD-B11B-F484365C677C}" dt="2021-11-23T21:11:09.974" v="40" actId="122"/>
          <ac:spMkLst>
            <pc:docMk/>
            <pc:sldMk cId="2580601200" sldId="261"/>
            <ac:spMk id="2" creationId="{6558FC2D-5DBB-4A20-B8F9-72EE75CDE855}"/>
          </ac:spMkLst>
        </pc:spChg>
        <pc:spChg chg="mod">
          <ac:chgData name="Dino Andres Iasparra" userId="c065b63f-cf15-4712-80b8-31000b3fd51f" providerId="ADAL" clId="{0AF6AD26-6FDA-4EAD-B11B-F484365C677C}" dt="2021-11-23T21:39:34.675" v="506" actId="20577"/>
          <ac:spMkLst>
            <pc:docMk/>
            <pc:sldMk cId="2580601200" sldId="261"/>
            <ac:spMk id="4" creationId="{441A85ED-175D-4318-B791-3EFA41556F2B}"/>
          </ac:spMkLst>
        </pc:spChg>
      </pc:sldChg>
      <pc:sldChg chg="modSp">
        <pc:chgData name="Dino Andres Iasparra" userId="c065b63f-cf15-4712-80b8-31000b3fd51f" providerId="ADAL" clId="{0AF6AD26-6FDA-4EAD-B11B-F484365C677C}" dt="2021-11-23T21:38:41.443" v="483" actId="20577"/>
        <pc:sldMkLst>
          <pc:docMk/>
          <pc:sldMk cId="2960637396" sldId="264"/>
        </pc:sldMkLst>
        <pc:spChg chg="mod">
          <ac:chgData name="Dino Andres Iasparra" userId="c065b63f-cf15-4712-80b8-31000b3fd51f" providerId="ADAL" clId="{0AF6AD26-6FDA-4EAD-B11B-F484365C677C}" dt="2021-11-23T21:38:41.443" v="483" actId="20577"/>
          <ac:spMkLst>
            <pc:docMk/>
            <pc:sldMk cId="2960637396" sldId="264"/>
            <ac:spMk id="4" creationId="{B8949E22-831A-4EBC-A882-FB6B12B70A04}"/>
          </ac:spMkLst>
        </pc:spChg>
      </pc:sldChg>
      <pc:sldChg chg="modSp">
        <pc:chgData name="Dino Andres Iasparra" userId="c065b63f-cf15-4712-80b8-31000b3fd51f" providerId="ADAL" clId="{0AF6AD26-6FDA-4EAD-B11B-F484365C677C}" dt="2021-11-23T21:41:05.969" v="507" actId="123"/>
        <pc:sldMkLst>
          <pc:docMk/>
          <pc:sldMk cId="458293056" sldId="301"/>
        </pc:sldMkLst>
        <pc:spChg chg="mod">
          <ac:chgData name="Dino Andres Iasparra" userId="c065b63f-cf15-4712-80b8-31000b3fd51f" providerId="ADAL" clId="{0AF6AD26-6FDA-4EAD-B11B-F484365C677C}" dt="2021-11-23T21:41:05.969" v="507" actId="123"/>
          <ac:spMkLst>
            <pc:docMk/>
            <pc:sldMk cId="458293056" sldId="301"/>
            <ac:spMk id="18" creationId="{00000000-0000-0000-0000-000000000000}"/>
          </ac:spMkLst>
        </pc:spChg>
      </pc:sldChg>
      <pc:sldChg chg="modSp">
        <pc:chgData name="Dino Andres Iasparra" userId="c065b63f-cf15-4712-80b8-31000b3fd51f" providerId="ADAL" clId="{0AF6AD26-6FDA-4EAD-B11B-F484365C677C}" dt="2021-11-23T21:35:54.874" v="396" actId="20577"/>
        <pc:sldMkLst>
          <pc:docMk/>
          <pc:sldMk cId="1724457480" sldId="302"/>
        </pc:sldMkLst>
        <pc:spChg chg="mod">
          <ac:chgData name="Dino Andres Iasparra" userId="c065b63f-cf15-4712-80b8-31000b3fd51f" providerId="ADAL" clId="{0AF6AD26-6FDA-4EAD-B11B-F484365C677C}" dt="2021-11-23T21:35:54.874" v="396" actId="20577"/>
          <ac:spMkLst>
            <pc:docMk/>
            <pc:sldMk cId="1724457480" sldId="302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ba-fs01\Data\GR\DISCOH\IGC\20%20INFORMES%20DE%20GESTI&#211;N\ARIAE\Cuestionario%202021\Respuestas%20Cuestionario%202021\Cuestionario%202021%20-%20Respuestas%20compiladas%20y%20Estad&#237;stic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ba-fs01\Data\GR\DISCOH\IGC\20%20INFORMES%20DE%20GESTI&#211;N\ARIAE\Cuestionario%202021\Respuestas%20Cuestionario%202021\Cuestionario%202021%20-%20Respuestas%20compiladas%20y%20Estad&#237;stic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ba-fs01\Data\GR\DISCOH\IGC\20%20INFORMES%20DE%20GESTI&#211;N\ARIAE\Cuestionario%202021\Respuestas%20Cuestionario%202021\Cuestionario%202021%20-%20Respuestas%20compiladas%20y%20Estad&#237;st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ba-fs01\Data\GR\DISCOH\IGC\20%20INFORMES%20DE%20GESTI&#211;N\ARIAE\Cuestionario%202021\Respuestas%20Cuestionario%202021\Cuestionario%202021%20-%20Respuestas%20compiladas%20y%20Estad&#237;stic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ba-fs01\Data\GR\DISCOH\IGC\20%20INFORMES%20DE%20GESTI&#211;N\ARIAE\Cuestionario%202021\Respuestas%20Cuestionario%202021\Cuestionario%202021%20-%20Respuestas%20compiladas%20y%20Estad&#237;st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ba-fs01\Data\GR\DISCOH\IGC\20%20INFORMES%20DE%20GESTI&#211;N\ARIAE\Cuestionario%202021\Respuestas%20Cuestionario%202021\Cuestionario%202021%20-%20Respuestas%20compiladas%20y%20Estad&#237;st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AR" sz="1100" b="1" baseline="0">
                <a:solidFill>
                  <a:sysClr val="windowText" lastClr="000000"/>
                </a:solidFill>
                <a:latin typeface="+mn-lt"/>
              </a:rPr>
              <a:t>Lineamientos definidos para la atención de consumidores </a:t>
            </a:r>
            <a:endParaRPr lang="es-AR" sz="1100" b="1">
              <a:solidFill>
                <a:sysClr val="windowText" lastClr="000000"/>
              </a:solidFill>
              <a:latin typeface="+mn-lt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'Apartado 1'!$B$13:$B$22</c:f>
              <c:strCache>
                <c:ptCount val="10"/>
                <c:pt idx="0">
                  <c:v>Plazos de atención</c:v>
                </c:pt>
                <c:pt idx="1">
                  <c:v>Acceso a la información</c:v>
                </c:pt>
                <c:pt idx="2">
                  <c:v>Condiciones básicas para la atención presencial</c:v>
                </c:pt>
                <c:pt idx="3">
                  <c:v>Criterios para reclamar por defectos en la calidad del servicio/ servicio defectuoso</c:v>
                </c:pt>
                <c:pt idx="4">
                  <c:v>Definición de procedimientos para la atención</c:v>
                </c:pt>
                <c:pt idx="5">
                  <c:v>Definición de indicadores vinculados a la atención del usuario</c:v>
                </c:pt>
                <c:pt idx="6">
                  <c:v>Servicio al cliente</c:v>
                </c:pt>
                <c:pt idx="7">
                  <c:v>Facturación</c:v>
                </c:pt>
                <c:pt idx="8">
                  <c:v>Servicios comerciales</c:v>
                </c:pt>
                <c:pt idx="9">
                  <c:v>Servicios técnicos</c:v>
                </c:pt>
              </c:strCache>
            </c:strRef>
          </c:cat>
          <c:val>
            <c:numRef>
              <c:f>'Apartado 1'!$D$13:$D$22</c:f>
              <c:numCache>
                <c:formatCode>0%</c:formatCode>
                <c:ptCount val="10"/>
                <c:pt idx="0">
                  <c:v>0.92307692307692313</c:v>
                </c:pt>
                <c:pt idx="1">
                  <c:v>0.92307692307692313</c:v>
                </c:pt>
                <c:pt idx="2">
                  <c:v>0.84615384615384615</c:v>
                </c:pt>
                <c:pt idx="3">
                  <c:v>0.15384615384615385</c:v>
                </c:pt>
                <c:pt idx="4">
                  <c:v>0.15384615384615385</c:v>
                </c:pt>
                <c:pt idx="5">
                  <c:v>7.6923076923076927E-2</c:v>
                </c:pt>
                <c:pt idx="6">
                  <c:v>7.6923076923076927E-2</c:v>
                </c:pt>
                <c:pt idx="7">
                  <c:v>7.6923076923076927E-2</c:v>
                </c:pt>
                <c:pt idx="8">
                  <c:v>7.6923076923076927E-2</c:v>
                </c:pt>
                <c:pt idx="9">
                  <c:v>7.6923076923076927E-2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6E-4980-A7FC-6DE5114946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25767455"/>
        <c:axId val="2132930655"/>
      </c:barChart>
      <c:catAx>
        <c:axId val="2576745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132930655"/>
        <c:crossesAt val="0"/>
        <c:auto val="1"/>
        <c:lblAlgn val="ctr"/>
        <c:lblOffset val="100"/>
        <c:noMultiLvlLbl val="0"/>
      </c:catAx>
      <c:valAx>
        <c:axId val="2132930655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5767455"/>
        <c:crosses val="autoZero"/>
        <c:crossBetween val="between"/>
        <c:majorUnit val="1"/>
      </c:valAx>
      <c:spPr>
        <a:noFill/>
        <a:ln w="12700"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AR" sz="1100" b="1" dirty="0">
                <a:solidFill>
                  <a:sysClr val="windowText" lastClr="000000"/>
                </a:solidFill>
              </a:rPr>
              <a:t>¿Qué canales de atención deben ser ofrecidos</a:t>
            </a:r>
            <a:r>
              <a:rPr lang="es-AR" sz="1100" b="1" baseline="0" dirty="0">
                <a:solidFill>
                  <a:sysClr val="windowText" lastClr="000000"/>
                </a:solidFill>
              </a:rPr>
              <a:t> por las Prestadoras según normativa?</a:t>
            </a:r>
            <a:endParaRPr lang="es-AR" sz="1100" b="1" dirty="0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'Apartado 2'!$B$26:$B$33</c:f>
              <c:strCache>
                <c:ptCount val="8"/>
                <c:pt idx="0">
                  <c:v>Telefónico</c:v>
                </c:pt>
                <c:pt idx="1">
                  <c:v>Oficinas comerciales</c:v>
                </c:pt>
                <c:pt idx="2">
                  <c:v>Sitios web</c:v>
                </c:pt>
                <c:pt idx="3">
                  <c:v>Aplicaciones móviles</c:v>
                </c:pt>
                <c:pt idx="4">
                  <c:v>Plataformas de autogestión para el consumidor</c:v>
                </c:pt>
                <c:pt idx="5">
                  <c:v>Dirección postal</c:v>
                </c:pt>
                <c:pt idx="6">
                  <c:v>Fax</c:v>
                </c:pt>
                <c:pt idx="7">
                  <c:v>Correo electrónico</c:v>
                </c:pt>
              </c:strCache>
            </c:strRef>
          </c:cat>
          <c:val>
            <c:numRef>
              <c:f>'Apartado 2'!$D$26:$D$33</c:f>
              <c:numCache>
                <c:formatCode>0%</c:formatCode>
                <c:ptCount val="8"/>
                <c:pt idx="0">
                  <c:v>1</c:v>
                </c:pt>
                <c:pt idx="1">
                  <c:v>0.91666666666666663</c:v>
                </c:pt>
                <c:pt idx="2">
                  <c:v>0.66666666666666663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0.16666666666666666</c:v>
                </c:pt>
                <c:pt idx="7">
                  <c:v>0.16666666666666666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8-4F1A-BA91-114A32F2D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706696463"/>
        <c:axId val="101758607"/>
      </c:barChart>
      <c:catAx>
        <c:axId val="170669646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01758607"/>
        <c:crosses val="autoZero"/>
        <c:auto val="1"/>
        <c:lblAlgn val="ctr"/>
        <c:lblOffset val="100"/>
        <c:noMultiLvlLbl val="0"/>
      </c:catAx>
      <c:valAx>
        <c:axId val="101758607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706696463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AR" sz="1200" b="1" baseline="0">
                <a:solidFill>
                  <a:sysClr val="windowText" lastClr="000000"/>
                </a:solidFill>
              </a:rPr>
              <a:t>Pautas para la atención de emergencias establecidas por el Regulador</a:t>
            </a:r>
            <a:endParaRPr lang="es-AR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'Apartado 2'!$B$15:$B$23</c:f>
              <c:strCache>
                <c:ptCount val="9"/>
                <c:pt idx="0">
                  <c:v>Canales para la atención de emergencias habilitados</c:v>
                </c:pt>
                <c:pt idx="1">
                  <c:v>Difusión de medidas de prevención</c:v>
                </c:pt>
                <c:pt idx="2">
                  <c:v>Asistencia al consumidor</c:v>
                </c:pt>
                <c:pt idx="3">
                  <c:v>Líneas telefónicas gratuitas</c:v>
                </c:pt>
                <c:pt idx="4">
                  <c:v>Plazos para la atención de la emergencia</c:v>
                </c:pt>
                <c:pt idx="5">
                  <c:v>Facturación en situaciones de emergencia</c:v>
                </c:pt>
                <c:pt idx="6">
                  <c:v>Procedimientos que deben adoptar los distribuidores en caso de emergencia</c:v>
                </c:pt>
                <c:pt idx="7">
                  <c:v>Posibilidad de acceso diferenciado entre servicio comercial y de emergencia</c:v>
                </c:pt>
                <c:pt idx="8">
                  <c:v>Atención prioritaria de las situaciones de emergencia</c:v>
                </c:pt>
              </c:strCache>
            </c:strRef>
          </c:cat>
          <c:val>
            <c:numRef>
              <c:f>'Apartado 2'!$D$15:$D$23</c:f>
              <c:numCache>
                <c:formatCode>0%</c:formatCode>
                <c:ptCount val="9"/>
                <c:pt idx="0">
                  <c:v>1</c:v>
                </c:pt>
                <c:pt idx="1">
                  <c:v>0.77777777777777779</c:v>
                </c:pt>
                <c:pt idx="2">
                  <c:v>0.77777777777777779</c:v>
                </c:pt>
                <c:pt idx="3">
                  <c:v>0.77777777777777779</c:v>
                </c:pt>
                <c:pt idx="4">
                  <c:v>0.77777777777777779</c:v>
                </c:pt>
                <c:pt idx="5">
                  <c:v>0.1111111111111111</c:v>
                </c:pt>
                <c:pt idx="6">
                  <c:v>0.1111111111111111</c:v>
                </c:pt>
                <c:pt idx="7">
                  <c:v>0.1111111111111111</c:v>
                </c:pt>
                <c:pt idx="8">
                  <c:v>0.1111111111111111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69-4401-B510-5861572D6B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122707887"/>
        <c:axId val="143903903"/>
      </c:barChart>
      <c:catAx>
        <c:axId val="21227078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43903903"/>
        <c:crosses val="autoZero"/>
        <c:auto val="1"/>
        <c:lblAlgn val="ctr"/>
        <c:lblOffset val="100"/>
        <c:noMultiLvlLbl val="0"/>
      </c:catAx>
      <c:valAx>
        <c:axId val="143903903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122707887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AR" sz="1200" b="1">
                <a:solidFill>
                  <a:sysClr val="windowText" lastClr="000000"/>
                </a:solidFill>
              </a:rPr>
              <a:t>¿Qué</a:t>
            </a:r>
            <a:r>
              <a:rPr lang="es-AR" sz="1200" b="1" baseline="0">
                <a:solidFill>
                  <a:sysClr val="windowText" lastClr="000000"/>
                </a:solidFill>
              </a:rPr>
              <a:t> canales de atención al consumidor ofrece el Regulador?</a:t>
            </a:r>
            <a:endParaRPr lang="es-AR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'Apartado 3'!$B$3:$B$10</c:f>
              <c:strCache>
                <c:ptCount val="8"/>
                <c:pt idx="0">
                  <c:v>Telefónico</c:v>
                </c:pt>
                <c:pt idx="1">
                  <c:v>Sitios web</c:v>
                </c:pt>
                <c:pt idx="2">
                  <c:v>Oficinas comerciales</c:v>
                </c:pt>
                <c:pt idx="3">
                  <c:v>Aplicaciones móviles</c:v>
                </c:pt>
                <c:pt idx="4">
                  <c:v>Plataforma de autogestión para el consumidor</c:v>
                </c:pt>
                <c:pt idx="5">
                  <c:v>Correo electrónico</c:v>
                </c:pt>
                <c:pt idx="6">
                  <c:v>Chatbot</c:v>
                </c:pt>
                <c:pt idx="7">
                  <c:v>Whatsapp</c:v>
                </c:pt>
              </c:strCache>
            </c:strRef>
          </c:cat>
          <c:val>
            <c:numRef>
              <c:f>'Apartado 3'!$D$3:$D$10</c:f>
              <c:numCache>
                <c:formatCode>0%</c:formatCode>
                <c:ptCount val="8"/>
                <c:pt idx="0">
                  <c:v>1</c:v>
                </c:pt>
                <c:pt idx="1">
                  <c:v>1</c:v>
                </c:pt>
                <c:pt idx="2">
                  <c:v>0.92307692307692313</c:v>
                </c:pt>
                <c:pt idx="3">
                  <c:v>0.46153846153846156</c:v>
                </c:pt>
                <c:pt idx="4">
                  <c:v>0.38461538461538464</c:v>
                </c:pt>
                <c:pt idx="5">
                  <c:v>0.15384615384615385</c:v>
                </c:pt>
                <c:pt idx="6">
                  <c:v>7.6923076923076927E-2</c:v>
                </c:pt>
                <c:pt idx="7">
                  <c:v>7.6923076923076927E-2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7-4BA3-8266-0CE2528B8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118531455"/>
        <c:axId val="1228251295"/>
      </c:barChart>
      <c:catAx>
        <c:axId val="111853145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228251295"/>
        <c:crosses val="autoZero"/>
        <c:auto val="1"/>
        <c:lblAlgn val="ctr"/>
        <c:lblOffset val="100"/>
        <c:noMultiLvlLbl val="0"/>
      </c:catAx>
      <c:valAx>
        <c:axId val="1228251295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11853145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AR" sz="1100" b="1">
                <a:solidFill>
                  <a:sysClr val="windowText" lastClr="000000"/>
                </a:solidFill>
              </a:rPr>
              <a:t>¿Qué</a:t>
            </a:r>
            <a:r>
              <a:rPr lang="es-AR" sz="1100" b="1" baseline="0">
                <a:solidFill>
                  <a:sysClr val="windowText" lastClr="000000"/>
                </a:solidFill>
              </a:rPr>
              <a:t> canales de atención ofrecen las Prestadoras del servicio?</a:t>
            </a:r>
            <a:endParaRPr lang="es-AR" sz="11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'Apartado 4'!$B$3:$B$10</c:f>
              <c:strCache>
                <c:ptCount val="8"/>
                <c:pt idx="0">
                  <c:v>Telefónico</c:v>
                </c:pt>
                <c:pt idx="1">
                  <c:v>Oficinas comerciales</c:v>
                </c:pt>
                <c:pt idx="2">
                  <c:v>Sitios web</c:v>
                </c:pt>
                <c:pt idx="3">
                  <c:v>Aplicaciones móviles</c:v>
                </c:pt>
                <c:pt idx="4">
                  <c:v>Plataforma de autogestión para el consumidor</c:v>
                </c:pt>
                <c:pt idx="5">
                  <c:v>Correo electrónico</c:v>
                </c:pt>
                <c:pt idx="6">
                  <c:v>Correo postal</c:v>
                </c:pt>
                <c:pt idx="7">
                  <c:v>Fax</c:v>
                </c:pt>
              </c:strCache>
            </c:strRef>
          </c:cat>
          <c:val>
            <c:numRef>
              <c:f>'Apartado 4'!$D$3:$D$10</c:f>
              <c:numCache>
                <c:formatCode>0%</c:formatCode>
                <c:ptCount val="8"/>
                <c:pt idx="0">
                  <c:v>1</c:v>
                </c:pt>
                <c:pt idx="1">
                  <c:v>0.92307692307692313</c:v>
                </c:pt>
                <c:pt idx="2">
                  <c:v>0.92307692307692313</c:v>
                </c:pt>
                <c:pt idx="3">
                  <c:v>0.84615384615384615</c:v>
                </c:pt>
                <c:pt idx="4">
                  <c:v>0.53846153846153844</c:v>
                </c:pt>
                <c:pt idx="5">
                  <c:v>0.15384615384615385</c:v>
                </c:pt>
                <c:pt idx="6">
                  <c:v>7.6923076923076927E-2</c:v>
                </c:pt>
                <c:pt idx="7">
                  <c:v>7.6923076923076927E-2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A0-4063-B475-FF315EDDA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921857551"/>
        <c:axId val="1115702543"/>
      </c:barChart>
      <c:catAx>
        <c:axId val="92185755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115702543"/>
        <c:crosses val="autoZero"/>
        <c:auto val="1"/>
        <c:lblAlgn val="ctr"/>
        <c:lblOffset val="100"/>
        <c:noMultiLvlLbl val="0"/>
      </c:catAx>
      <c:valAx>
        <c:axId val="1115702543"/>
        <c:scaling>
          <c:orientation val="minMax"/>
          <c:max val="1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21857551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AR" sz="1100" b="1">
                <a:solidFill>
                  <a:sysClr val="windowText" lastClr="000000"/>
                </a:solidFill>
              </a:rPr>
              <a:t>¿A qué refiere</a:t>
            </a:r>
            <a:r>
              <a:rPr lang="es-AR" sz="1100" b="1" baseline="0">
                <a:solidFill>
                  <a:sysClr val="windowText" lastClr="000000"/>
                </a:solidFill>
              </a:rPr>
              <a:t> </a:t>
            </a:r>
            <a:r>
              <a:rPr lang="es-AR" sz="1100" b="1">
                <a:solidFill>
                  <a:sysClr val="windowText" lastClr="000000"/>
                </a:solidFill>
              </a:rPr>
              <a:t>la normativa emitida por el Regulador definiendo</a:t>
            </a:r>
            <a:r>
              <a:rPr lang="es-AR" sz="1100" b="1" baseline="0">
                <a:solidFill>
                  <a:sysClr val="windowText" lastClr="000000"/>
                </a:solidFill>
              </a:rPr>
              <a:t> medidas a efectos de asegurar la atención y protección de los conmidores a partir de la pandemia COVID 19?</a:t>
            </a:r>
            <a:endParaRPr lang="es-AR" sz="1100" b="1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'Apartado 4'!$B$57:$B$65</c:f>
              <c:strCache>
                <c:ptCount val="9"/>
                <c:pt idx="0">
                  <c:v>Prohibición de realizar cortes de servicios ante la falta de pago.</c:v>
                </c:pt>
                <c:pt idx="1">
                  <c:v>Otorgamiento de planes de pago</c:v>
                </c:pt>
                <c:pt idx="2">
                  <c:v>Asegurar la prestación del servicio</c:v>
                </c:pt>
                <c:pt idx="3">
                  <c:v>Incorporación de canales de atención no presenciales</c:v>
                </c:pt>
                <c:pt idx="4">
                  <c:v> Compensaciones en el pago de los consumos de energía eléctrica (kWh) focalizados al sector residencial y demás tarifas con cargo por demanda (KW)</c:v>
                </c:pt>
                <c:pt idx="5">
                  <c:v>Suspensión de la lectura de los medidores</c:v>
                </c:pt>
                <c:pt idx="6">
                  <c:v>Facturación según métodos de cálculo ajustados al perfil del consumidor</c:v>
                </c:pt>
                <c:pt idx="7">
                  <c:v>Suspensión de la emisión de recibos físicos y autorización de entrega en forma digital</c:v>
                </c:pt>
                <c:pt idx="8">
                  <c:v>Suspensión de la cancelación del beneficio de Tarifa Social de electricidad.</c:v>
                </c:pt>
              </c:strCache>
            </c:strRef>
          </c:cat>
          <c:val>
            <c:numRef>
              <c:f>'Apartado 4'!$D$57:$D$65</c:f>
              <c:numCache>
                <c:formatCode>0%</c:formatCode>
                <c:ptCount val="9"/>
                <c:pt idx="0">
                  <c:v>0.91666666666666663</c:v>
                </c:pt>
                <c:pt idx="1">
                  <c:v>0.91666666666666663</c:v>
                </c:pt>
                <c:pt idx="2">
                  <c:v>0.83333333333333337</c:v>
                </c:pt>
                <c:pt idx="3">
                  <c:v>0.75</c:v>
                </c:pt>
                <c:pt idx="4">
                  <c:v>8.3333333333333329E-2</c:v>
                </c:pt>
                <c:pt idx="5">
                  <c:v>8.3333333333333329E-2</c:v>
                </c:pt>
                <c:pt idx="6">
                  <c:v>8.3333333333333329E-2</c:v>
                </c:pt>
                <c:pt idx="7">
                  <c:v>8.3333333333333329E-2</c:v>
                </c:pt>
                <c:pt idx="8">
                  <c:v>8.3333333333333329E-2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9D-4A4E-BC45-FD3B32A9C2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914581567"/>
        <c:axId val="1239237071"/>
      </c:barChart>
      <c:catAx>
        <c:axId val="9145815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239237071"/>
        <c:crosses val="autoZero"/>
        <c:auto val="1"/>
        <c:lblAlgn val="ctr"/>
        <c:lblOffset val="100"/>
        <c:noMultiLvlLbl val="0"/>
      </c:catAx>
      <c:valAx>
        <c:axId val="1239237071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145815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FDA6C-5B86-48E7-A8F6-766942FBAB07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F691D-9E5E-433D-AF99-406C573F5AF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3447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AD8E8-F4AD-487D-A546-1035806A9A5D}" type="datetimeFigureOut">
              <a:rPr lang="es-AR" smtClean="0"/>
              <a:t>17/12/2021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B56D9-5320-4584-8123-106804F9E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487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Ver si la dejamos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B56D9-5320-4584-8123-106804F9E516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106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BFE329A-76A9-47C5-98C3-06ABBBAC20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37" y="322294"/>
            <a:ext cx="4329163" cy="145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34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58294" y="4648200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52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6500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7FDBDED-FAF7-4E68-AFFA-45554B47FA0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065538" y="2342530"/>
            <a:ext cx="74968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400" b="1" dirty="0">
                <a:solidFill>
                  <a:srgbClr val="006AAF"/>
                </a:solidFill>
                <a:latin typeface="Arial Narrow" panose="020B0606020202030204" pitchFamily="34" charset="0"/>
              </a:rPr>
              <a:t>CANALES DE ATENCIÓN A LOS CONSUMIDORES DE ENERGÍA</a:t>
            </a:r>
            <a:endParaRPr lang="pt-BR" sz="44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B3E297-9EC8-4665-A27C-BB0BDABA5855}"/>
              </a:ext>
            </a:extLst>
          </p:cNvPr>
          <p:cNvSpPr txBox="1"/>
          <p:nvPr/>
        </p:nvSpPr>
        <p:spPr>
          <a:xfrm>
            <a:off x="4065537" y="4805619"/>
            <a:ext cx="5740193" cy="461665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rial Narrow" panose="020B0606020202030204" pitchFamily="34" charset="0"/>
              </a:rPr>
              <a:t>Informe final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685175" y="6493326"/>
            <a:ext cx="1674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Myriad Pro" panose="020B0503030403020204" pitchFamily="34" charset="0"/>
              </a:rPr>
              <a:t>Diciembre de 2021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098632" y="5606716"/>
            <a:ext cx="4463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2000" b="1" dirty="0"/>
              <a:t>Grupo de Trabajo de Consumidores GTC</a:t>
            </a:r>
          </a:p>
        </p:txBody>
      </p:sp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ROL DEL REGULADOR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Los Reguladores, en </a:t>
            </a:r>
            <a:r>
              <a:rPr lang="es-AR" dirty="0"/>
              <a:t>el 69% </a:t>
            </a:r>
            <a:r>
              <a:rPr lang="es-AR" sz="2000" dirty="0">
                <a:solidFill>
                  <a:prstClr val="black"/>
                </a:solidFill>
              </a:rPr>
              <a:t>de los casos, han señalado que realizan controles a las Prestadoras del servicio sobre la difusión de contenidos a través de los distintos canales disponibles.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En algunos casos, los Reguladores disponen de indicadores que miden la gestión de la prestadoras por los distintos canales de atención, que les permiten determinar si la prestación es acorde a los estándares establecidos en la normativa nacional, para el caso de: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  <a:defRPr/>
            </a:pPr>
            <a:r>
              <a:rPr lang="es-AR" sz="2000" dirty="0">
                <a:solidFill>
                  <a:prstClr val="black"/>
                </a:solidFill>
              </a:rPr>
              <a:t>Oficinas comerciales: 46%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  <a:defRPr/>
            </a:pPr>
            <a:r>
              <a:rPr lang="es-AR" sz="2000" dirty="0">
                <a:solidFill>
                  <a:prstClr val="black"/>
                </a:solidFill>
              </a:rPr>
              <a:t>Atención telefónica: 46%</a:t>
            </a:r>
          </a:p>
          <a:p>
            <a:pPr lvl="0" algn="just">
              <a:defRPr/>
            </a:pPr>
            <a:endParaRPr lang="es-PE" b="1" i="1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es-PE" sz="2000" i="1" dirty="0">
                <a:solidFill>
                  <a:prstClr val="black"/>
                </a:solidFill>
              </a:rPr>
              <a:t>Sólo 1 Regulador informó contar con un indicador para medir la gestión por medios digitales.</a:t>
            </a: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 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30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4472C4"/>
                </a:solidFill>
                <a:latin typeface="Arial Narrow" panose="020B0606020202030204" pitchFamily="34" charset="0"/>
              </a:rPr>
              <a:t>EL R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EGULADOR Y LOS</a:t>
            </a:r>
            <a:r>
              <a:rPr kumimoji="0" lang="es-ES" sz="2800" b="1" i="0" u="none" strike="noStrike" kern="1200" cap="none" spc="0" normalizeH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CONSUMIDORES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400" b="1" dirty="0">
                <a:solidFill>
                  <a:prstClr val="black"/>
                </a:solidFill>
              </a:rPr>
              <a:t>Información al consumidor</a:t>
            </a:r>
            <a:r>
              <a:rPr lang="es-AR" sz="2400" dirty="0">
                <a:solidFill>
                  <a:prstClr val="black"/>
                </a:solidFill>
              </a:rPr>
              <a:t>:</a:t>
            </a:r>
          </a:p>
          <a:p>
            <a:pPr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Uno de los derechos esenciales en la prestación de los servicios energéticos es el derecho a recibir información adecuada y veraz acerca del servicio. 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AR" sz="2000" dirty="0">
                <a:solidFill>
                  <a:prstClr val="black"/>
                </a:solidFill>
              </a:rPr>
              <a:t>9 Reguladores Participantes frecuentemente ponen a disposición informes con datos de las Prestadoras sobre la atención de los consumidores.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AR" sz="2000" dirty="0">
                <a:solidFill>
                  <a:prstClr val="black"/>
                </a:solidFill>
              </a:rPr>
              <a:t>12 Reguladores Participantes tienen un servicio de información por medio del cual los ciudadanos pueden solicitar datos de su interés.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s-AR" sz="2000" dirty="0">
                <a:solidFill>
                  <a:prstClr val="black"/>
                </a:solidFill>
              </a:rPr>
              <a:t>5 Reguladores Participantes tienen una encuesta sobre la percepción de los consumidores acerca del desempeño de las competencias del Regulador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44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4472C4"/>
                </a:solidFill>
                <a:latin typeface="Arial Narrow" panose="020B0606020202030204" pitchFamily="34" charset="0"/>
              </a:rPr>
              <a:t>EL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REGULADOR Y LOS</a:t>
            </a:r>
            <a:r>
              <a:rPr kumimoji="0" lang="es-ES" sz="2800" b="1" i="0" u="none" strike="noStrike" kern="1200" cap="none" spc="0" normalizeH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CONSUMIDORES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2" y="1208623"/>
            <a:ext cx="110652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b="1" dirty="0">
                <a:solidFill>
                  <a:prstClr val="black"/>
                </a:solidFill>
              </a:rPr>
              <a:t>Canales de atención</a:t>
            </a:r>
            <a:r>
              <a:rPr lang="es-AR" sz="2000" dirty="0">
                <a:solidFill>
                  <a:prstClr val="black"/>
                </a:solidFill>
              </a:rPr>
              <a:t>:</a:t>
            </a: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Los Reguladores Participantes cuentan con una central de atención al consumidor, destinado a resolver consultas y reclamos.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640F948-D33C-4623-B6C1-7062CE20FB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6937526"/>
              </p:ext>
            </p:extLst>
          </p:nvPr>
        </p:nvGraphicFramePr>
        <p:xfrm>
          <a:off x="1068783" y="2351313"/>
          <a:ext cx="9096500" cy="4144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208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4472C4"/>
                </a:solidFill>
                <a:latin typeface="Arial Narrow" panose="020B0606020202030204" pitchFamily="34" charset="0"/>
              </a:rPr>
              <a:t>LAS PRESTADORAS DEL SERVICIO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Los canales tradicionales (presencial y telefónico), sitios web y aplicaciones móviles, constituyen las principales vías de contacto con el usuario.  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A través de dichos canales, el usuario puede: acceder a la información, realizar consultas y reclamos, pagar la factura, como así realizar diferentes trámites (alta, baja, cambio de titularidad).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338C925-B87B-411A-9211-CC37641F40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244078"/>
              </p:ext>
            </p:extLst>
          </p:nvPr>
        </p:nvGraphicFramePr>
        <p:xfrm>
          <a:off x="1143556" y="2988217"/>
          <a:ext cx="8594209" cy="354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5627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4472C4"/>
                </a:solidFill>
                <a:latin typeface="Arial Narrow" panose="020B0606020202030204" pitchFamily="34" charset="0"/>
              </a:rPr>
              <a:t>LAS PRESTADORAS DEL SERVICIO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1132"/>
            <a:ext cx="105871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Parte de los Reguladores Participantes han emitido normativa estableciendo criterios y lineamientos para la atención por canales tradicionales, observándose que en ningún caso se ha emitido regulación sobre los canales digitales.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No obstante, las prestadoras han avanzado en la implementación herramientas tales como oficina virtual,  aplicaciones para dispositivos móviles, promoviendo el uso de dichos canales a los fines de que el usuario pueda realizar cualquier trámite y/o consultas; situación que fue potenciada a partir de la pandemia COVID19.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Si bien los Reguladores Participantes aún no cuentan con información sobre el nivel de participación por canal, pre y post pandemia, en los casos que disponen de datos (Perú y Argentina), se observa una mayor incidencia en el uso del canal telefónico.</a:t>
            </a:r>
          </a:p>
          <a:p>
            <a:pPr lvl="0" algn="just">
              <a:tabLst>
                <a:tab pos="1165225" algn="l"/>
              </a:tabLst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04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4472C4"/>
                </a:solidFill>
                <a:latin typeface="Arial Narrow" panose="020B0606020202030204" pitchFamily="34" charset="0"/>
              </a:rPr>
              <a:t>LAS PRESTADORAS DEL SERVICIO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En el contexto de pandemia, los Reguladores emitieron normativa específica definiendo medidas a efectos de asegurar la atención y protección de los consumidores: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0205B9B-0154-45AA-98DF-D923D8F90E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065604"/>
              </p:ext>
            </p:extLst>
          </p:nvPr>
        </p:nvGraphicFramePr>
        <p:xfrm>
          <a:off x="361210" y="2080624"/>
          <a:ext cx="10184078" cy="4427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2937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2955" y="158766"/>
            <a:ext cx="82621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CONCLUSIONES FINALES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45477" y="1247825"/>
            <a:ext cx="10349523" cy="407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la información relevada podemos inferir que los cambios tecnológicos han repercutido en los usos y costumbres de los usuarios, provocando nuevas demandas sociales y económicas, tanto para los Consumidores como para las Prestadoras. </a:t>
            </a:r>
          </a:p>
          <a:p>
            <a:pPr marL="342900" lvl="1" indent="-342900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AR" sz="2000" dirty="0">
                <a:solidFill>
                  <a:prstClr val="black"/>
                </a:solidFill>
              </a:rPr>
              <a:t>Si bien durante la pandemia, hubo una migración de servicio a canales de atención digitales, su utilización no es masiva y no se cubren todos los procesos de atención al usuario. </a:t>
            </a:r>
          </a:p>
          <a:p>
            <a:pPr marL="342900" lvl="1" indent="-342900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AR" sz="2000" dirty="0">
                <a:solidFill>
                  <a:prstClr val="black"/>
                </a:solidFill>
              </a:rPr>
              <a:t>Los canales tradicionales siguen siendo los más adoptados por los usuarios. </a:t>
            </a:r>
          </a:p>
          <a:p>
            <a:pPr marL="342900" lvl="1" indent="-342900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AR" sz="2000" dirty="0">
                <a:solidFill>
                  <a:prstClr val="black"/>
                </a:solidFill>
              </a:rPr>
              <a:t>Si los medios digitales están disponibles, pero el usuario opta por el uso de canales presenciales, no se observaría a futuro una disminución de los costos de las Prestadoras, que </a:t>
            </a:r>
            <a:r>
              <a:rPr lang="es-AR" sz="2000" dirty="0" smtClean="0">
                <a:solidFill>
                  <a:prstClr val="black"/>
                </a:solidFill>
              </a:rPr>
              <a:t>consecuentemente </a:t>
            </a:r>
            <a:r>
              <a:rPr lang="es-AR" sz="2000" dirty="0">
                <a:solidFill>
                  <a:prstClr val="black"/>
                </a:solidFill>
              </a:rPr>
              <a:t>impacten y reflejen tarifas más bajas para los consumidores. </a:t>
            </a:r>
          </a:p>
          <a:p>
            <a:pPr marL="0" marR="0" lvl="1" indent="0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86163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es-AR" alt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s-AR" altLang="es-A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271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2955" y="158766"/>
            <a:ext cx="82621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CONCLUSIONES FINALES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45477" y="1247825"/>
            <a:ext cx="10349523" cy="4656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defRPr/>
            </a:pPr>
            <a:r>
              <a:rPr lang="es-AR" sz="2000" dirty="0">
                <a:solidFill>
                  <a:prstClr val="black"/>
                </a:solidFill>
              </a:rPr>
              <a:t>Estos 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cambios, obligan a las partes interesadas (Prestadores y Reguladores) al desarrollo de iniciativas orientadas a mejorar las experiencias de los Consumidores, con el objetivo de: </a:t>
            </a:r>
          </a:p>
          <a:p>
            <a:pPr marL="720725" marR="0" lvl="1" indent="-268288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Promover</a:t>
            </a:r>
            <a:r>
              <a:rPr kumimoji="0" lang="es-A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 uso de canales digitales</a:t>
            </a:r>
            <a:endParaRPr kumimoji="0" lang="es-A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20725" marR="0" lvl="1" indent="-268288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Facilitar y agilizar la ejecución de trámites</a:t>
            </a:r>
          </a:p>
          <a:p>
            <a:pPr marL="720725" marR="0" lvl="1" indent="-268288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Optimizar los tiempos de respuesta</a:t>
            </a:r>
          </a:p>
          <a:p>
            <a:pPr marL="452437" marR="0" lvl="1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s-A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Asimismo, </a:t>
            </a:r>
            <a:r>
              <a:rPr lang="es-AR" sz="2000" dirty="0">
                <a:solidFill>
                  <a:prstClr val="black"/>
                </a:solidFill>
                <a:latin typeface="Calibri" panose="020F0502020204030204"/>
              </a:rPr>
              <a:t>con el fin proteger 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derecho del</a:t>
            </a:r>
            <a:r>
              <a:rPr kumimoji="0" lang="es-A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lang="es-AR" sz="2000" dirty="0">
                <a:solidFill>
                  <a:prstClr val="black"/>
                </a:solidFill>
                <a:latin typeface="Calibri" panose="020F0502020204030204"/>
              </a:rPr>
              <a:t>consumidor 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recibir una atención adecuada y trato digno, el Regulador</a:t>
            </a:r>
            <a:r>
              <a:rPr kumimoji="0" lang="es-A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debería </a:t>
            </a:r>
            <a:r>
              <a:rPr lang="es-AR" sz="2000" noProof="0" dirty="0">
                <a:solidFill>
                  <a:prstClr val="black"/>
                </a:solidFill>
                <a:latin typeface="Calibri" panose="020F0502020204030204"/>
              </a:rPr>
              <a:t>propiciar 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mejora continua de los procesos,</a:t>
            </a:r>
            <a:r>
              <a:rPr kumimoji="0" lang="es-A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través de:</a:t>
            </a:r>
          </a:p>
          <a:p>
            <a:pPr marL="720725" marR="0" lvl="1" indent="-268288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adecuación normativa</a:t>
            </a:r>
          </a:p>
          <a:p>
            <a:pPr marL="720725" marR="0" lvl="1" indent="-268288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utilización de tecnologías de la información y comunicación. </a:t>
            </a:r>
          </a:p>
          <a:p>
            <a:pPr marL="0" marR="0" lvl="1" indent="0" algn="just" defTabSz="9144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86163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es-AR" alt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s-AR" altLang="es-A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770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4">
            <a:extLst>
              <a:ext uri="{FF2B5EF4-FFF2-40B4-BE49-F238E27FC236}">
                <a16:creationId xmlns:a16="http://schemas.microsoft.com/office/drawing/2014/main" id="{E034EEFC-9B21-48D0-99BC-F1B7819A359A}"/>
              </a:ext>
            </a:extLst>
          </p:cNvPr>
          <p:cNvSpPr txBox="1"/>
          <p:nvPr/>
        </p:nvSpPr>
        <p:spPr>
          <a:xfrm>
            <a:off x="6271846" y="3364523"/>
            <a:ext cx="468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Muchas 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368711" y="1165123"/>
            <a:ext cx="1023538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400" b="1" dirty="0"/>
              <a:t>Temática: “Canales de atención a los consumidores”:</a:t>
            </a:r>
          </a:p>
          <a:p>
            <a:pPr algn="just"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Informe sobre la </a:t>
            </a:r>
            <a:r>
              <a:rPr lang="es-ES_tradnl" sz="2000" dirty="0"/>
              <a:t>evaluación comparativa de </a:t>
            </a:r>
            <a:r>
              <a:rPr lang="es-AR" sz="2000" dirty="0"/>
              <a:t>los canales de atención a los consumidores de energía. </a:t>
            </a:r>
          </a:p>
          <a:p>
            <a:pPr algn="just"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Contempla el desarrollo de mecanismos y vías de contactos no presenciales para la atención de los consumidores.</a:t>
            </a:r>
            <a:endParaRPr lang="es-ES" sz="2400" b="1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2400" b="1" dirty="0"/>
              <a:t>Metodología y alcance:</a:t>
            </a:r>
            <a:endParaRPr lang="es-AR" sz="2400" b="1" dirty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El estudio se basó sobre la información reunida por el Grupo de Trabajo de Consumidores (GTC) de la ARIAE, a partir del cuestionario elaborado al efecto.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A partir de las respuestas consolidadas, se sistematizaron los dato</a:t>
            </a:r>
            <a:r>
              <a:rPr lang="es-PE" sz="2000" dirty="0"/>
              <a:t>s conforme a parámetros coherentes, a fin de reflejar el estado actual de los canales de atención y medios de contacto ofrecidos a los usuarios de energía en los países de la región.</a:t>
            </a:r>
            <a:endParaRPr lang="es-PE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2823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EJE DE TRABAJO</a:t>
            </a:r>
          </a:p>
        </p:txBody>
      </p:sp>
    </p:spTree>
    <p:extLst>
      <p:ext uri="{BB962C8B-B14F-4D97-AF65-F5344CB8AC3E}">
        <p14:creationId xmlns:p14="http://schemas.microsoft.com/office/powerpoint/2010/main" val="294987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1872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OBJETIVOS</a:t>
            </a:r>
          </a:p>
          <a:p>
            <a:endParaRPr lang="pt-BR" sz="28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Marcador de Posição de Conteúdo 5"/>
          <p:cNvSpPr txBox="1">
            <a:spLocks/>
          </p:cNvSpPr>
          <p:nvPr/>
        </p:nvSpPr>
        <p:spPr>
          <a:xfrm>
            <a:off x="457199" y="1600200"/>
            <a:ext cx="10220633" cy="45259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_tradnl" sz="2400" b="1" u="sng" dirty="0">
              <a:cs typeface="Arial" pitchFamily="34" charset="0"/>
            </a:endParaRPr>
          </a:p>
          <a:p>
            <a:pPr algn="just"/>
            <a:r>
              <a:rPr lang="es-AR" sz="2400" dirty="0"/>
              <a:t>Evaluar la evolución de los canales de contactos entre las prestadoras y los consumidores de energía como así también el impacto en la normativa de aplicación.</a:t>
            </a:r>
            <a:endParaRPr lang="es-PE" sz="2400" dirty="0"/>
          </a:p>
          <a:p>
            <a:pPr algn="just"/>
            <a:endParaRPr lang="es-PE" sz="2400" dirty="0"/>
          </a:p>
          <a:p>
            <a:pPr algn="just"/>
            <a:r>
              <a:rPr lang="es-PE" sz="2400" dirty="0"/>
              <a:t>Indagar sobre la importancia y la participación del regulador en relación a los lineamientos de atención a usuarios en los países de la región.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PE" sz="2400" dirty="0"/>
          </a:p>
          <a:p>
            <a:pPr algn="just"/>
            <a:r>
              <a:rPr lang="es-PE" sz="2400" dirty="0"/>
              <a:t>Contribuir a identificar el impacto de la pandemia de COVID-19 </a:t>
            </a:r>
            <a:r>
              <a:rPr lang="es-AR" sz="2400" dirty="0"/>
              <a:t>en los procesos operativos, comerciales y de atención de usuarios.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458293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38019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TEMÁTICAS EVALUADAS</a:t>
            </a:r>
          </a:p>
          <a:p>
            <a:endParaRPr lang="pt-BR" sz="28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93111" y="1356851"/>
            <a:ext cx="108091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s-A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Marco regulatorio.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Rol del regulador.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El regulador y los consumidores del servicio.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dirty="0"/>
              <a:t>Prestadoras. Canales de atención.  Evolución de canales digitales.</a:t>
            </a:r>
          </a:p>
        </p:txBody>
      </p:sp>
    </p:spTree>
    <p:extLst>
      <p:ext uri="{BB962C8B-B14F-4D97-AF65-F5344CB8AC3E}">
        <p14:creationId xmlns:p14="http://schemas.microsoft.com/office/powerpoint/2010/main" val="172445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293077" y="314652"/>
            <a:ext cx="48960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REGULADORES PARTICIPANTES</a:t>
            </a:r>
          </a:p>
          <a:p>
            <a:endParaRPr lang="pt-BR" sz="28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082066"/>
              </p:ext>
            </p:extLst>
          </p:nvPr>
        </p:nvGraphicFramePr>
        <p:xfrm>
          <a:off x="604685" y="1149013"/>
          <a:ext cx="9453716" cy="496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53716">
                  <a:extLst>
                    <a:ext uri="{9D8B030D-6E8A-4147-A177-3AD203B41FA5}">
                      <a16:colId xmlns:a16="http://schemas.microsoft.com/office/drawing/2014/main" val="3041359095"/>
                    </a:ext>
                  </a:extLst>
                </a:gridCol>
              </a:tblGrid>
              <a:tr h="4969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200" dirty="0">
                          <a:solidFill>
                            <a:schemeClr val="accent1"/>
                          </a:solidFill>
                        </a:rPr>
                        <a:t>Participantes:</a:t>
                      </a:r>
                      <a:r>
                        <a:rPr lang="es-AR" sz="2200" baseline="0" dirty="0">
                          <a:solidFill>
                            <a:schemeClr val="accent1"/>
                          </a:solidFill>
                        </a:rPr>
                        <a:t> 13 Reguladores, 12 </a:t>
                      </a:r>
                      <a:r>
                        <a:rPr lang="es-ES" sz="2200" b="1" dirty="0">
                          <a:solidFill>
                            <a:schemeClr val="accent1"/>
                          </a:solidFill>
                        </a:rPr>
                        <a:t>de los 27 miembros de la ARIAE, 12 países. </a:t>
                      </a:r>
                      <a:endParaRPr lang="es-AR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069976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C34EACA-18BC-4C23-A023-54EDF5A49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355665"/>
              </p:ext>
            </p:extLst>
          </p:nvPr>
        </p:nvGraphicFramePr>
        <p:xfrm>
          <a:off x="604685" y="1816926"/>
          <a:ext cx="9453716" cy="4726420"/>
        </p:xfrm>
        <a:graphic>
          <a:graphicData uri="http://schemas.openxmlformats.org/drawingml/2006/table">
            <a:tbl>
              <a:tblPr/>
              <a:tblGrid>
                <a:gridCol w="7335421">
                  <a:extLst>
                    <a:ext uri="{9D8B030D-6E8A-4147-A177-3AD203B41FA5}">
                      <a16:colId xmlns:a16="http://schemas.microsoft.com/office/drawing/2014/main" val="2338585878"/>
                    </a:ext>
                  </a:extLst>
                </a:gridCol>
                <a:gridCol w="2118295">
                  <a:extLst>
                    <a:ext uri="{9D8B030D-6E8A-4147-A177-3AD203B41FA5}">
                      <a16:colId xmlns:a16="http://schemas.microsoft.com/office/drawing/2014/main" val="2756278733"/>
                    </a:ext>
                  </a:extLst>
                </a:gridCol>
              </a:tblGrid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País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89618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Agencia de Regulación y Control de Energía y Recursos Naturales no renovables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Ecuador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029846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Agência Nacional de Energia Elétrica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468929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Autoridad de Fiscalización de Electricidad y Tecnología Nuclear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Bolivia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831812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Autoridad Nacional de los Servicios Públicos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Panamá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05028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Autoridad Reguladora de Servicios Públicos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Costa Rica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74639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Comisión Nacional de los Mercados y la Competencia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España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760191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Ente Nacional Regulador del Gas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Argentina(*)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551816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Entidade Reguladora dos Serviços Energéticos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Portugal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150929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Organismo Supervisor de Inversión en Energía y Minería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Perú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740543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Superintendencia de Electricidad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República Dominicana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113237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Superintendencia General de Electricidad y Telecomunicaciones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El Salvador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2111450"/>
                  </a:ext>
                </a:extLst>
              </a:tr>
              <a:tr h="339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Unidad Reguladora de Servicios de Energía y Agua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AR" sz="1400" b="0" i="1" u="none" strike="noStrike" dirty="0">
                          <a:solidFill>
                            <a:srgbClr val="1F4E79"/>
                          </a:solidFill>
                          <a:effectLst/>
                          <a:latin typeface="Calibri" panose="020F0502020204030204" pitchFamily="34" charset="0"/>
                        </a:rPr>
                        <a:t>Uruguay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863095"/>
                  </a:ext>
                </a:extLst>
              </a:tr>
              <a:tr h="308916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A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(*)Se consideró la respuesta al cuestionario del Ente Provincial Regulador de la Energía de Entre Ríos (EPRE)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384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31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5139" y="269631"/>
            <a:ext cx="881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MARCO REGULATORIO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75138" y="1266094"/>
            <a:ext cx="113498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Las legislaciones de los países miembros de ARIAE han emitido normativa reconociendo distintos derechos de los Consumidores y Usuarios en general, como así también específica en la relación de consumo de energía, tales como: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la protección de su salud, seguridad e intereses económicos;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el derecho al acceso a la información;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el derecho a una adecuada atención y trato digno.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000" dirty="0">
                <a:solidFill>
                  <a:prstClr val="black"/>
                </a:solidFill>
                <a:latin typeface="Calibri" panose="020F0502020204030204"/>
              </a:rPr>
              <a:t>Dicha normativa contempla y define lineamientos básicos para la atención comercial, basada en los siguientes tópicos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lang="es-AR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AE7C7B8-3DF1-4599-93BC-0E0DCFDD2F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747642"/>
              </p:ext>
            </p:extLst>
          </p:nvPr>
        </p:nvGraphicFramePr>
        <p:xfrm>
          <a:off x="997157" y="3752602"/>
          <a:ext cx="9310626" cy="299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751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ROL DEL REGULADOR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En línea con la regulación de los países, los Reguladores han establecido normativa destinada a fijar criterios y lineamientos para la atención de consumidores de energía, con foco en los siguientes tópicos: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Las Prestadoras deben contar con un sistema de atención al consumidor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Establece la difusión de medios y canales de contacto habilitados al consumidor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Define un mínimo y/o tipo de canales de atención que deben ser ofrecidos por las Prestadoras:</a:t>
            </a: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 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E0102E6-8EE7-4969-B16E-27BFBEFDDF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1295316"/>
              </p:ext>
            </p:extLst>
          </p:nvPr>
        </p:nvGraphicFramePr>
        <p:xfrm>
          <a:off x="1545646" y="3185556"/>
          <a:ext cx="8215873" cy="3421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5279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ROL DEL REGULADOR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s-AR" sz="2400" b="1" dirty="0">
                <a:solidFill>
                  <a:prstClr val="black"/>
                </a:solidFill>
              </a:rPr>
              <a:t>Regulación sobre la Atención comercial:</a:t>
            </a:r>
          </a:p>
          <a:p>
            <a:pPr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En el </a:t>
            </a:r>
            <a:r>
              <a:rPr lang="es-AR" sz="2000" dirty="0"/>
              <a:t>85% </a:t>
            </a:r>
            <a:r>
              <a:rPr lang="es-AR" sz="2000" dirty="0">
                <a:solidFill>
                  <a:prstClr val="black"/>
                </a:solidFill>
              </a:rPr>
              <a:t>de los casos, los Reguladores Participantes han normado sobre los siguientes ejes: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Plazos de atención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Acceso a la información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Condiciones básicas para la atención presencial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Definición de procedimientos para la atención.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Indicadores para evaluar aspectos de la actividad comercial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Atención telefónica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Criterios para la notificación a usuarios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es-AR" sz="2000" dirty="0">
                <a:solidFill>
                  <a:prstClr val="black"/>
                </a:solidFill>
              </a:rPr>
              <a:t>Atención de rehabilitaciones</a:t>
            </a:r>
          </a:p>
          <a:p>
            <a:pPr lvl="0" algn="just">
              <a:defRPr/>
            </a:pPr>
            <a:r>
              <a:rPr lang="es-AR" sz="2000" dirty="0">
                <a:solidFill>
                  <a:prstClr val="black"/>
                </a:solidFill>
              </a:rPr>
              <a:t> </a:t>
            </a:r>
          </a:p>
          <a:p>
            <a:pPr lvl="0" algn="just">
              <a:defRPr/>
            </a:pPr>
            <a:endParaRPr lang="es-A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944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ROL DEL REGULADOR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61123" y="1415845"/>
            <a:ext cx="1085916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Regulación sobre la Atención de Emergencias: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la protección de los usuarios, el 69%</a:t>
            </a:r>
            <a:r>
              <a:rPr kumimoji="0" lang="es-A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 Reguladores informó que han</a:t>
            </a:r>
            <a:r>
              <a:rPr kumimoji="0" lang="es-AR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definido aspectos vinculados a la atención de emergencias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1411910-0CD7-485A-9C4A-24124781B1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383937"/>
              </p:ext>
            </p:extLst>
          </p:nvPr>
        </p:nvGraphicFramePr>
        <p:xfrm>
          <a:off x="679305" y="2519851"/>
          <a:ext cx="9854108" cy="3847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1555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5102</TotalTime>
  <Words>1441</Words>
  <Application>Microsoft Office PowerPoint</Application>
  <PresentationFormat>Panorámica</PresentationFormat>
  <Paragraphs>166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Arial</vt:lpstr>
      <vt:lpstr>Arial Narrow</vt:lpstr>
      <vt:lpstr>Calibri</vt:lpstr>
      <vt:lpstr>Myriad Pro</vt:lpstr>
      <vt:lpstr>Wingdings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MSVesprini@enargas.gov.ar</dc:creator>
  <cp:lastModifiedBy>Mariana Silvina Vesprini</cp:lastModifiedBy>
  <cp:revision>180</cp:revision>
  <cp:lastPrinted>2019-05-02T15:23:54Z</cp:lastPrinted>
  <dcterms:created xsi:type="dcterms:W3CDTF">2019-04-16T13:01:57Z</dcterms:created>
  <dcterms:modified xsi:type="dcterms:W3CDTF">2021-12-17T14:29:41Z</dcterms:modified>
</cp:coreProperties>
</file>