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03" r:id="rId2"/>
    <p:sldId id="554" r:id="rId3"/>
    <p:sldId id="556" r:id="rId4"/>
    <p:sldId id="604" r:id="rId5"/>
    <p:sldId id="635" r:id="rId6"/>
    <p:sldId id="636" r:id="rId7"/>
    <p:sldId id="625" r:id="rId8"/>
    <p:sldId id="615" r:id="rId9"/>
    <p:sldId id="623" r:id="rId10"/>
    <p:sldId id="624" r:id="rId11"/>
    <p:sldId id="637" r:id="rId12"/>
    <p:sldId id="627" r:id="rId13"/>
    <p:sldId id="612" r:id="rId14"/>
    <p:sldId id="639" r:id="rId15"/>
    <p:sldId id="613" r:id="rId16"/>
    <p:sldId id="633" r:id="rId17"/>
    <p:sldId id="619" r:id="rId18"/>
    <p:sldId id="622" r:id="rId19"/>
    <p:sldId id="628" r:id="rId20"/>
    <p:sldId id="629" r:id="rId21"/>
    <p:sldId id="616" r:id="rId22"/>
    <p:sldId id="617" r:id="rId23"/>
    <p:sldId id="618" r:id="rId24"/>
    <p:sldId id="614" r:id="rId25"/>
    <p:sldId id="634" r:id="rId26"/>
    <p:sldId id="630" r:id="rId27"/>
    <p:sldId id="640" r:id="rId28"/>
    <p:sldId id="641" r:id="rId29"/>
  </p:sldIdLst>
  <p:sldSz cx="12192000" cy="6858000"/>
  <p:notesSz cx="7010400" cy="92964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4676" autoAdjust="0"/>
  </p:normalViewPr>
  <p:slideViewPr>
    <p:cSldViewPr snapToGrid="0" snapToObjects="1">
      <p:cViewPr varScale="1">
        <p:scale>
          <a:sx n="68" d="100"/>
          <a:sy n="68" d="100"/>
        </p:scale>
        <p:origin x="9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0b4e34aedfece3f/Hernan/HCP%202021/ANH%202021/Proyecto%20ARIAE/6.ARIAE/Asamblea%202021/Datos%20estadisticos%20GTP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0b4e34aedfece3f/Hernan/HCP%202021/ANH%202021/Proyecto%20ARIAE/6.ARIAE/Asamblea%202021/Datos%20estadisticos%20GTP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0b4e34aedfece3f/Hernan/HCP%202021/ANH%202021/Proyecto%20ARIAE/6.ARIAE/Asamblea%202021/Datos%20estadisticos%20GTP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0b4e34aedfece3f/Hernan/HCP%202021/ANH%202021/Proyecto%20ARIAE/6.ARIAE/Asamblea%202021/Respuests%20GTPP/ARESEP/Adjunto%20al%20cuestionario%20de%20ARIAE%20dic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0b4e34aedfece3f/Hernan/HCP%202021/ANH%202021/Proyecto%20ARIAE/6.ARIAE/Asamblea%202021/Datos%20estadisticos%20GTPP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0b4e34aedfece3f/Hernan/HCP%202021/ANH%202021/Proyecto%20ARIAE/6.ARIAE/Asamblea%202021/Datos%20estadisticos%20GTPP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0b4e34aedfece3f/Hernan/HCP%202021/ANH%202021/Proyecto%20ARIAE/6.ARIAE/Asamblea%202021/Datos%20estadisticos%20GTPP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GLP (T</a:t>
            </a:r>
            <a:r>
              <a:rPr lang="en-US" b="1" baseline="0"/>
              <a:t> M )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'[Datos estadisticos GTPP.xlsx]GLP (Tm)'!$K$3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GTPP.xlsx]GLP (Tm)'!$B$4:$B$6</c:f>
              <c:strCache>
                <c:ptCount val="3"/>
                <c:pt idx="0">
                  <c:v>PRODUCCION</c:v>
                </c:pt>
                <c:pt idx="1">
                  <c:v>CONSUMO</c:v>
                </c:pt>
                <c:pt idx="2">
                  <c:v>EXPORTACION</c:v>
                </c:pt>
              </c:strCache>
            </c:strRef>
          </c:cat>
          <c:val>
            <c:numRef>
              <c:f>'[Datos estadisticos GTPP.xlsx]GLP (Tm)'!$K$4:$K$6</c:f>
              <c:numCache>
                <c:formatCode>#,##0</c:formatCode>
                <c:ptCount val="3"/>
                <c:pt idx="0">
                  <c:v>587553.2879166666</c:v>
                </c:pt>
                <c:pt idx="1">
                  <c:v>422567</c:v>
                </c:pt>
                <c:pt idx="2">
                  <c:v>111154.58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C-4B3F-B185-FE7C32AB8176}"/>
            </c:ext>
          </c:extLst>
        </c:ser>
        <c:ser>
          <c:idx val="1"/>
          <c:order val="1"/>
          <c:tx>
            <c:strRef>
              <c:f>'[Datos estadisticos GTPP.xlsx]GLP (Tm)'!$J$3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GTPP.xlsx]GLP (Tm)'!$B$4:$B$6</c:f>
              <c:strCache>
                <c:ptCount val="3"/>
                <c:pt idx="0">
                  <c:v>PRODUCCION</c:v>
                </c:pt>
                <c:pt idx="1">
                  <c:v>CONSUMO</c:v>
                </c:pt>
                <c:pt idx="2">
                  <c:v>EXPORTACION</c:v>
                </c:pt>
              </c:strCache>
            </c:strRef>
          </c:cat>
          <c:val>
            <c:numRef>
              <c:f>'[Datos estadisticos GTPP.xlsx]GLP (Tm)'!$J$4:$J$6</c:f>
              <c:numCache>
                <c:formatCode>#,##0</c:formatCode>
                <c:ptCount val="3"/>
                <c:pt idx="0">
                  <c:v>537080.31083333329</c:v>
                </c:pt>
                <c:pt idx="1">
                  <c:v>436023.17755000002</c:v>
                </c:pt>
                <c:pt idx="2">
                  <c:v>101596.74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3C-4B3F-B185-FE7C32AB8176}"/>
            </c:ext>
          </c:extLst>
        </c:ser>
        <c:ser>
          <c:idx val="2"/>
          <c:order val="2"/>
          <c:tx>
            <c:strRef>
              <c:f>'[Datos estadisticos GTPP.xlsx]GLP (Tm)'!$I$3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GTPP.xlsx]GLP (Tm)'!$B$4:$B$6</c:f>
              <c:strCache>
                <c:ptCount val="3"/>
                <c:pt idx="0">
                  <c:v>PRODUCCION</c:v>
                </c:pt>
                <c:pt idx="1">
                  <c:v>CONSUMO</c:v>
                </c:pt>
                <c:pt idx="2">
                  <c:v>EXPORTACION</c:v>
                </c:pt>
              </c:strCache>
            </c:strRef>
          </c:cat>
          <c:val>
            <c:numRef>
              <c:f>'[Datos estadisticos GTPP.xlsx]GLP (Tm)'!$I$4:$I$6</c:f>
              <c:numCache>
                <c:formatCode>#,##0</c:formatCode>
                <c:ptCount val="3"/>
                <c:pt idx="0">
                  <c:v>582370.61416666675</c:v>
                </c:pt>
                <c:pt idx="1">
                  <c:v>466551.58402999997</c:v>
                </c:pt>
                <c:pt idx="2">
                  <c:v>125591.7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3C-4B3F-B185-FE7C32AB8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9819280"/>
        <c:axId val="722821648"/>
      </c:barChart>
      <c:catAx>
        <c:axId val="36981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22821648"/>
        <c:crosses val="autoZero"/>
        <c:auto val="1"/>
        <c:lblAlgn val="ctr"/>
        <c:lblOffset val="100"/>
        <c:noMultiLvlLbl val="0"/>
      </c:catAx>
      <c:valAx>
        <c:axId val="72282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981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DIESEL (T 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'[Datos estadisticos GTPP.xlsx]Diesel (Tm)'!$J$2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GTPP.xlsx]Diesel (Tm)'!$B$3:$B$5</c:f>
              <c:strCache>
                <c:ptCount val="3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</c:strCache>
            </c:strRef>
          </c:cat>
          <c:val>
            <c:numRef>
              <c:f>'[Datos estadisticos GTPP.xlsx]Diesel (Tm)'!$J$3:$J$5</c:f>
              <c:numCache>
                <c:formatCode>#,##0</c:formatCode>
                <c:ptCount val="3"/>
                <c:pt idx="0">
                  <c:v>496400.24820012413</c:v>
                </c:pt>
                <c:pt idx="1">
                  <c:v>1108186.926143463</c:v>
                </c:pt>
                <c:pt idx="2">
                  <c:v>996404.36135218083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7-4D30-A7B0-823274BD2ABE}"/>
            </c:ext>
          </c:extLst>
        </c:ser>
        <c:ser>
          <c:idx val="1"/>
          <c:order val="1"/>
          <c:tx>
            <c:strRef>
              <c:f>'[Datos estadisticos GTPP.xlsx]Diesel (Tm)'!$I$2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GTPP.xlsx]Diesel (Tm)'!$B$3:$B$5</c:f>
              <c:strCache>
                <c:ptCount val="3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</c:strCache>
            </c:strRef>
          </c:cat>
          <c:val>
            <c:numRef>
              <c:f>'[Datos estadisticos GTPP.xlsx]Diesel (Tm)'!$I$3:$I$5</c:f>
              <c:numCache>
                <c:formatCode>#,##0</c:formatCode>
                <c:ptCount val="3"/>
                <c:pt idx="0">
                  <c:v>589475.29473764729</c:v>
                </c:pt>
                <c:pt idx="1">
                  <c:v>1413319.8135099066</c:v>
                </c:pt>
                <c:pt idx="2">
                  <c:v>847685.89509294764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F7-4D30-A7B0-823274BD2ABE}"/>
            </c:ext>
          </c:extLst>
        </c:ser>
        <c:ser>
          <c:idx val="2"/>
          <c:order val="2"/>
          <c:tx>
            <c:strRef>
              <c:f>'[Datos estadisticos GTPP.xlsx]Diesel (Tm)'!$H$2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GTPP.xlsx]Diesel (Tm)'!$B$3:$B$5</c:f>
              <c:strCache>
                <c:ptCount val="3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</c:strCache>
            </c:strRef>
          </c:cat>
          <c:val>
            <c:numRef>
              <c:f>'[Datos estadisticos GTPP.xlsx]Diesel (Tm)'!$H$3:$H$5</c:f>
              <c:numCache>
                <c:formatCode>#,##0</c:formatCode>
                <c:ptCount val="3"/>
                <c:pt idx="0">
                  <c:v>558450.27922513965</c:v>
                </c:pt>
                <c:pt idx="1">
                  <c:v>1707820.1696600849</c:v>
                </c:pt>
                <c:pt idx="2">
                  <c:v>1277804.1752020877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7-4D30-A7B0-823274BD2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9408912"/>
        <c:axId val="419408496"/>
      </c:barChart>
      <c:catAx>
        <c:axId val="41940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9408496"/>
        <c:crosses val="autoZero"/>
        <c:auto val="1"/>
        <c:lblAlgn val="ctr"/>
        <c:lblOffset val="100"/>
        <c:noMultiLvlLbl val="0"/>
      </c:catAx>
      <c:valAx>
        <c:axId val="41940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940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GASOLINA (T 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'[Datos estadisticos GTPP.xlsx]Gasolina (Tm)'!$K$2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GTPP.xlsx]Gasolina (Tm)'!$B$3:$B$5</c:f>
              <c:strCache>
                <c:ptCount val="3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</c:strCache>
            </c:strRef>
          </c:cat>
          <c:val>
            <c:numRef>
              <c:f>'[Datos estadisticos GTPP.xlsx]Gasolina (Tm)'!$K$3:$K$5</c:f>
              <c:numCache>
                <c:formatCode>#,##0</c:formatCode>
                <c:ptCount val="3"/>
                <c:pt idx="0">
                  <c:v>1116900.5584502793</c:v>
                </c:pt>
                <c:pt idx="1">
                  <c:v>769961.04363052174</c:v>
                </c:pt>
                <c:pt idx="2">
                  <c:v>377772.56623628311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F-41AB-BB78-B91114424768}"/>
            </c:ext>
          </c:extLst>
        </c:ser>
        <c:ser>
          <c:idx val="1"/>
          <c:order val="1"/>
          <c:tx>
            <c:strRef>
              <c:f>'[Datos estadisticos GTPP.xlsx]Gasolina (Tm)'!$J$2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GTPP.xlsx]Gasolina (Tm)'!$B$3:$B$5</c:f>
              <c:strCache>
                <c:ptCount val="3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</c:strCache>
            </c:strRef>
          </c:cat>
          <c:val>
            <c:numRef>
              <c:f>'[Datos estadisticos GTPP.xlsx]Gasolina (Tm)'!$J$3:$J$5</c:f>
              <c:numCache>
                <c:formatCode>#,##0</c:formatCode>
                <c:ptCount val="3"/>
                <c:pt idx="0">
                  <c:v>589475.29473764729</c:v>
                </c:pt>
                <c:pt idx="1">
                  <c:v>1324115.1644994463</c:v>
                </c:pt>
                <c:pt idx="2">
                  <c:v>147867.82748391374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CF-41AB-BB78-B91114424768}"/>
            </c:ext>
          </c:extLst>
        </c:ser>
        <c:ser>
          <c:idx val="2"/>
          <c:order val="2"/>
          <c:tx>
            <c:strRef>
              <c:f>'[Datos estadisticos GTPP.xlsx]Gasolina (Tm)'!$I$2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GTPP.xlsx]Gasolina (Tm)'!$B$3:$B$5</c:f>
              <c:strCache>
                <c:ptCount val="3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</c:strCache>
            </c:strRef>
          </c:cat>
          <c:val>
            <c:numRef>
              <c:f>'[Datos estadisticos GTPP.xlsx]Gasolina (Tm)'!$I$3:$I$5</c:f>
              <c:numCache>
                <c:formatCode>#,##0</c:formatCode>
                <c:ptCount val="3"/>
                <c:pt idx="0">
                  <c:v>713575.35678767844</c:v>
                </c:pt>
                <c:pt idx="1">
                  <c:v>1602245.5744769317</c:v>
                </c:pt>
                <c:pt idx="2">
                  <c:v>524890.22244511126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CF-41AB-BB78-B91114424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3756160"/>
        <c:axId val="353757408"/>
      </c:barChart>
      <c:catAx>
        <c:axId val="35375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3757408"/>
        <c:crosses val="autoZero"/>
        <c:auto val="1"/>
        <c:lblAlgn val="ctr"/>
        <c:lblOffset val="100"/>
        <c:noMultiLvlLbl val="0"/>
      </c:catAx>
      <c:valAx>
        <c:axId val="353757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375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IMPORTACION PRODUCTOS PETROLIFEROS (T 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'[Adjunto al cuestionario de ARIAE dic 2021.xlsx]Comparación 2019-2020 Derivados'!$B$24</c:f>
              <c:strCache>
                <c:ptCount val="1"/>
                <c:pt idx="0">
                  <c:v>Ventas 2020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'[Adjunto al cuestionario de ARIAE dic 2021.xlsx]Comparación 2019-2020 Derivados'!$A$25:$A$35</c:f>
              <c:strCache>
                <c:ptCount val="11"/>
                <c:pt idx="0">
                  <c:v>DIESEL 50</c:v>
                </c:pt>
                <c:pt idx="1">
                  <c:v>GASOLINA SUPER ( SUPERIOR )</c:v>
                </c:pt>
                <c:pt idx="2">
                  <c:v>GASOLINA PLUS 91 ( REGULAR )</c:v>
                </c:pt>
                <c:pt idx="3">
                  <c:v>GLP</c:v>
                </c:pt>
                <c:pt idx="4">
                  <c:v>JET  A-1</c:v>
                </c:pt>
                <c:pt idx="5">
                  <c:v>BUNKER C</c:v>
                </c:pt>
                <c:pt idx="6">
                  <c:v>BUNKER BAJO AZUFRE</c:v>
                </c:pt>
                <c:pt idx="7">
                  <c:v>EMULSION ASFALTICA RAPIDA (CRS-1)</c:v>
                </c:pt>
                <c:pt idx="8">
                  <c:v>GASOLEO</c:v>
                </c:pt>
                <c:pt idx="9">
                  <c:v>KEROSENE</c:v>
                </c:pt>
                <c:pt idx="10">
                  <c:v>AV GAS ( 100 LL )</c:v>
                </c:pt>
              </c:strCache>
            </c:strRef>
          </c:cat>
          <c:val>
            <c:numRef>
              <c:f>'[Adjunto al cuestionario de ARIAE dic 2021.xlsx]Comparación 2019-2020 Derivados'!$B$25:$B$35</c:f>
              <c:numCache>
                <c:formatCode>#,##0.00</c:formatCode>
                <c:ptCount val="11"/>
                <c:pt idx="0">
                  <c:v>909081.05434052716</c:v>
                </c:pt>
                <c:pt idx="1">
                  <c:v>462925.34446267225</c:v>
                </c:pt>
                <c:pt idx="2">
                  <c:v>456391.03844551923</c:v>
                </c:pt>
                <c:pt idx="3">
                  <c:v>279501.9805706903</c:v>
                </c:pt>
                <c:pt idx="4">
                  <c:v>109243.68152184076</c:v>
                </c:pt>
                <c:pt idx="5">
                  <c:v>75813.369450984726</c:v>
                </c:pt>
                <c:pt idx="6">
                  <c:v>0</c:v>
                </c:pt>
                <c:pt idx="7">
                  <c:v>13747.989073244536</c:v>
                </c:pt>
                <c:pt idx="8">
                  <c:v>6059.0529295264651</c:v>
                </c:pt>
                <c:pt idx="9">
                  <c:v>3678.3088391544193</c:v>
                </c:pt>
                <c:pt idx="10">
                  <c:v>936.74976837488418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6-4618-AAFD-9C2D023672CC}"/>
            </c:ext>
          </c:extLst>
        </c:ser>
        <c:ser>
          <c:idx val="1"/>
          <c:order val="1"/>
          <c:tx>
            <c:strRef>
              <c:f>'[Adjunto al cuestionario de ARIAE dic 2021.xlsx]Comparación 2019-2020 Derivados'!$C$24</c:f>
              <c:strCache>
                <c:ptCount val="1"/>
                <c:pt idx="0">
                  <c:v>Ventas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'[Adjunto al cuestionario de ARIAE dic 2021.xlsx]Comparación 2019-2020 Derivados'!$A$25:$A$35</c:f>
              <c:strCache>
                <c:ptCount val="11"/>
                <c:pt idx="0">
                  <c:v>DIESEL 50</c:v>
                </c:pt>
                <c:pt idx="1">
                  <c:v>GASOLINA SUPER ( SUPERIOR )</c:v>
                </c:pt>
                <c:pt idx="2">
                  <c:v>GASOLINA PLUS 91 ( REGULAR )</c:v>
                </c:pt>
                <c:pt idx="3">
                  <c:v>GLP</c:v>
                </c:pt>
                <c:pt idx="4">
                  <c:v>JET  A-1</c:v>
                </c:pt>
                <c:pt idx="5">
                  <c:v>BUNKER C</c:v>
                </c:pt>
                <c:pt idx="6">
                  <c:v>BUNKER BAJO AZUFRE</c:v>
                </c:pt>
                <c:pt idx="7">
                  <c:v>EMULSION ASFALTICA RAPIDA (CRS-1)</c:v>
                </c:pt>
                <c:pt idx="8">
                  <c:v>GASOLEO</c:v>
                </c:pt>
                <c:pt idx="9">
                  <c:v>KEROSENE</c:v>
                </c:pt>
                <c:pt idx="10">
                  <c:v>AV GAS ( 100 LL )</c:v>
                </c:pt>
              </c:strCache>
            </c:strRef>
          </c:cat>
          <c:val>
            <c:numRef>
              <c:f>'[Adjunto al cuestionario de ARIAE dic 2021.xlsx]Comparación 2019-2020 Derivados'!$C$25:$C$35</c:f>
              <c:numCache>
                <c:formatCode>#,##0.00</c:formatCode>
                <c:ptCount val="11"/>
                <c:pt idx="0">
                  <c:v>1040452.8927305643</c:v>
                </c:pt>
                <c:pt idx="1">
                  <c:v>583785.74670440354</c:v>
                </c:pt>
                <c:pt idx="2">
                  <c:v>561417.01301240048</c:v>
                </c:pt>
                <c:pt idx="3">
                  <c:v>290728.49833924038</c:v>
                </c:pt>
                <c:pt idx="4">
                  <c:v>245915.21116465659</c:v>
                </c:pt>
                <c:pt idx="5">
                  <c:v>83989.37586543939</c:v>
                </c:pt>
                <c:pt idx="6">
                  <c:v>20931.670023882984</c:v>
                </c:pt>
                <c:pt idx="7">
                  <c:v>12125.603912219418</c:v>
                </c:pt>
                <c:pt idx="8">
                  <c:v>8498.6817613911626</c:v>
                </c:pt>
                <c:pt idx="9">
                  <c:v>5031.5391349430975</c:v>
                </c:pt>
                <c:pt idx="10">
                  <c:v>1088.9806811324443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6-4618-AAFD-9C2D02367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0591119"/>
        <c:axId val="830591951"/>
      </c:barChart>
      <c:catAx>
        <c:axId val="830591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30591951"/>
        <c:crosses val="autoZero"/>
        <c:auto val="1"/>
        <c:lblAlgn val="ctr"/>
        <c:lblOffset val="100"/>
        <c:noMultiLvlLbl val="0"/>
      </c:catAx>
      <c:valAx>
        <c:axId val="8305919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3059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GLP (T</a:t>
            </a:r>
            <a:r>
              <a:rPr lang="en-US" b="1" baseline="0"/>
              <a:t> M)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'[Datos estadisticos GTPP.xlsx]GLP (Tm)'!$E$3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GTPP.xlsx]GLP (Tm)'!$B$4:$B$7</c:f>
              <c:strCache>
                <c:ptCount val="4"/>
                <c:pt idx="0">
                  <c:v>PRODUCCION</c:v>
                </c:pt>
                <c:pt idx="1">
                  <c:v>CONSUMO</c:v>
                </c:pt>
                <c:pt idx="2">
                  <c:v>EXPORTACION</c:v>
                </c:pt>
                <c:pt idx="3">
                  <c:v>EXPORTACION</c:v>
                </c:pt>
              </c:strCache>
            </c:strRef>
          </c:cat>
          <c:val>
            <c:numRef>
              <c:f>'[Datos estadisticos GTPP.xlsx]GLP (Tm)'!$E$4:$E$7</c:f>
              <c:numCache>
                <c:formatCode>#,##0</c:formatCode>
                <c:ptCount val="4"/>
                <c:pt idx="0">
                  <c:v>1061322</c:v>
                </c:pt>
                <c:pt idx="1">
                  <c:v>1088308</c:v>
                </c:pt>
                <c:pt idx="2">
                  <c:v>134105</c:v>
                </c:pt>
                <c:pt idx="3">
                  <c:v>102569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A-4B53-97B9-4531555989BC}"/>
            </c:ext>
          </c:extLst>
        </c:ser>
        <c:ser>
          <c:idx val="1"/>
          <c:order val="1"/>
          <c:tx>
            <c:strRef>
              <c:f>'[Datos estadisticos GTPP.xlsx]GLP (Tm)'!$D$3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GTPP.xlsx]GLP (Tm)'!$B$4:$B$7</c:f>
              <c:strCache>
                <c:ptCount val="4"/>
                <c:pt idx="0">
                  <c:v>PRODUCCION</c:v>
                </c:pt>
                <c:pt idx="1">
                  <c:v>CONSUMO</c:v>
                </c:pt>
                <c:pt idx="2">
                  <c:v>EXPORTACION</c:v>
                </c:pt>
                <c:pt idx="3">
                  <c:v>EXPORTACION</c:v>
                </c:pt>
              </c:strCache>
            </c:strRef>
          </c:cat>
          <c:val>
            <c:numRef>
              <c:f>'[Datos estadisticos GTPP.xlsx]GLP (Tm)'!$D$4:$D$7</c:f>
              <c:numCache>
                <c:formatCode>#,##0</c:formatCode>
                <c:ptCount val="4"/>
                <c:pt idx="0">
                  <c:v>1256086</c:v>
                </c:pt>
                <c:pt idx="1">
                  <c:v>1292490</c:v>
                </c:pt>
                <c:pt idx="2">
                  <c:v>133906</c:v>
                </c:pt>
                <c:pt idx="3">
                  <c:v>106207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7A-4B53-97B9-4531555989BC}"/>
            </c:ext>
          </c:extLst>
        </c:ser>
        <c:ser>
          <c:idx val="2"/>
          <c:order val="2"/>
          <c:tx>
            <c:strRef>
              <c:f>'[Datos estadisticos GTPP.xlsx]GLP (Tm)'!$C$3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GTPP.xlsx]GLP (Tm)'!$B$4:$B$7</c:f>
              <c:strCache>
                <c:ptCount val="4"/>
                <c:pt idx="0">
                  <c:v>PRODUCCION</c:v>
                </c:pt>
                <c:pt idx="1">
                  <c:v>CONSUMO</c:v>
                </c:pt>
                <c:pt idx="2">
                  <c:v>EXPORTACION</c:v>
                </c:pt>
                <c:pt idx="3">
                  <c:v>EXPORTACION</c:v>
                </c:pt>
              </c:strCache>
            </c:strRef>
          </c:cat>
          <c:val>
            <c:numRef>
              <c:f>'[Datos estadisticos GTPP.xlsx]GLP (Tm)'!$C$4:$C$7</c:f>
              <c:numCache>
                <c:formatCode>#,##0</c:formatCode>
                <c:ptCount val="4"/>
                <c:pt idx="0">
                  <c:v>1386615</c:v>
                </c:pt>
                <c:pt idx="1">
                  <c:v>1438251</c:v>
                </c:pt>
                <c:pt idx="2">
                  <c:v>165252</c:v>
                </c:pt>
                <c:pt idx="3">
                  <c:v>140635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7A-4B53-97B9-453155598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9819280"/>
        <c:axId val="722821648"/>
      </c:barChart>
      <c:catAx>
        <c:axId val="36981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22821648"/>
        <c:crosses val="autoZero"/>
        <c:auto val="1"/>
        <c:lblAlgn val="ctr"/>
        <c:lblOffset val="100"/>
        <c:noMultiLvlLbl val="0"/>
      </c:catAx>
      <c:valAx>
        <c:axId val="72282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6981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DIESEL (T 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'[Datos estadisticos GTPP.xlsx]Diesel (Tm)'!$E$2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GTPP.xlsx]Diesel (Tm)'!$B$3:$B$6</c:f>
              <c:strCache>
                <c:ptCount val="4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  <c:pt idx="3">
                  <c:v>EXPORTACION</c:v>
                </c:pt>
              </c:strCache>
            </c:strRef>
          </c:cat>
          <c:val>
            <c:numRef>
              <c:f>'[Datos estadisticos GTPP.xlsx]Diesel (Tm)'!$E$3:$E$6</c:f>
              <c:numCache>
                <c:formatCode>#,##0</c:formatCode>
                <c:ptCount val="4"/>
                <c:pt idx="0">
                  <c:v>16717487.83</c:v>
                </c:pt>
                <c:pt idx="1">
                  <c:v>20065762.16</c:v>
                </c:pt>
                <c:pt idx="2">
                  <c:v>533570.38</c:v>
                </c:pt>
                <c:pt idx="3">
                  <c:v>317502.48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E-4392-A7E2-EC8DFDD057E4}"/>
            </c:ext>
          </c:extLst>
        </c:ser>
        <c:ser>
          <c:idx val="1"/>
          <c:order val="1"/>
          <c:tx>
            <c:strRef>
              <c:f>'[Datos estadisticos GTPP.xlsx]Diesel (Tm)'!$D$2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GTPP.xlsx]Diesel (Tm)'!$B$3:$B$6</c:f>
              <c:strCache>
                <c:ptCount val="4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  <c:pt idx="3">
                  <c:v>EXPORTACION</c:v>
                </c:pt>
              </c:strCache>
            </c:strRef>
          </c:cat>
          <c:val>
            <c:numRef>
              <c:f>'[Datos estadisticos GTPP.xlsx]Diesel (Tm)'!$D$3:$D$6</c:f>
              <c:numCache>
                <c:formatCode>#,##0</c:formatCode>
                <c:ptCount val="4"/>
                <c:pt idx="0">
                  <c:v>25780077.860000003</c:v>
                </c:pt>
                <c:pt idx="1">
                  <c:v>28334203.870000001</c:v>
                </c:pt>
                <c:pt idx="2">
                  <c:v>458397.51999999996</c:v>
                </c:pt>
                <c:pt idx="3">
                  <c:v>424175.07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2E-4392-A7E2-EC8DFDD057E4}"/>
            </c:ext>
          </c:extLst>
        </c:ser>
        <c:ser>
          <c:idx val="2"/>
          <c:order val="2"/>
          <c:tx>
            <c:strRef>
              <c:f>'[Datos estadisticos GTPP.xlsx]Diesel (Tm)'!$C$2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GTPP.xlsx]Diesel (Tm)'!$B$3:$B$6</c:f>
              <c:strCache>
                <c:ptCount val="4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  <c:pt idx="3">
                  <c:v>EXPORTACION</c:v>
                </c:pt>
              </c:strCache>
            </c:strRef>
          </c:cat>
          <c:val>
            <c:numRef>
              <c:f>'[Datos estadisticos GTPP.xlsx]Diesel (Tm)'!$C$3:$C$6</c:f>
              <c:numCache>
                <c:formatCode>#,##0</c:formatCode>
                <c:ptCount val="4"/>
                <c:pt idx="0">
                  <c:v>28745480.870000001</c:v>
                </c:pt>
                <c:pt idx="1">
                  <c:v>31140171.360000003</c:v>
                </c:pt>
                <c:pt idx="2">
                  <c:v>5085663.1599999992</c:v>
                </c:pt>
                <c:pt idx="3">
                  <c:v>6163039.0499999998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2E-4392-A7E2-EC8DFDD05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9408912"/>
        <c:axId val="419408496"/>
      </c:barChart>
      <c:catAx>
        <c:axId val="41940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9408496"/>
        <c:crosses val="autoZero"/>
        <c:auto val="1"/>
        <c:lblAlgn val="ctr"/>
        <c:lblOffset val="100"/>
        <c:noMultiLvlLbl val="0"/>
      </c:catAx>
      <c:valAx>
        <c:axId val="41940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940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GASOLINA (T 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'[Datos estadisticos GTPP.xlsx]Gasolina (Tm)'!$E$2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GTPP.xlsx]Gasolina (Tm)'!$B$3:$B$6</c:f>
              <c:strCache>
                <c:ptCount val="4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  <c:pt idx="3">
                  <c:v>EXPORTACION</c:v>
                </c:pt>
              </c:strCache>
            </c:strRef>
          </c:cat>
          <c:val>
            <c:numRef>
              <c:f>'[Datos estadisticos GTPP.xlsx]Gasolina (Tm)'!$E$3:$E$6</c:f>
              <c:numCache>
                <c:formatCode>#,##0</c:formatCode>
                <c:ptCount val="4"/>
                <c:pt idx="0">
                  <c:v>5721757.6200000001</c:v>
                </c:pt>
                <c:pt idx="1">
                  <c:v>3364661.96</c:v>
                </c:pt>
                <c:pt idx="2">
                  <c:v>86716.84</c:v>
                </c:pt>
                <c:pt idx="3">
                  <c:v>183412.38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0-42C7-8614-EE666C94DD33}"/>
            </c:ext>
          </c:extLst>
        </c:ser>
        <c:ser>
          <c:idx val="1"/>
          <c:order val="1"/>
          <c:tx>
            <c:strRef>
              <c:f>'[Datos estadisticos GTPP.xlsx]Gasolina (Tm)'!$D$2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GTPP.xlsx]Gasolina (Tm)'!$B$3:$B$6</c:f>
              <c:strCache>
                <c:ptCount val="4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  <c:pt idx="3">
                  <c:v>EXPORTACION</c:v>
                </c:pt>
              </c:strCache>
            </c:strRef>
          </c:cat>
          <c:val>
            <c:numRef>
              <c:f>'[Datos estadisticos GTPP.xlsx]Gasolina (Tm)'!$D$3:$D$6</c:f>
              <c:numCache>
                <c:formatCode>#,##0</c:formatCode>
                <c:ptCount val="4"/>
                <c:pt idx="0">
                  <c:v>7076001.8399999999</c:v>
                </c:pt>
                <c:pt idx="1">
                  <c:v>4242558.3100000005</c:v>
                </c:pt>
                <c:pt idx="2">
                  <c:v>161332.38</c:v>
                </c:pt>
                <c:pt idx="3">
                  <c:v>169967.27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0-42C7-8614-EE666C94DD33}"/>
            </c:ext>
          </c:extLst>
        </c:ser>
        <c:ser>
          <c:idx val="2"/>
          <c:order val="2"/>
          <c:tx>
            <c:strRef>
              <c:f>'[Datos estadisticos GTPP.xlsx]Gasolina (Tm)'!$C$2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estadisticos GTPP.xlsx]Gasolina (Tm)'!$B$3:$B$6</c:f>
              <c:strCache>
                <c:ptCount val="4"/>
                <c:pt idx="0">
                  <c:v>PRODUCCION</c:v>
                </c:pt>
                <c:pt idx="1">
                  <c:v>CONSUMO</c:v>
                </c:pt>
                <c:pt idx="2">
                  <c:v>IMPORTACION</c:v>
                </c:pt>
                <c:pt idx="3">
                  <c:v>EXPORTACION</c:v>
                </c:pt>
              </c:strCache>
            </c:strRef>
          </c:cat>
          <c:val>
            <c:numRef>
              <c:f>'[Datos estadisticos GTPP.xlsx]Gasolina (Tm)'!$C$3:$C$6</c:f>
              <c:numCache>
                <c:formatCode>#,##0</c:formatCode>
                <c:ptCount val="4"/>
                <c:pt idx="0">
                  <c:v>8202949.7400000002</c:v>
                </c:pt>
                <c:pt idx="1">
                  <c:v>5355280.0200000005</c:v>
                </c:pt>
                <c:pt idx="2">
                  <c:v>1502990.15</c:v>
                </c:pt>
                <c:pt idx="3">
                  <c:v>4620303.55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0-42C7-8614-EE666C94D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3756160"/>
        <c:axId val="353757408"/>
      </c:barChart>
      <c:catAx>
        <c:axId val="35375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3757408"/>
        <c:crosses val="autoZero"/>
        <c:auto val="1"/>
        <c:lblAlgn val="ctr"/>
        <c:lblOffset val="100"/>
        <c:noMultiLvlLbl val="0"/>
      </c:catAx>
      <c:valAx>
        <c:axId val="353757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375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4D0A5-83D5-4461-B6BE-DC55C05D6B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621FF2FE-5EBD-48F2-B01C-E4F7CB71B272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BO" sz="2000" b="1"/>
            <a:t>Creación de los Centros de Investigación Regulatorio Plural (CIRP</a:t>
          </a:r>
          <a:endParaRPr lang="es-BO" sz="2000" b="1" dirty="0"/>
        </a:p>
      </dgm:t>
    </dgm:pt>
    <dgm:pt modelId="{846C66F6-DB94-4C97-B683-D270DB875DE9}" type="parTrans" cxnId="{049D8149-8C77-48D8-9987-9BB917429791}">
      <dgm:prSet/>
      <dgm:spPr/>
      <dgm:t>
        <a:bodyPr/>
        <a:lstStyle/>
        <a:p>
          <a:endParaRPr lang="es-BO" sz="800"/>
        </a:p>
      </dgm:t>
    </dgm:pt>
    <dgm:pt modelId="{F799720D-EAA8-41E7-922D-E02AD03F2A34}" type="sibTrans" cxnId="{049D8149-8C77-48D8-9987-9BB917429791}">
      <dgm:prSet/>
      <dgm:spPr/>
      <dgm:t>
        <a:bodyPr/>
        <a:lstStyle/>
        <a:p>
          <a:endParaRPr lang="es-BO" sz="800"/>
        </a:p>
      </dgm:t>
    </dgm:pt>
    <dgm:pt modelId="{9253CC3C-E484-4248-A298-09DFDBB05061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BO" sz="2000" b="1" dirty="0"/>
            <a:t>Objetivo</a:t>
          </a:r>
        </a:p>
      </dgm:t>
    </dgm:pt>
    <dgm:pt modelId="{BF0C86FB-6B04-4FE2-BC07-412B05699FAA}" type="parTrans" cxnId="{6B813AFE-CFB8-4CCB-8FDC-62AC9FBEFA14}">
      <dgm:prSet/>
      <dgm:spPr/>
      <dgm:t>
        <a:bodyPr/>
        <a:lstStyle/>
        <a:p>
          <a:endParaRPr lang="es-ES"/>
        </a:p>
      </dgm:t>
    </dgm:pt>
    <dgm:pt modelId="{1D3B7AF4-7F21-4D7C-82E1-9E043C227D40}" type="sibTrans" cxnId="{6B813AFE-CFB8-4CCB-8FDC-62AC9FBEFA14}">
      <dgm:prSet/>
      <dgm:spPr/>
      <dgm:t>
        <a:bodyPr/>
        <a:lstStyle/>
        <a:p>
          <a:endParaRPr lang="es-ES"/>
        </a:p>
      </dgm:t>
    </dgm:pt>
    <dgm:pt modelId="{04D46DA9-22CF-4926-82CF-092E3CA44842}" type="pres">
      <dgm:prSet presAssocID="{ADD4D0A5-83D5-4461-B6BE-DC55C05D6B5C}" presName="Name0" presStyleCnt="0">
        <dgm:presLayoutVars>
          <dgm:chMax val="7"/>
          <dgm:chPref val="7"/>
          <dgm:dir/>
        </dgm:presLayoutVars>
      </dgm:prSet>
      <dgm:spPr/>
    </dgm:pt>
    <dgm:pt modelId="{BCF714E5-31E7-4CA8-89CC-E2B00646E93E}" type="pres">
      <dgm:prSet presAssocID="{ADD4D0A5-83D5-4461-B6BE-DC55C05D6B5C}" presName="Name1" presStyleCnt="0"/>
      <dgm:spPr/>
    </dgm:pt>
    <dgm:pt modelId="{2357F9CA-873D-44DF-A958-7838C7D0D22C}" type="pres">
      <dgm:prSet presAssocID="{ADD4D0A5-83D5-4461-B6BE-DC55C05D6B5C}" presName="cycle" presStyleCnt="0"/>
      <dgm:spPr/>
    </dgm:pt>
    <dgm:pt modelId="{75DC3D7A-CEF3-48A3-BB8C-63EB1F957032}" type="pres">
      <dgm:prSet presAssocID="{ADD4D0A5-83D5-4461-B6BE-DC55C05D6B5C}" presName="srcNode" presStyleLbl="node1" presStyleIdx="0" presStyleCnt="2"/>
      <dgm:spPr/>
    </dgm:pt>
    <dgm:pt modelId="{1DD0079B-25C4-4807-84ED-7D8E74FA0B6E}" type="pres">
      <dgm:prSet presAssocID="{ADD4D0A5-83D5-4461-B6BE-DC55C05D6B5C}" presName="conn" presStyleLbl="parChTrans1D2" presStyleIdx="0" presStyleCnt="1"/>
      <dgm:spPr/>
    </dgm:pt>
    <dgm:pt modelId="{41FB5978-F494-492E-A484-68E43080D7A3}" type="pres">
      <dgm:prSet presAssocID="{ADD4D0A5-83D5-4461-B6BE-DC55C05D6B5C}" presName="extraNode" presStyleLbl="node1" presStyleIdx="0" presStyleCnt="2"/>
      <dgm:spPr/>
    </dgm:pt>
    <dgm:pt modelId="{9FDD3A47-70E7-44FD-A7FF-D9CAAE4FC787}" type="pres">
      <dgm:prSet presAssocID="{ADD4D0A5-83D5-4461-B6BE-DC55C05D6B5C}" presName="dstNode" presStyleLbl="node1" presStyleIdx="0" presStyleCnt="2"/>
      <dgm:spPr/>
    </dgm:pt>
    <dgm:pt modelId="{26787BC7-22A1-46CE-8DED-9B9FF9D951A5}" type="pres">
      <dgm:prSet presAssocID="{621FF2FE-5EBD-48F2-B01C-E4F7CB71B272}" presName="text_1" presStyleLbl="node1" presStyleIdx="0" presStyleCnt="2" custScaleX="100603" custScaleY="50210" custLinFactNeighborX="-621" custLinFactNeighborY="-34838">
        <dgm:presLayoutVars>
          <dgm:bulletEnabled val="1"/>
        </dgm:presLayoutVars>
      </dgm:prSet>
      <dgm:spPr/>
    </dgm:pt>
    <dgm:pt modelId="{2C3B1296-36F5-47DB-924C-0AA49FCF9202}" type="pres">
      <dgm:prSet presAssocID="{621FF2FE-5EBD-48F2-B01C-E4F7CB71B272}" presName="accent_1" presStyleCnt="0"/>
      <dgm:spPr/>
    </dgm:pt>
    <dgm:pt modelId="{456B163D-D9F5-4D88-AF20-87A5862D53A8}" type="pres">
      <dgm:prSet presAssocID="{621FF2FE-5EBD-48F2-B01C-E4F7CB71B272}" presName="accentRepeatNode" presStyleLbl="solidFgAcc1" presStyleIdx="0" presStyleCnt="2" custScaleX="75144" custScaleY="75144" custLinFactNeighborY="-28771"/>
      <dgm:spPr>
        <a:solidFill>
          <a:schemeClr val="accent6">
            <a:lumMod val="50000"/>
          </a:schemeClr>
        </a:solidFill>
      </dgm:spPr>
    </dgm:pt>
    <dgm:pt modelId="{03143783-883D-497F-9AE4-7B9CEEA214AB}" type="pres">
      <dgm:prSet presAssocID="{9253CC3C-E484-4248-A298-09DFDBB05061}" presName="text_2" presStyleLbl="node1" presStyleIdx="1" presStyleCnt="2" custScaleY="44743" custLinFactNeighborY="-68555">
        <dgm:presLayoutVars>
          <dgm:bulletEnabled val="1"/>
        </dgm:presLayoutVars>
      </dgm:prSet>
      <dgm:spPr/>
    </dgm:pt>
    <dgm:pt modelId="{A571EA19-A239-43E8-9649-2B02CCDE9AD2}" type="pres">
      <dgm:prSet presAssocID="{9253CC3C-E484-4248-A298-09DFDBB05061}" presName="accent_2" presStyleCnt="0"/>
      <dgm:spPr/>
    </dgm:pt>
    <dgm:pt modelId="{3D2131A6-432E-4A3C-AD34-388E85AF99C9}" type="pres">
      <dgm:prSet presAssocID="{9253CC3C-E484-4248-A298-09DFDBB05061}" presName="accentRepeatNode" presStyleLbl="solidFgAcc1" presStyleIdx="1" presStyleCnt="2" custScaleX="75144" custScaleY="75144" custLinFactNeighborY="-54855"/>
      <dgm:spPr>
        <a:solidFill>
          <a:schemeClr val="accent6">
            <a:lumMod val="50000"/>
          </a:schemeClr>
        </a:solidFill>
      </dgm:spPr>
    </dgm:pt>
  </dgm:ptLst>
  <dgm:cxnLst>
    <dgm:cxn modelId="{049D8149-8C77-48D8-9987-9BB917429791}" srcId="{ADD4D0A5-83D5-4461-B6BE-DC55C05D6B5C}" destId="{621FF2FE-5EBD-48F2-B01C-E4F7CB71B272}" srcOrd="0" destOrd="0" parTransId="{846C66F6-DB94-4C97-B683-D270DB875DE9}" sibTransId="{F799720D-EAA8-41E7-922D-E02AD03F2A34}"/>
    <dgm:cxn modelId="{69199381-8C5A-451A-930E-C1B4D27A1FEE}" type="presOf" srcId="{F799720D-EAA8-41E7-922D-E02AD03F2A34}" destId="{1DD0079B-25C4-4807-84ED-7D8E74FA0B6E}" srcOrd="0" destOrd="0" presId="urn:microsoft.com/office/officeart/2008/layout/VerticalCurvedList"/>
    <dgm:cxn modelId="{3786C1A5-4DC1-4B6C-854F-752E26578564}" type="presOf" srcId="{9253CC3C-E484-4248-A298-09DFDBB05061}" destId="{03143783-883D-497F-9AE4-7B9CEEA214AB}" srcOrd="0" destOrd="0" presId="urn:microsoft.com/office/officeart/2008/layout/VerticalCurvedList"/>
    <dgm:cxn modelId="{B96D2CD5-FA62-4A83-9EB3-032C471D9DE4}" type="presOf" srcId="{ADD4D0A5-83D5-4461-B6BE-DC55C05D6B5C}" destId="{04D46DA9-22CF-4926-82CF-092E3CA44842}" srcOrd="0" destOrd="0" presId="urn:microsoft.com/office/officeart/2008/layout/VerticalCurvedList"/>
    <dgm:cxn modelId="{6416ABEF-CABB-47D8-AFB3-BF256613165F}" type="presOf" srcId="{621FF2FE-5EBD-48F2-B01C-E4F7CB71B272}" destId="{26787BC7-22A1-46CE-8DED-9B9FF9D951A5}" srcOrd="0" destOrd="0" presId="urn:microsoft.com/office/officeart/2008/layout/VerticalCurvedList"/>
    <dgm:cxn modelId="{6B813AFE-CFB8-4CCB-8FDC-62AC9FBEFA14}" srcId="{ADD4D0A5-83D5-4461-B6BE-DC55C05D6B5C}" destId="{9253CC3C-E484-4248-A298-09DFDBB05061}" srcOrd="1" destOrd="0" parTransId="{BF0C86FB-6B04-4FE2-BC07-412B05699FAA}" sibTransId="{1D3B7AF4-7F21-4D7C-82E1-9E043C227D40}"/>
    <dgm:cxn modelId="{DE15058E-80E7-4C45-94D9-3CA1B631767C}" type="presParOf" srcId="{04D46DA9-22CF-4926-82CF-092E3CA44842}" destId="{BCF714E5-31E7-4CA8-89CC-E2B00646E93E}" srcOrd="0" destOrd="0" presId="urn:microsoft.com/office/officeart/2008/layout/VerticalCurvedList"/>
    <dgm:cxn modelId="{AEFF48D2-725D-4996-ABF5-5E380FBDB293}" type="presParOf" srcId="{BCF714E5-31E7-4CA8-89CC-E2B00646E93E}" destId="{2357F9CA-873D-44DF-A958-7838C7D0D22C}" srcOrd="0" destOrd="0" presId="urn:microsoft.com/office/officeart/2008/layout/VerticalCurvedList"/>
    <dgm:cxn modelId="{3E7CF3F1-8B37-4A92-9487-00405BEC1B1D}" type="presParOf" srcId="{2357F9CA-873D-44DF-A958-7838C7D0D22C}" destId="{75DC3D7A-CEF3-48A3-BB8C-63EB1F957032}" srcOrd="0" destOrd="0" presId="urn:microsoft.com/office/officeart/2008/layout/VerticalCurvedList"/>
    <dgm:cxn modelId="{0547AEF6-1DBE-4C0D-A97C-7A909ED79AF6}" type="presParOf" srcId="{2357F9CA-873D-44DF-A958-7838C7D0D22C}" destId="{1DD0079B-25C4-4807-84ED-7D8E74FA0B6E}" srcOrd="1" destOrd="0" presId="urn:microsoft.com/office/officeart/2008/layout/VerticalCurvedList"/>
    <dgm:cxn modelId="{4CB42ECA-135C-4765-B645-CC0896B5E4AD}" type="presParOf" srcId="{2357F9CA-873D-44DF-A958-7838C7D0D22C}" destId="{41FB5978-F494-492E-A484-68E43080D7A3}" srcOrd="2" destOrd="0" presId="urn:microsoft.com/office/officeart/2008/layout/VerticalCurvedList"/>
    <dgm:cxn modelId="{82C6AEDF-D89D-4898-A5AA-D3EB7AD0FB0B}" type="presParOf" srcId="{2357F9CA-873D-44DF-A958-7838C7D0D22C}" destId="{9FDD3A47-70E7-44FD-A7FF-D9CAAE4FC787}" srcOrd="3" destOrd="0" presId="urn:microsoft.com/office/officeart/2008/layout/VerticalCurvedList"/>
    <dgm:cxn modelId="{502951D4-65FA-4285-A15E-41568B4BAD53}" type="presParOf" srcId="{BCF714E5-31E7-4CA8-89CC-E2B00646E93E}" destId="{26787BC7-22A1-46CE-8DED-9B9FF9D951A5}" srcOrd="1" destOrd="0" presId="urn:microsoft.com/office/officeart/2008/layout/VerticalCurvedList"/>
    <dgm:cxn modelId="{A2E50188-F944-4740-84C4-423A98F958BC}" type="presParOf" srcId="{BCF714E5-31E7-4CA8-89CC-E2B00646E93E}" destId="{2C3B1296-36F5-47DB-924C-0AA49FCF9202}" srcOrd="2" destOrd="0" presId="urn:microsoft.com/office/officeart/2008/layout/VerticalCurvedList"/>
    <dgm:cxn modelId="{EDC760E6-6E76-49D7-AC6A-BB1B53AFFA3A}" type="presParOf" srcId="{2C3B1296-36F5-47DB-924C-0AA49FCF9202}" destId="{456B163D-D9F5-4D88-AF20-87A5862D53A8}" srcOrd="0" destOrd="0" presId="urn:microsoft.com/office/officeart/2008/layout/VerticalCurvedList"/>
    <dgm:cxn modelId="{B0027ADF-2D38-488A-B0F6-2E1D8991FA95}" type="presParOf" srcId="{BCF714E5-31E7-4CA8-89CC-E2B00646E93E}" destId="{03143783-883D-497F-9AE4-7B9CEEA214AB}" srcOrd="3" destOrd="0" presId="urn:microsoft.com/office/officeart/2008/layout/VerticalCurvedList"/>
    <dgm:cxn modelId="{E467B456-4134-4A14-8DD0-41AFEB0821A5}" type="presParOf" srcId="{BCF714E5-31E7-4CA8-89CC-E2B00646E93E}" destId="{A571EA19-A239-43E8-9649-2B02CCDE9AD2}" srcOrd="4" destOrd="0" presId="urn:microsoft.com/office/officeart/2008/layout/VerticalCurvedList"/>
    <dgm:cxn modelId="{6AEFBB5D-CDC7-43CA-A7A9-A3D48D89F808}" type="presParOf" srcId="{A571EA19-A239-43E8-9649-2B02CCDE9AD2}" destId="{3D2131A6-432E-4A3C-AD34-388E85AF99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4BA89-7A4E-48F8-88B0-305F84BA340D}" type="doc">
      <dgm:prSet loTypeId="urn:microsoft.com/office/officeart/2005/8/layout/radial3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BO"/>
        </a:p>
      </dgm:t>
    </dgm:pt>
    <dgm:pt modelId="{A943836F-B5BA-46B3-82DA-3FF017599E36}">
      <dgm:prSet phldrT="[Texto]"/>
      <dgm:spPr/>
      <dgm:t>
        <a:bodyPr/>
        <a:lstStyle/>
        <a:p>
          <a:r>
            <a:rPr lang="es-BO" dirty="0"/>
            <a:t>Objetivo</a:t>
          </a:r>
        </a:p>
      </dgm:t>
    </dgm:pt>
    <dgm:pt modelId="{4738DED7-46EF-4F14-ADFB-082F8A986140}" type="parTrans" cxnId="{1CB867FC-479F-434C-9E5B-B48D6C5D27C6}">
      <dgm:prSet/>
      <dgm:spPr/>
      <dgm:t>
        <a:bodyPr/>
        <a:lstStyle/>
        <a:p>
          <a:endParaRPr lang="es-BO"/>
        </a:p>
      </dgm:t>
    </dgm:pt>
    <dgm:pt modelId="{231167CB-300F-459B-BCAB-2E6C86234AC3}" type="sibTrans" cxnId="{1CB867FC-479F-434C-9E5B-B48D6C5D27C6}">
      <dgm:prSet/>
      <dgm:spPr/>
      <dgm:t>
        <a:bodyPr/>
        <a:lstStyle/>
        <a:p>
          <a:endParaRPr lang="es-BO"/>
        </a:p>
      </dgm:t>
    </dgm:pt>
    <dgm:pt modelId="{E1EADB5A-9275-4FBE-B326-5AEE041610F5}">
      <dgm:prSet phldrT="[Texto]" custT="1"/>
      <dgm:spPr/>
      <dgm:t>
        <a:bodyPr/>
        <a:lstStyle/>
        <a:p>
          <a:r>
            <a:rPr lang="es-BO" sz="1050" b="1" dirty="0"/>
            <a:t>Gestionar el movimiento que se realiza en la producción y comercialización </a:t>
          </a:r>
        </a:p>
      </dgm:t>
    </dgm:pt>
    <dgm:pt modelId="{B454DC1E-DE11-407A-82AF-B0A08A7C8598}" type="parTrans" cxnId="{C7362361-4B1E-437F-83BC-709111951065}">
      <dgm:prSet/>
      <dgm:spPr/>
      <dgm:t>
        <a:bodyPr/>
        <a:lstStyle/>
        <a:p>
          <a:endParaRPr lang="es-BO"/>
        </a:p>
      </dgm:t>
    </dgm:pt>
    <dgm:pt modelId="{51719385-0334-4EC3-8714-8536D60EA1F0}" type="sibTrans" cxnId="{C7362361-4B1E-437F-83BC-709111951065}">
      <dgm:prSet/>
      <dgm:spPr/>
      <dgm:t>
        <a:bodyPr/>
        <a:lstStyle/>
        <a:p>
          <a:endParaRPr lang="es-BO"/>
        </a:p>
      </dgm:t>
    </dgm:pt>
    <dgm:pt modelId="{D6441C48-8B74-480A-81AB-BC71C107002D}">
      <dgm:prSet phldrT="[Texto]" custT="1"/>
      <dgm:spPr/>
      <dgm:t>
        <a:bodyPr/>
        <a:lstStyle/>
        <a:p>
          <a:r>
            <a:rPr lang="es-ES" sz="1050" b="1" dirty="0"/>
            <a:t>Visualización del detalle de movimientos</a:t>
          </a:r>
          <a:endParaRPr lang="es-BO" sz="1050" b="1" dirty="0"/>
        </a:p>
      </dgm:t>
    </dgm:pt>
    <dgm:pt modelId="{8A62B9B9-6842-4204-B4D0-4C8E49BBA8F9}" type="parTrans" cxnId="{C5B9C1F4-C8C9-4AFC-BC11-67DFE76DCFA8}">
      <dgm:prSet/>
      <dgm:spPr/>
      <dgm:t>
        <a:bodyPr/>
        <a:lstStyle/>
        <a:p>
          <a:endParaRPr lang="es-BO"/>
        </a:p>
      </dgm:t>
    </dgm:pt>
    <dgm:pt modelId="{0D2ED11F-67B9-424C-AE37-FA8E84EF2576}" type="sibTrans" cxnId="{C5B9C1F4-C8C9-4AFC-BC11-67DFE76DCFA8}">
      <dgm:prSet/>
      <dgm:spPr/>
      <dgm:t>
        <a:bodyPr/>
        <a:lstStyle/>
        <a:p>
          <a:endParaRPr lang="es-BO"/>
        </a:p>
      </dgm:t>
    </dgm:pt>
    <dgm:pt modelId="{CA240C91-16DC-4F09-872A-AC77436D0889}">
      <dgm:prSet phldrT="[Texto]" custT="1"/>
      <dgm:spPr/>
      <dgm:t>
        <a:bodyPr/>
        <a:lstStyle/>
        <a:p>
          <a:r>
            <a:rPr lang="es-BO" sz="1000" b="1" dirty="0"/>
            <a:t>Generar </a:t>
          </a:r>
          <a:r>
            <a:rPr lang="es-ES" sz="1050" b="1" dirty="0"/>
            <a:t>declaraciones</a:t>
          </a:r>
          <a:r>
            <a:rPr lang="es-ES" sz="1000" b="1" dirty="0"/>
            <a:t> juradas mensuales</a:t>
          </a:r>
          <a:endParaRPr lang="es-BO" sz="1000" b="1" dirty="0"/>
        </a:p>
      </dgm:t>
    </dgm:pt>
    <dgm:pt modelId="{7FB1DF5C-6657-471B-8B3A-23E326D67725}" type="parTrans" cxnId="{7E6CB2DD-5212-4F41-B3E1-1C541E4E73A4}">
      <dgm:prSet/>
      <dgm:spPr/>
      <dgm:t>
        <a:bodyPr/>
        <a:lstStyle/>
        <a:p>
          <a:endParaRPr lang="es-BO"/>
        </a:p>
      </dgm:t>
    </dgm:pt>
    <dgm:pt modelId="{DC6F1BD1-B814-48FB-8359-D0D7EBB8B8D6}" type="sibTrans" cxnId="{7E6CB2DD-5212-4F41-B3E1-1C541E4E73A4}">
      <dgm:prSet/>
      <dgm:spPr/>
      <dgm:t>
        <a:bodyPr/>
        <a:lstStyle/>
        <a:p>
          <a:endParaRPr lang="es-BO"/>
        </a:p>
      </dgm:t>
    </dgm:pt>
    <dgm:pt modelId="{4E5D1585-6E28-4523-8D95-F2A84F7DBF8D}" type="pres">
      <dgm:prSet presAssocID="{34A4BA89-7A4E-48F8-88B0-305F84BA340D}" presName="composite" presStyleCnt="0">
        <dgm:presLayoutVars>
          <dgm:chMax val="1"/>
          <dgm:dir/>
          <dgm:resizeHandles val="exact"/>
        </dgm:presLayoutVars>
      </dgm:prSet>
      <dgm:spPr/>
    </dgm:pt>
    <dgm:pt modelId="{7DA3A83B-C2FA-4F43-B7A0-8D7C3292A65E}" type="pres">
      <dgm:prSet presAssocID="{34A4BA89-7A4E-48F8-88B0-305F84BA340D}" presName="radial" presStyleCnt="0">
        <dgm:presLayoutVars>
          <dgm:animLvl val="ctr"/>
        </dgm:presLayoutVars>
      </dgm:prSet>
      <dgm:spPr/>
    </dgm:pt>
    <dgm:pt modelId="{81E390A6-ED3A-4794-9ED0-8F8B0C7C7EBA}" type="pres">
      <dgm:prSet presAssocID="{A943836F-B5BA-46B3-82DA-3FF017599E36}" presName="centerShape" presStyleLbl="vennNode1" presStyleIdx="0" presStyleCnt="4"/>
      <dgm:spPr/>
    </dgm:pt>
    <dgm:pt modelId="{A926BEAC-A4B2-41C2-BC44-76E8F0344D46}" type="pres">
      <dgm:prSet presAssocID="{E1EADB5A-9275-4FBE-B326-5AEE041610F5}" presName="node" presStyleLbl="vennNode1" presStyleIdx="1" presStyleCnt="4" custScaleX="172669" custScaleY="126398">
        <dgm:presLayoutVars>
          <dgm:bulletEnabled val="1"/>
        </dgm:presLayoutVars>
      </dgm:prSet>
      <dgm:spPr/>
    </dgm:pt>
    <dgm:pt modelId="{9D92F783-CFC0-48D9-8E58-B2546BFFC86B}" type="pres">
      <dgm:prSet presAssocID="{D6441C48-8B74-480A-81AB-BC71C107002D}" presName="node" presStyleLbl="vennNode1" presStyleIdx="2" presStyleCnt="4" custScaleX="128955" custScaleY="117219">
        <dgm:presLayoutVars>
          <dgm:bulletEnabled val="1"/>
        </dgm:presLayoutVars>
      </dgm:prSet>
      <dgm:spPr/>
    </dgm:pt>
    <dgm:pt modelId="{2EB6DEC6-7BF9-4536-B841-A910E58F34F2}" type="pres">
      <dgm:prSet presAssocID="{CA240C91-16DC-4F09-872A-AC77436D0889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90B2F63B-67A4-4AE5-9C1E-1F88C6473287}" type="presOf" srcId="{D6441C48-8B74-480A-81AB-BC71C107002D}" destId="{9D92F783-CFC0-48D9-8E58-B2546BFFC86B}" srcOrd="0" destOrd="0" presId="urn:microsoft.com/office/officeart/2005/8/layout/radial3"/>
    <dgm:cxn modelId="{C7362361-4B1E-437F-83BC-709111951065}" srcId="{A943836F-B5BA-46B3-82DA-3FF017599E36}" destId="{E1EADB5A-9275-4FBE-B326-5AEE041610F5}" srcOrd="0" destOrd="0" parTransId="{B454DC1E-DE11-407A-82AF-B0A08A7C8598}" sibTransId="{51719385-0334-4EC3-8714-8536D60EA1F0}"/>
    <dgm:cxn modelId="{E13F426F-CC31-4320-BD77-CB36EC61CC0C}" type="presOf" srcId="{CA240C91-16DC-4F09-872A-AC77436D0889}" destId="{2EB6DEC6-7BF9-4536-B841-A910E58F34F2}" srcOrd="0" destOrd="0" presId="urn:microsoft.com/office/officeart/2005/8/layout/radial3"/>
    <dgm:cxn modelId="{52C73EAD-D225-442B-9102-E9CC76450322}" type="presOf" srcId="{34A4BA89-7A4E-48F8-88B0-305F84BA340D}" destId="{4E5D1585-6E28-4523-8D95-F2A84F7DBF8D}" srcOrd="0" destOrd="0" presId="urn:microsoft.com/office/officeart/2005/8/layout/radial3"/>
    <dgm:cxn modelId="{B31023BE-AB48-47E0-901C-9E8E3CB9E530}" type="presOf" srcId="{A943836F-B5BA-46B3-82DA-3FF017599E36}" destId="{81E390A6-ED3A-4794-9ED0-8F8B0C7C7EBA}" srcOrd="0" destOrd="0" presId="urn:microsoft.com/office/officeart/2005/8/layout/radial3"/>
    <dgm:cxn modelId="{7E6CB2DD-5212-4F41-B3E1-1C541E4E73A4}" srcId="{A943836F-B5BA-46B3-82DA-3FF017599E36}" destId="{CA240C91-16DC-4F09-872A-AC77436D0889}" srcOrd="2" destOrd="0" parTransId="{7FB1DF5C-6657-471B-8B3A-23E326D67725}" sibTransId="{DC6F1BD1-B814-48FB-8359-D0D7EBB8B8D6}"/>
    <dgm:cxn modelId="{E0897EEF-6608-4548-A89D-578D890D4D8F}" type="presOf" srcId="{E1EADB5A-9275-4FBE-B326-5AEE041610F5}" destId="{A926BEAC-A4B2-41C2-BC44-76E8F0344D46}" srcOrd="0" destOrd="0" presId="urn:microsoft.com/office/officeart/2005/8/layout/radial3"/>
    <dgm:cxn modelId="{C5B9C1F4-C8C9-4AFC-BC11-67DFE76DCFA8}" srcId="{A943836F-B5BA-46B3-82DA-3FF017599E36}" destId="{D6441C48-8B74-480A-81AB-BC71C107002D}" srcOrd="1" destOrd="0" parTransId="{8A62B9B9-6842-4204-B4D0-4C8E49BBA8F9}" sibTransId="{0D2ED11F-67B9-424C-AE37-FA8E84EF2576}"/>
    <dgm:cxn modelId="{1CB867FC-479F-434C-9E5B-B48D6C5D27C6}" srcId="{34A4BA89-7A4E-48F8-88B0-305F84BA340D}" destId="{A943836F-B5BA-46B3-82DA-3FF017599E36}" srcOrd="0" destOrd="0" parTransId="{4738DED7-46EF-4F14-ADFB-082F8A986140}" sibTransId="{231167CB-300F-459B-BCAB-2E6C86234AC3}"/>
    <dgm:cxn modelId="{0A27EDA5-CA00-4529-A061-7A52AD75A049}" type="presParOf" srcId="{4E5D1585-6E28-4523-8D95-F2A84F7DBF8D}" destId="{7DA3A83B-C2FA-4F43-B7A0-8D7C3292A65E}" srcOrd="0" destOrd="0" presId="urn:microsoft.com/office/officeart/2005/8/layout/radial3"/>
    <dgm:cxn modelId="{1E462FA2-D4B7-4F06-94D5-BEFF7257A26E}" type="presParOf" srcId="{7DA3A83B-C2FA-4F43-B7A0-8D7C3292A65E}" destId="{81E390A6-ED3A-4794-9ED0-8F8B0C7C7EBA}" srcOrd="0" destOrd="0" presId="urn:microsoft.com/office/officeart/2005/8/layout/radial3"/>
    <dgm:cxn modelId="{8E6F149D-B6CC-4D9E-8541-8845D8419B55}" type="presParOf" srcId="{7DA3A83B-C2FA-4F43-B7A0-8D7C3292A65E}" destId="{A926BEAC-A4B2-41C2-BC44-76E8F0344D46}" srcOrd="1" destOrd="0" presId="urn:microsoft.com/office/officeart/2005/8/layout/radial3"/>
    <dgm:cxn modelId="{EEC72BCA-527F-4189-A647-275D8B6FA354}" type="presParOf" srcId="{7DA3A83B-C2FA-4F43-B7A0-8D7C3292A65E}" destId="{9D92F783-CFC0-48D9-8E58-B2546BFFC86B}" srcOrd="2" destOrd="0" presId="urn:microsoft.com/office/officeart/2005/8/layout/radial3"/>
    <dgm:cxn modelId="{8148CC3A-48E6-4A03-84A0-1F9CC6EE4AC9}" type="presParOf" srcId="{7DA3A83B-C2FA-4F43-B7A0-8D7C3292A65E}" destId="{2EB6DEC6-7BF9-4536-B841-A910E58F34F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0079B-25C4-4807-84ED-7D8E74FA0B6E}">
      <dsp:nvSpPr>
        <dsp:cNvPr id="0" name=""/>
        <dsp:cNvSpPr/>
      </dsp:nvSpPr>
      <dsp:spPr>
        <a:xfrm>
          <a:off x="-5323842" y="-813037"/>
          <a:ext cx="6321643" cy="6321643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87BC7-22A1-46CE-8DED-9B9FF9D951A5}">
      <dsp:nvSpPr>
        <dsp:cNvPr id="0" name=""/>
        <dsp:cNvSpPr/>
      </dsp:nvSpPr>
      <dsp:spPr>
        <a:xfrm>
          <a:off x="716248" y="537430"/>
          <a:ext cx="9985059" cy="67353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76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b="1" kern="1200"/>
            <a:t>Creación de los Centros de Investigación Regulatorio Plural (CIRP</a:t>
          </a:r>
          <a:endParaRPr lang="es-BO" sz="2000" b="1" kern="1200" dirty="0"/>
        </a:p>
      </dsp:txBody>
      <dsp:txXfrm>
        <a:off x="716248" y="537430"/>
        <a:ext cx="9985059" cy="673531"/>
      </dsp:txXfrm>
    </dsp:sp>
    <dsp:sp modelId="{456B163D-D9F5-4D88-AF20-87A5862D53A8}">
      <dsp:nvSpPr>
        <dsp:cNvPr id="0" name=""/>
        <dsp:cNvSpPr/>
      </dsp:nvSpPr>
      <dsp:spPr>
        <a:xfrm>
          <a:off x="177805" y="229092"/>
          <a:ext cx="1260005" cy="1260005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43783-883D-497F-9AE4-7B9CEEA214AB}">
      <dsp:nvSpPr>
        <dsp:cNvPr id="0" name=""/>
        <dsp:cNvSpPr/>
      </dsp:nvSpPr>
      <dsp:spPr>
        <a:xfrm>
          <a:off x="807808" y="2134328"/>
          <a:ext cx="9925210" cy="60019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76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b="1" kern="1200" dirty="0"/>
            <a:t>Objetivo</a:t>
          </a:r>
        </a:p>
      </dsp:txBody>
      <dsp:txXfrm>
        <a:off x="807808" y="2134328"/>
        <a:ext cx="9925210" cy="600195"/>
      </dsp:txXfrm>
    </dsp:sp>
    <dsp:sp modelId="{3D2131A6-432E-4A3C-AD34-388E85AF99C9}">
      <dsp:nvSpPr>
        <dsp:cNvPr id="0" name=""/>
        <dsp:cNvSpPr/>
      </dsp:nvSpPr>
      <dsp:spPr>
        <a:xfrm>
          <a:off x="177805" y="1804239"/>
          <a:ext cx="1260005" cy="1260005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90A6-ED3A-4794-9ED0-8F8B0C7C7EBA}">
      <dsp:nvSpPr>
        <dsp:cNvPr id="0" name=""/>
        <dsp:cNvSpPr/>
      </dsp:nvSpPr>
      <dsp:spPr>
        <a:xfrm>
          <a:off x="1079644" y="1121283"/>
          <a:ext cx="2297182" cy="22971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3500" kern="1200" dirty="0"/>
            <a:t>Objetivo</a:t>
          </a:r>
        </a:p>
      </dsp:txBody>
      <dsp:txXfrm>
        <a:off x="1416059" y="1457698"/>
        <a:ext cx="1624352" cy="1624352"/>
      </dsp:txXfrm>
    </dsp:sp>
    <dsp:sp modelId="{A926BEAC-A4B2-41C2-BC44-76E8F0344D46}">
      <dsp:nvSpPr>
        <dsp:cNvPr id="0" name=""/>
        <dsp:cNvSpPr/>
      </dsp:nvSpPr>
      <dsp:spPr>
        <a:xfrm>
          <a:off x="1236605" y="49444"/>
          <a:ext cx="1983261" cy="1451796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050" b="1" kern="1200" dirty="0"/>
            <a:t>Gestionar el movimiento que se realiza en la producción y comercialización </a:t>
          </a:r>
        </a:p>
      </dsp:txBody>
      <dsp:txXfrm>
        <a:off x="1527047" y="262055"/>
        <a:ext cx="1402377" cy="1026574"/>
      </dsp:txXfrm>
    </dsp:sp>
    <dsp:sp modelId="{9D92F783-CFC0-48D9-8E58-B2546BFFC86B}">
      <dsp:nvSpPr>
        <dsp:cNvPr id="0" name=""/>
        <dsp:cNvSpPr/>
      </dsp:nvSpPr>
      <dsp:spPr>
        <a:xfrm>
          <a:off x="2781956" y="2343957"/>
          <a:ext cx="1481166" cy="1346367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Visualización del detalle de movimientos</a:t>
          </a:r>
          <a:endParaRPr lang="es-BO" sz="1050" b="1" kern="1200" dirty="0"/>
        </a:p>
      </dsp:txBody>
      <dsp:txXfrm>
        <a:off x="2998868" y="2541128"/>
        <a:ext cx="1047342" cy="952025"/>
      </dsp:txXfrm>
    </dsp:sp>
    <dsp:sp modelId="{2EB6DEC6-7BF9-4536-B841-A910E58F34F2}">
      <dsp:nvSpPr>
        <dsp:cNvPr id="0" name=""/>
        <dsp:cNvSpPr/>
      </dsp:nvSpPr>
      <dsp:spPr>
        <a:xfrm>
          <a:off x="359637" y="2442845"/>
          <a:ext cx="1148591" cy="1148591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000" b="1" kern="1200" dirty="0"/>
            <a:t>Generar </a:t>
          </a:r>
          <a:r>
            <a:rPr lang="es-ES" sz="1050" b="1" kern="1200" dirty="0"/>
            <a:t>declaraciones</a:t>
          </a:r>
          <a:r>
            <a:rPr lang="es-ES" sz="1000" b="1" kern="1200" dirty="0"/>
            <a:t> juradas mensuales</a:t>
          </a:r>
          <a:endParaRPr lang="es-BO" sz="1000" b="1" kern="1200" dirty="0"/>
        </a:p>
      </dsp:txBody>
      <dsp:txXfrm>
        <a:off x="527844" y="2611052"/>
        <a:ext cx="812177" cy="812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F4DCBA-A67A-44C1-B58F-F7AACE926A69}" type="datetimeFigureOut">
              <a:rPr lang="es-BO" smtClean="0"/>
              <a:t>15/12/2021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A23C85-D0BA-4AE7-A103-7A386091B416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6532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B0A626-448C-4D55-869A-7B84CDAA5E09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B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9BC41C-4003-4292-AE9C-47D15D187145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4331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BC41C-4003-4292-AE9C-47D15D187145}" type="slidenum">
              <a:rPr lang="es-BO" smtClean="0"/>
              <a:t>1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17574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sz="1200" dirty="0"/>
              <a:t>los datos a 2021 son a octubre.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BC41C-4003-4292-AE9C-47D15D187145}" type="slidenum">
              <a:rPr lang="es-BO" smtClean="0"/>
              <a:t>8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763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BC41C-4003-4292-AE9C-47D15D187145}" type="slidenum">
              <a:rPr lang="es-BO" smtClean="0"/>
              <a:t>28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0212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5C41E-2872-DD47-95B7-CAFFC044D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8603C5-44DD-034E-985D-5362CEAE5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DE4BAA-7C99-A747-8C21-0AD876F6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4FA90D-B6C6-EA4A-AA92-A8CAE4E1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5DE5E1-D7DA-9745-B797-25B0A21D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93863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542B5-51F1-8848-BE3A-2DA65ADA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3EDB05-2DF3-9042-B7CD-033760B74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4E10E4-358D-AA4B-92B2-8223DC35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4126EC-7B3C-494D-A06D-AC01E668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38122-35E2-9A4B-A522-43286B0D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528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062D2B-7259-094D-8809-3D7022608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1DDC5F-2CFF-8840-A778-743D9A62C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25494-3F62-5041-8E0A-59FA43C5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713D67-2C66-4A48-B36F-3922FCA1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5F6063-FFB3-5A4D-B41D-157F484C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9884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3A678-05CB-7C4F-9C33-2F3223E7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EFB33-2B95-BF46-B741-D71EC3035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6FC8F-97D5-DD41-A924-B03C920D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D07133-B5D3-5045-9B49-7D8B5185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BB9916-D049-6047-B8C0-F137B178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97669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C72F1-28BC-3F49-B69A-FB4A9A96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245F22-DA42-1441-B202-9B894488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194512-BFB8-C64D-8AB9-DAC347F6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30EC6-6CCA-E347-809F-7ADC11EA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48F0D-50EA-CB4E-895C-9A75B6F2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3397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C32FD-D436-6243-B661-C90C67DF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2D8063-CAD5-9742-ABA1-1B17F0A63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EF90FB-F4C8-BF42-B49A-77DF975E4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2CDCDE-D3B5-5D4C-BBDE-EA1CA240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6ADCC-F03E-464F-983A-067B9B24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81A068-4CB7-EE40-B17C-070228A2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93463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4478D-3E60-964D-AA7F-B894B0C2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C6C033-E08B-DD45-95F4-0746D17C1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0FEC03-530D-A545-B326-B05F5E613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C88C69-68BA-1F48-A12E-88E9AFA2B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78C26E-5AA1-1947-B2C3-6C561B6CB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156A13-540C-2E49-BB9A-78B87D9C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B55E3C-37A7-6440-AAEF-7EFC5B28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376413-1CD5-244F-9411-EE9435F3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7745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668C3-7D84-4A49-B146-C8EE3432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7DCC6-E1ED-E24C-B50C-398AE6707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FD3C4-555B-A440-B5C5-1F575874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E7A6B2-827F-3B40-9F66-74EF4065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35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DF9CEE-CD84-5143-8F39-64D27A3C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3DF6B1-6048-D54B-B93B-2E87F665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2F5EF7-ED50-D243-98C7-54F4F4E9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13420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2E3F3-6B33-164D-83E3-A0439F63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FC3DA6-AD7C-974E-BFF1-DFFCF8BA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DEED81-0E09-7F45-B9BD-C8A4C72BE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1FD8F3-2FD9-7C48-9033-6F999EEE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53540-D2C1-4346-BD5A-2EE02DB49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8364BE-C91D-DC43-80C6-050BB3C4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3574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75623-6D13-9446-B72A-36B60B0F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C1667C-69DF-1C46-819C-60A28BA2D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833BC0-0298-354E-8FF1-E94F83773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876A5E-2244-B943-864D-42188DD0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2956A0-1ABD-6143-8287-A3F33A97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26975E-27D3-0B46-9721-DEC04DB4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78762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2BA761-9691-B247-A5DC-E64440E0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7E21DC-CAA7-FE46-9B0E-DBE28D8E5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AF84DA-223B-0841-A1D5-D339B78CF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B5C7-73E2-6241-A617-CFA7E0B02937}" type="datetimeFigureOut">
              <a:rPr lang="es-BO" smtClean="0"/>
              <a:t>15/12/2021</a:t>
            </a:fld>
            <a:endParaRPr lang="es-B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A5A75-7496-1448-B701-399863583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7312E-61D6-5C48-A466-2C1F0EA71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E6D1-D0FF-304B-A093-74F93A11C24B}" type="slidenum">
              <a:rPr lang="es-BO" smtClean="0"/>
              <a:t>‹Nº›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99357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9" y="38882"/>
            <a:ext cx="5780213" cy="301052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87788" y="6424663"/>
            <a:ext cx="381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LA PAZ,  DICIEMBRE DE 2021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1086298" y="3246711"/>
            <a:ext cx="9793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4000" b="1" dirty="0">
                <a:latin typeface="Century Gothic" pitchFamily="34" charset="0"/>
                <a:ea typeface="Helvetica" charset="0"/>
                <a:cs typeface="Helvetica" charset="0"/>
              </a:rPr>
              <a:t>VIII JUNTA DE LA ASAMBLEA GENERAL DE ARIAE</a:t>
            </a:r>
            <a:endParaRPr lang="es-ES" sz="2800" b="1" dirty="0">
              <a:latin typeface="Century Gothic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817B813-2669-42D1-937B-595FFBF9D598}"/>
              </a:ext>
            </a:extLst>
          </p:cNvPr>
          <p:cNvCxnSpPr/>
          <p:nvPr/>
        </p:nvCxnSpPr>
        <p:spPr>
          <a:xfrm>
            <a:off x="1086298" y="3049410"/>
            <a:ext cx="9793088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 Título"/>
          <p:cNvSpPr txBox="1">
            <a:spLocks/>
          </p:cNvSpPr>
          <p:nvPr/>
        </p:nvSpPr>
        <p:spPr>
          <a:xfrm>
            <a:off x="1064432" y="4542111"/>
            <a:ext cx="9793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2400" b="1" i="1" dirty="0">
                <a:latin typeface="Century Gothic" pitchFamily="34" charset="0"/>
                <a:ea typeface="Helvetica" charset="0"/>
                <a:cs typeface="Helvetica" charset="0"/>
              </a:rPr>
              <a:t>Grupo de Trabajo de Productos Petrolíferos</a:t>
            </a:r>
            <a:endParaRPr lang="es-ES" sz="2400" b="1" i="1" dirty="0">
              <a:latin typeface="Century Gothic" pitchFamily="34" charset="0"/>
              <a:ea typeface="Helvetica" charset="0"/>
              <a:cs typeface="Helvetica" charset="0"/>
            </a:endParaRPr>
          </a:p>
        </p:txBody>
      </p:sp>
      <p:pic>
        <p:nvPicPr>
          <p:cNvPr id="9" name="Imagem 9">
            <a:extLst>
              <a:ext uri="{FF2B5EF4-FFF2-40B4-BE49-F238E27FC236}">
                <a16:creationId xmlns:a16="http://schemas.microsoft.com/office/drawing/2014/main" id="{26252F2C-C4D4-4938-A12A-C1486F53F8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976" y="624792"/>
            <a:ext cx="5302914" cy="177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3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74EB34A-0E6C-4C40-834B-B9E48880614A}"/>
              </a:ext>
            </a:extLst>
          </p:cNvPr>
          <p:cNvSpPr txBox="1">
            <a:spLocks/>
          </p:cNvSpPr>
          <p:nvPr/>
        </p:nvSpPr>
        <p:spPr>
          <a:xfrm>
            <a:off x="0" y="-293762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SITUACION ACTUAL DE LA COMERCIALIZACIÓN Y REGULACIÓN DE PRODUCTOS PETROLIFEROS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3312F973-9DD0-4C20-9268-843A1DE08B74}"/>
              </a:ext>
            </a:extLst>
          </p:cNvPr>
          <p:cNvSpPr txBox="1"/>
          <p:nvPr/>
        </p:nvSpPr>
        <p:spPr>
          <a:xfrm>
            <a:off x="5134793" y="454328"/>
            <a:ext cx="16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ESPAÑA</a:t>
            </a: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6A6AC018-2CEF-4734-8EA3-58982E11129F}"/>
              </a:ext>
            </a:extLst>
          </p:cNvPr>
          <p:cNvSpPr txBox="1"/>
          <p:nvPr/>
        </p:nvSpPr>
        <p:spPr>
          <a:xfrm>
            <a:off x="231387" y="5675450"/>
            <a:ext cx="8922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dirty="0"/>
              <a:t>En la gráfica se observa la capacidad de comercialización y regulación de Gasolina en 3 gestiones</a:t>
            </a:r>
          </a:p>
        </p:txBody>
      </p:sp>
      <p:cxnSp>
        <p:nvCxnSpPr>
          <p:cNvPr id="11" name="Conector recto 23">
            <a:extLst>
              <a:ext uri="{FF2B5EF4-FFF2-40B4-BE49-F238E27FC236}">
                <a16:creationId xmlns:a16="http://schemas.microsoft.com/office/drawing/2014/main" id="{A08E37E9-F5D4-43D5-B62D-A285EE32F92A}"/>
              </a:ext>
            </a:extLst>
          </p:cNvPr>
          <p:cNvCxnSpPr>
            <a:cxnSpLocks/>
          </p:cNvCxnSpPr>
          <p:nvPr/>
        </p:nvCxnSpPr>
        <p:spPr>
          <a:xfrm>
            <a:off x="2404563" y="49178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Gráfico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905366" y="1091510"/>
          <a:ext cx="10255970" cy="441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82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7AE43-99DC-0C47-A498-DCD9B02D7DDD}"/>
              </a:ext>
            </a:extLst>
          </p:cNvPr>
          <p:cNvSpPr txBox="1">
            <a:spLocks/>
          </p:cNvSpPr>
          <p:nvPr/>
        </p:nvSpPr>
        <p:spPr>
          <a:xfrm>
            <a:off x="-822227" y="5643100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BO" sz="2800" b="1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A8F37DF-EB10-40EA-A17D-868E7334E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22109"/>
              </p:ext>
            </p:extLst>
          </p:nvPr>
        </p:nvGraphicFramePr>
        <p:xfrm>
          <a:off x="1376313" y="1552552"/>
          <a:ext cx="958706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38887">
                  <a:extLst>
                    <a:ext uri="{9D8B030D-6E8A-4147-A177-3AD203B41FA5}">
                      <a16:colId xmlns:a16="http://schemas.microsoft.com/office/drawing/2014/main" val="283405876"/>
                    </a:ext>
                  </a:extLst>
                </a:gridCol>
                <a:gridCol w="3648173">
                  <a:extLst>
                    <a:ext uri="{9D8B030D-6E8A-4147-A177-3AD203B41FA5}">
                      <a16:colId xmlns:a16="http://schemas.microsoft.com/office/drawing/2014/main" val="1218135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REGLAMENTO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9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1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72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17783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9CC3A346-4513-42F5-84AC-31E50F4C096A}"/>
              </a:ext>
            </a:extLst>
          </p:cNvPr>
          <p:cNvSpPr txBox="1">
            <a:spLocks/>
          </p:cNvSpPr>
          <p:nvPr/>
        </p:nvSpPr>
        <p:spPr>
          <a:xfrm>
            <a:off x="50800" y="-146174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000" b="1" dirty="0">
                <a:solidFill>
                  <a:schemeClr val="accent1">
                    <a:lumMod val="50000"/>
                  </a:schemeClr>
                </a:solidFill>
              </a:rPr>
              <a:t>LEYES, DECRETOS Y NORMATIVA RELACIONADA A LA REGULACIÓN DE PRODUCTOS PETROLIFEROS Y DEFENSA AL CONSUMIDOR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CB8A1166-9026-4C03-93A9-E1FB2314BA35}"/>
              </a:ext>
            </a:extLst>
          </p:cNvPr>
          <p:cNvSpPr txBox="1"/>
          <p:nvPr/>
        </p:nvSpPr>
        <p:spPr>
          <a:xfrm>
            <a:off x="5073154" y="906185"/>
            <a:ext cx="2383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10" name="Conector recto 23">
            <a:extLst>
              <a:ext uri="{FF2B5EF4-FFF2-40B4-BE49-F238E27FC236}">
                <a16:creationId xmlns:a16="http://schemas.microsoft.com/office/drawing/2014/main" id="{5B54AB63-1913-44ED-B3A4-7CFA2261D64E}"/>
              </a:ext>
            </a:extLst>
          </p:cNvPr>
          <p:cNvCxnSpPr>
            <a:cxnSpLocks/>
          </p:cNvCxnSpPr>
          <p:nvPr/>
        </p:nvCxnSpPr>
        <p:spPr>
          <a:xfrm>
            <a:off x="2474899" y="84459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3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7AE43-99DC-0C47-A498-DCD9B02D7DDD}"/>
              </a:ext>
            </a:extLst>
          </p:cNvPr>
          <p:cNvSpPr txBox="1">
            <a:spLocks/>
          </p:cNvSpPr>
          <p:nvPr/>
        </p:nvSpPr>
        <p:spPr>
          <a:xfrm>
            <a:off x="-822227" y="5643100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BO" sz="2800" b="1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9A8F37DF-EB10-40EA-A17D-868E7334E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95871"/>
              </p:ext>
            </p:extLst>
          </p:nvPr>
        </p:nvGraphicFramePr>
        <p:xfrm>
          <a:off x="1376313" y="1552552"/>
          <a:ext cx="9587060" cy="4119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38887">
                  <a:extLst>
                    <a:ext uri="{9D8B030D-6E8A-4147-A177-3AD203B41FA5}">
                      <a16:colId xmlns:a16="http://schemas.microsoft.com/office/drawing/2014/main" val="283405876"/>
                    </a:ext>
                  </a:extLst>
                </a:gridCol>
                <a:gridCol w="3648173">
                  <a:extLst>
                    <a:ext uri="{9D8B030D-6E8A-4147-A177-3AD203B41FA5}">
                      <a16:colId xmlns:a16="http://schemas.microsoft.com/office/drawing/2014/main" val="1218135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REGLAMENTO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9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B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Reglamento para la Regulación del Sistema de Almacenamiento y Comercialización de Hidrocarburos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Decreto Ejecutivo No. 30131-MINAE-S Y 36967-MINAET-S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BO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Reglamento para el Muestreo de Combustibles en estaciones de servicio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Decreto Ejecutivo 26770-MEIC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1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Reglamento</a:t>
                      </a:r>
                      <a:r>
                        <a:rPr lang="en-US" dirty="0"/>
                        <a:t> para la </a:t>
                      </a:r>
                      <a:r>
                        <a:rPr lang="en-US" dirty="0" err="1"/>
                        <a:t>calibración</a:t>
                      </a:r>
                      <a:r>
                        <a:rPr lang="en-US" dirty="0"/>
                        <a:t> y </a:t>
                      </a:r>
                      <a:r>
                        <a:rPr lang="en-US" dirty="0" err="1"/>
                        <a:t>verficación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surtidores</a:t>
                      </a:r>
                      <a:r>
                        <a:rPr lang="en-US" dirty="0"/>
                        <a:t> de combustibles </a:t>
                      </a:r>
                      <a:r>
                        <a:rPr lang="en-US" dirty="0" err="1"/>
                        <a:t>líquidos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Decreto Ejecutivo </a:t>
                      </a:r>
                      <a:r>
                        <a:rPr lang="es-B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</a:t>
                      </a:r>
                      <a:r>
                        <a:rPr lang="es-B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26425-MEIC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Reglamentos Técnicos Centroamericanos para el Producto de Petróleo; Diesel, gasolina superior, gasolina regular, Asfalto, otros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 </a:t>
                      </a:r>
                      <a:r>
                        <a:rPr lang="es-B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42934-COMEX-MEIC-MINAE, </a:t>
                      </a:r>
                    </a:p>
                    <a:p>
                      <a:r>
                        <a:rPr lang="es-B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 42646 COMEX- MEIC-MINAE,</a:t>
                      </a:r>
                    </a:p>
                    <a:p>
                      <a:r>
                        <a:rPr lang="es-B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 32812-COMEX-MINAE-MEIC, ….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72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B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Recipientes a Presión. Cilindros Portátiles para contener  GLP. Vehículo Terrestre de Reparto. Especificaciones de Seguridad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 </a:t>
                      </a:r>
                      <a:r>
                        <a:rPr lang="es-B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33428-COMEX-MINAE-MEIC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17783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9CC3A346-4513-42F5-84AC-31E50F4C096A}"/>
              </a:ext>
            </a:extLst>
          </p:cNvPr>
          <p:cNvSpPr txBox="1">
            <a:spLocks/>
          </p:cNvSpPr>
          <p:nvPr/>
        </p:nvSpPr>
        <p:spPr>
          <a:xfrm>
            <a:off x="50800" y="-146174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000" b="1" dirty="0">
                <a:solidFill>
                  <a:schemeClr val="accent1">
                    <a:lumMod val="50000"/>
                  </a:schemeClr>
                </a:solidFill>
              </a:rPr>
              <a:t>LEYES, DECRETOS Y NORMATIVA RELACIONADA A LA REGULACIÓN DE PRODUCTOS PETROLIFEROS Y DEFENSA AL CONSUMIDOR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CB8A1166-9026-4C03-93A9-E1FB2314BA35}"/>
              </a:ext>
            </a:extLst>
          </p:cNvPr>
          <p:cNvSpPr txBox="1"/>
          <p:nvPr/>
        </p:nvSpPr>
        <p:spPr>
          <a:xfrm>
            <a:off x="5073154" y="906185"/>
            <a:ext cx="2383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COSTA RICA</a:t>
            </a:r>
          </a:p>
        </p:txBody>
      </p:sp>
      <p:cxnSp>
        <p:nvCxnSpPr>
          <p:cNvPr id="10" name="Conector recto 23">
            <a:extLst>
              <a:ext uri="{FF2B5EF4-FFF2-40B4-BE49-F238E27FC236}">
                <a16:creationId xmlns:a16="http://schemas.microsoft.com/office/drawing/2014/main" id="{5B54AB63-1913-44ED-B3A4-7CFA2261D64E}"/>
              </a:ext>
            </a:extLst>
          </p:cNvPr>
          <p:cNvCxnSpPr>
            <a:cxnSpLocks/>
          </p:cNvCxnSpPr>
          <p:nvPr/>
        </p:nvCxnSpPr>
        <p:spPr>
          <a:xfrm>
            <a:off x="2474899" y="84459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4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2FAC0F5-03A7-4A8C-BEDC-75C4C7ED1DEC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EXPERIENCIAS Y MEJORES PRACTICAS IMPLEMENTADAS EN LA GESTIÓN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1B7EE76B-90E8-45BF-BD90-3506355B5BEC}"/>
              </a:ext>
            </a:extLst>
          </p:cNvPr>
          <p:cNvSpPr txBox="1"/>
          <p:nvPr/>
        </p:nvSpPr>
        <p:spPr>
          <a:xfrm>
            <a:off x="5406715" y="559613"/>
            <a:ext cx="173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10" name="Conector recto 23">
            <a:extLst>
              <a:ext uri="{FF2B5EF4-FFF2-40B4-BE49-F238E27FC236}">
                <a16:creationId xmlns:a16="http://schemas.microsoft.com/office/drawing/2014/main" id="{6A992CA6-35AA-4FBF-A14A-705E82D0AA8C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3 CuadroTexto"/>
          <p:cNvSpPr txBox="1"/>
          <p:nvPr/>
        </p:nvSpPr>
        <p:spPr>
          <a:xfrm>
            <a:off x="689428" y="5385829"/>
            <a:ext cx="10813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BO" sz="1400" b="1" dirty="0">
                <a:latin typeface="Century Gothic" pitchFamily="34" charset="0"/>
              </a:rPr>
              <a:t>Los Centros de Investigación Regulatorio Plural  </a:t>
            </a:r>
            <a:r>
              <a:rPr lang="es-BO" sz="1400" dirty="0">
                <a:latin typeface="Century Gothic" pitchFamily="34" charset="0"/>
              </a:rPr>
              <a:t>están destinados a la investigación y desarrollo de ciencia, tecnología e innovación, que permitirán generar un aporte científico en pro del fortalecimiento de la investigación, innovación, aplicación, transferencia de ciencia y tecnología por parte de los Estudiantes y Egresados de las diferentes casas superiores de estudio del todo el país.</a:t>
            </a:r>
          </a:p>
        </p:txBody>
      </p:sp>
      <p:graphicFrame>
        <p:nvGraphicFramePr>
          <p:cNvPr id="12" name="2 Diagrama"/>
          <p:cNvGraphicFramePr/>
          <p:nvPr>
            <p:extLst>
              <p:ext uri="{D42A27DB-BD31-4B8C-83A1-F6EECF244321}">
                <p14:modId xmlns:p14="http://schemas.microsoft.com/office/powerpoint/2010/main" val="3390521137"/>
              </p:ext>
            </p:extLst>
          </p:nvPr>
        </p:nvGraphicFramePr>
        <p:xfrm>
          <a:off x="473663" y="990186"/>
          <a:ext cx="10813142" cy="469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4 CuadroTexto"/>
          <p:cNvSpPr txBox="1"/>
          <p:nvPr/>
        </p:nvSpPr>
        <p:spPr>
          <a:xfrm>
            <a:off x="1843315" y="2266112"/>
            <a:ext cx="9659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BO" dirty="0"/>
              <a:t>Mediante </a:t>
            </a:r>
            <a:r>
              <a:rPr lang="es-BO" b="1" dirty="0"/>
              <a:t>Resolución Administrativa RA-ANH-DJ-UGJN N° 0094/2021, </a:t>
            </a:r>
            <a:r>
              <a:rPr lang="es-BO" dirty="0"/>
              <a:t>de fecha 20 de julio de 2021, que aprueba el </a:t>
            </a:r>
            <a:r>
              <a:rPr lang="es-BO" b="1" dirty="0"/>
              <a:t>“Reglamento de los Centros de Investigación Regulatorio Plural”</a:t>
            </a:r>
            <a:endParaRPr lang="es-BO" dirty="0"/>
          </a:p>
          <a:p>
            <a:endParaRPr lang="es-BO" dirty="0"/>
          </a:p>
        </p:txBody>
      </p:sp>
      <p:sp>
        <p:nvSpPr>
          <p:cNvPr id="14" name="4 CuadroTexto"/>
          <p:cNvSpPr txBox="1"/>
          <p:nvPr/>
        </p:nvSpPr>
        <p:spPr>
          <a:xfrm>
            <a:off x="1843315" y="3770668"/>
            <a:ext cx="927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BO" dirty="0"/>
              <a:t>Generar la investigación, desarrollo e implementación de proyectos, a través de la aplicación de líneas de investigación, metodologías, nuevas tecnologías y la actualización de normativas regulatorias con la implementación de Centros de Investigación Regulatorio Plural y Programas de Investigación, para el acceso universal y plural a la energía relacionada con hidrocarburos y biocombustibles.</a:t>
            </a:r>
          </a:p>
          <a:p>
            <a:endParaRPr lang="es-BO" b="1" dirty="0"/>
          </a:p>
        </p:txBody>
      </p:sp>
    </p:spTree>
    <p:extLst>
      <p:ext uri="{BB962C8B-B14F-4D97-AF65-F5344CB8AC3E}">
        <p14:creationId xmlns:p14="http://schemas.microsoft.com/office/powerpoint/2010/main" val="357927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l="22875" t="20934" r="3700" b="11467"/>
          <a:stretch/>
        </p:blipFill>
        <p:spPr>
          <a:xfrm>
            <a:off x="1773935" y="2988496"/>
            <a:ext cx="7207561" cy="373261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82378" y="467703"/>
            <a:ext cx="6905672" cy="2646018"/>
            <a:chOff x="1183640" y="1690675"/>
            <a:chExt cx="9676161" cy="4252926"/>
          </a:xfrm>
        </p:grpSpPr>
        <p:sp>
          <p:nvSpPr>
            <p:cNvPr id="4" name="Rectángulo redondeado 3"/>
            <p:cNvSpPr/>
            <p:nvPr/>
          </p:nvSpPr>
          <p:spPr>
            <a:xfrm>
              <a:off x="4182867" y="3901184"/>
              <a:ext cx="3281680" cy="15226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4084321" y="1936823"/>
              <a:ext cx="3281680" cy="1599606"/>
            </a:xfrm>
            <a:prstGeom prst="roundRect">
              <a:avLst/>
            </a:prstGeom>
            <a:solidFill>
              <a:schemeClr val="accent6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1183640" y="1690675"/>
              <a:ext cx="9676161" cy="4252926"/>
              <a:chOff x="1183640" y="1690675"/>
              <a:chExt cx="9676161" cy="4252926"/>
            </a:xfrm>
          </p:grpSpPr>
          <p:sp>
            <p:nvSpPr>
              <p:cNvPr id="7" name="Conector recto 6"/>
              <p:cNvSpPr/>
              <p:nvPr/>
            </p:nvSpPr>
            <p:spPr>
              <a:xfrm>
                <a:off x="4733015" y="3126076"/>
                <a:ext cx="608964" cy="613804"/>
              </a:xfrm>
              <a:prstGeom prst="line">
                <a:avLst/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Elipse 7"/>
              <p:cNvSpPr/>
              <p:nvPr/>
            </p:nvSpPr>
            <p:spPr>
              <a:xfrm>
                <a:off x="1183640" y="1690675"/>
                <a:ext cx="4252926" cy="4252926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 l="776" t="238" r="-980" b="-32108"/>
                </a:stretch>
              </a:blipFill>
              <a:ln w="63500">
                <a:solidFill>
                  <a:schemeClr val="tx2">
                    <a:lumMod val="50000"/>
                    <a:alpha val="6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orma libre 8"/>
              <p:cNvSpPr/>
              <p:nvPr/>
            </p:nvSpPr>
            <p:spPr>
              <a:xfrm>
                <a:off x="1183640" y="3536429"/>
                <a:ext cx="2721872" cy="1403465"/>
              </a:xfrm>
              <a:custGeom>
                <a:avLst/>
                <a:gdLst>
                  <a:gd name="connsiteX0" fmla="*/ 0 w 2721872"/>
                  <a:gd name="connsiteY0" fmla="*/ 0 h 1403465"/>
                  <a:gd name="connsiteX1" fmla="*/ 2721872 w 2721872"/>
                  <a:gd name="connsiteY1" fmla="*/ 0 h 1403465"/>
                  <a:gd name="connsiteX2" fmla="*/ 2721872 w 2721872"/>
                  <a:gd name="connsiteY2" fmla="*/ 1403465 h 1403465"/>
                  <a:gd name="connsiteX3" fmla="*/ 0 w 2721872"/>
                  <a:gd name="connsiteY3" fmla="*/ 1403465 h 1403465"/>
                  <a:gd name="connsiteX4" fmla="*/ 0 w 2721872"/>
                  <a:gd name="connsiteY4" fmla="*/ 0 h 140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1872" h="1403465">
                    <a:moveTo>
                      <a:pt x="0" y="0"/>
                    </a:moveTo>
                    <a:lnTo>
                      <a:pt x="2721872" y="0"/>
                    </a:lnTo>
                    <a:lnTo>
                      <a:pt x="2721872" y="1403465"/>
                    </a:lnTo>
                    <a:lnTo>
                      <a:pt x="0" y="140346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b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BO" sz="65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6416413" y="1936823"/>
                <a:ext cx="1594847" cy="1594847"/>
              </a:xfrm>
              <a:prstGeom prst="ellipse">
                <a:avLst/>
              </a:prstGeom>
              <a:blipFill>
                <a:blip r:embed="rId4"/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orma libre 10"/>
              <p:cNvSpPr/>
              <p:nvPr/>
            </p:nvSpPr>
            <p:spPr>
              <a:xfrm>
                <a:off x="7949435" y="3913931"/>
                <a:ext cx="2910366" cy="1594848"/>
              </a:xfrm>
              <a:custGeom>
                <a:avLst/>
                <a:gdLst>
                  <a:gd name="connsiteX0" fmla="*/ 0 w 2910366"/>
                  <a:gd name="connsiteY0" fmla="*/ 0 h 1594847"/>
                  <a:gd name="connsiteX1" fmla="*/ 2910366 w 2910366"/>
                  <a:gd name="connsiteY1" fmla="*/ 0 h 1594847"/>
                  <a:gd name="connsiteX2" fmla="*/ 2910366 w 2910366"/>
                  <a:gd name="connsiteY2" fmla="*/ 1594847 h 1594847"/>
                  <a:gd name="connsiteX3" fmla="*/ 0 w 2910366"/>
                  <a:gd name="connsiteY3" fmla="*/ 1594847 h 1594847"/>
                  <a:gd name="connsiteX4" fmla="*/ 0 w 2910366"/>
                  <a:gd name="connsiteY4" fmla="*/ 0 h 159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0366" h="1594847">
                    <a:moveTo>
                      <a:pt x="0" y="0"/>
                    </a:moveTo>
                    <a:lnTo>
                      <a:pt x="2910366" y="0"/>
                    </a:lnTo>
                    <a:lnTo>
                      <a:pt x="2910366" y="1594847"/>
                    </a:lnTo>
                    <a:lnTo>
                      <a:pt x="0" y="1594847"/>
                    </a:lnTo>
                    <a:lnTo>
                      <a:pt x="0" y="0"/>
                    </a:lnTo>
                    <a:close/>
                  </a:path>
                </a:pathLst>
              </a:cu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0" rIns="106680" bIns="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BO" sz="1600" b="1" kern="1200" dirty="0">
                    <a:latin typeface="Century Gothic" panose="020B0502020202020204" pitchFamily="34" charset="0"/>
                  </a:rPr>
                  <a:t>PROGRAMA EUREKARBUROS </a:t>
                </a:r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6416413" y="3828949"/>
                <a:ext cx="1594847" cy="1594847"/>
              </a:xfrm>
              <a:prstGeom prst="ellipse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orma libre 12"/>
              <p:cNvSpPr/>
              <p:nvPr/>
            </p:nvSpPr>
            <p:spPr>
              <a:xfrm>
                <a:off x="7949434" y="1967502"/>
                <a:ext cx="2910366" cy="1594848"/>
              </a:xfrm>
              <a:custGeom>
                <a:avLst/>
                <a:gdLst>
                  <a:gd name="connsiteX0" fmla="*/ 0 w 2910366"/>
                  <a:gd name="connsiteY0" fmla="*/ 0 h 1594847"/>
                  <a:gd name="connsiteX1" fmla="*/ 2910366 w 2910366"/>
                  <a:gd name="connsiteY1" fmla="*/ 0 h 1594847"/>
                  <a:gd name="connsiteX2" fmla="*/ 2910366 w 2910366"/>
                  <a:gd name="connsiteY2" fmla="*/ 1594847 h 1594847"/>
                  <a:gd name="connsiteX3" fmla="*/ 0 w 2910366"/>
                  <a:gd name="connsiteY3" fmla="*/ 1594847 h 1594847"/>
                  <a:gd name="connsiteX4" fmla="*/ 0 w 2910366"/>
                  <a:gd name="connsiteY4" fmla="*/ 0 h 159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0366" h="1594847">
                    <a:moveTo>
                      <a:pt x="0" y="0"/>
                    </a:moveTo>
                    <a:lnTo>
                      <a:pt x="2910366" y="0"/>
                    </a:lnTo>
                    <a:lnTo>
                      <a:pt x="2910366" y="1594847"/>
                    </a:lnTo>
                    <a:lnTo>
                      <a:pt x="0" y="1594847"/>
                    </a:lnTo>
                    <a:lnTo>
                      <a:pt x="0" y="0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0" rIns="106680" bIns="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BO" sz="1600" b="1" kern="1200" dirty="0">
                    <a:latin typeface="Century Gothic" panose="020B0502020202020204" pitchFamily="34" charset="0"/>
                  </a:rPr>
                  <a:t>PROGRAMA EUREKARBUROS “INTEGRANDO EL CHACO“</a:t>
                </a:r>
              </a:p>
            </p:txBody>
          </p:sp>
        </p:grp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2707AE43-99DC-0C47-A498-DCD9B02D7DDD}"/>
              </a:ext>
            </a:extLst>
          </p:cNvPr>
          <p:cNvSpPr txBox="1">
            <a:spLocks/>
          </p:cNvSpPr>
          <p:nvPr/>
        </p:nvSpPr>
        <p:spPr>
          <a:xfrm>
            <a:off x="616814" y="-266212"/>
            <a:ext cx="11101162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2800" b="1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PROGRAMA EUREKARBUROS</a:t>
            </a:r>
          </a:p>
        </p:txBody>
      </p:sp>
      <p:sp>
        <p:nvSpPr>
          <p:cNvPr id="2" name="Cheurón 1"/>
          <p:cNvSpPr/>
          <p:nvPr/>
        </p:nvSpPr>
        <p:spPr>
          <a:xfrm rot="5400000">
            <a:off x="5807082" y="2605317"/>
            <a:ext cx="328992" cy="41878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18" name="Cheurón 17"/>
          <p:cNvSpPr/>
          <p:nvPr/>
        </p:nvSpPr>
        <p:spPr>
          <a:xfrm>
            <a:off x="7302172" y="802222"/>
            <a:ext cx="347576" cy="417959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7795128" y="575127"/>
            <a:ext cx="4236971" cy="2313012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graphicFrame>
        <p:nvGraphicFramePr>
          <p:cNvPr id="15" name="Tabla 14"/>
          <p:cNvGraphicFramePr>
            <a:graphicFrameLocks noGrp="1"/>
          </p:cNvGraphicFramePr>
          <p:nvPr/>
        </p:nvGraphicFramePr>
        <p:xfrm>
          <a:off x="8082133" y="934367"/>
          <a:ext cx="3736340" cy="1635946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2895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BO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UNIVERSIDAD</a:t>
                      </a:r>
                      <a:endParaRPr lang="es-BO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900" b="1" u="none" strike="noStrike" dirty="0">
                          <a:effectLst/>
                          <a:latin typeface="Century Gothic" panose="020B0502020202020204" pitchFamily="34" charset="0"/>
                        </a:rPr>
                        <a:t>Postulantes</a:t>
                      </a:r>
                      <a:endParaRPr lang="es-BO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07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err="1">
                          <a:effectLst/>
                          <a:latin typeface="Century Gothic" panose="020B0502020202020204" pitchFamily="34" charset="0"/>
                        </a:rPr>
                        <a:t>UNIBOL</a:t>
                      </a:r>
                      <a:r>
                        <a:rPr lang="es-MX" sz="900" u="none" strike="noStrike" dirty="0">
                          <a:effectLst/>
                          <a:latin typeface="Century Gothic" panose="020B0502020202020204" pitchFamily="34" charset="0"/>
                        </a:rPr>
                        <a:t> GUARANÍ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900" u="none" strike="noStrike" dirty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es-B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900" u="none" strike="noStrike" dirty="0">
                          <a:effectLst/>
                          <a:latin typeface="Century Gothic" panose="020B0502020202020204" pitchFamily="34" charset="0"/>
                        </a:rPr>
                        <a:t>INSTITUTO TECNOLÓGICO SAN ALBERTO</a:t>
                      </a:r>
                      <a:endParaRPr lang="es-B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9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B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900" u="none" strike="noStrike" dirty="0">
                          <a:effectLst/>
                          <a:latin typeface="Century Gothic" panose="020B0502020202020204" pitchFamily="34" charset="0"/>
                        </a:rPr>
                        <a:t>UNIVERSIDAD AQUINO DE BOLIVIA</a:t>
                      </a:r>
                      <a:endParaRPr lang="es-B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9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s-B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MX" sz="900" u="none" strike="noStrike" dirty="0">
                          <a:effectLst/>
                          <a:latin typeface="Century Gothic" panose="020B0502020202020204" pitchFamily="34" charset="0"/>
                        </a:rPr>
                        <a:t>AUTÓNOMA JUAN MISAEL SARACHO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9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B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900" u="none" strike="noStrike" dirty="0">
                          <a:effectLst/>
                          <a:latin typeface="Century Gothic" panose="020B0502020202020204" pitchFamily="34" charset="0"/>
                        </a:rPr>
                        <a:t>ESCUELA MILITAR DE INGENIERÍA</a:t>
                      </a:r>
                      <a:r>
                        <a:rPr lang="es-419" sz="900" u="none" strike="noStrike" baseline="0" dirty="0">
                          <a:effectLst/>
                          <a:latin typeface="Century Gothic" panose="020B0502020202020204" pitchFamily="34" charset="0"/>
                        </a:rPr>
                        <a:t> - EMI</a:t>
                      </a:r>
                      <a:endParaRPr lang="es-B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9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s-B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effectLst/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s-419" sz="900" u="none" strike="noStrike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es-MX" sz="900" u="none" strike="noStrike" dirty="0">
                          <a:effectLst/>
                          <a:latin typeface="Century Gothic" panose="020B0502020202020204" pitchFamily="34" charset="0"/>
                        </a:rPr>
                        <a:t> AUTÓNOMA GABRIEL RENÉ MORENO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9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B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95">
                <a:tc>
                  <a:txBody>
                    <a:bodyPr/>
                    <a:lstStyle/>
                    <a:p>
                      <a:pPr algn="l" fontAlgn="b"/>
                      <a:r>
                        <a:rPr lang="es-419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  <a:endParaRPr lang="es-B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02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584CC59-60CF-416F-8103-CEDA6AB75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9" y="954438"/>
            <a:ext cx="5621325" cy="571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7 Imagen" descr="Recorte de pantalla">
            <a:extLst>
              <a:ext uri="{FF2B5EF4-FFF2-40B4-BE49-F238E27FC236}">
                <a16:creationId xmlns:a16="http://schemas.microsoft.com/office/drawing/2014/main" id="{6FDB1737-FBC6-4CCD-9312-E5BDF680E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44" y="1055188"/>
            <a:ext cx="1200387" cy="94613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A9F02A9-D9E3-495A-AAD0-306D98CDFC32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EXPERIENCIAS Y MEJORES PRACTICAS IMPLEMENTADAS EN LA GESTIÓN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E1D091EC-B191-42B4-A229-BAB6BF878F93}"/>
              </a:ext>
            </a:extLst>
          </p:cNvPr>
          <p:cNvSpPr txBox="1"/>
          <p:nvPr/>
        </p:nvSpPr>
        <p:spPr>
          <a:xfrm>
            <a:off x="5406715" y="559613"/>
            <a:ext cx="173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7" name="Conector recto 23">
            <a:extLst>
              <a:ext uri="{FF2B5EF4-FFF2-40B4-BE49-F238E27FC236}">
                <a16:creationId xmlns:a16="http://schemas.microsoft.com/office/drawing/2014/main" id="{CD6A6347-00C3-4063-9B43-6D2CB2DF81A0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2 Rectángulo">
            <a:extLst>
              <a:ext uri="{FF2B5EF4-FFF2-40B4-BE49-F238E27FC236}">
                <a16:creationId xmlns:a16="http://schemas.microsoft.com/office/drawing/2014/main" id="{4A9F2CDE-D55E-4BDB-86B5-A7CB71587917}"/>
              </a:ext>
            </a:extLst>
          </p:cNvPr>
          <p:cNvSpPr/>
          <p:nvPr/>
        </p:nvSpPr>
        <p:spPr>
          <a:xfrm>
            <a:off x="6254406" y="2001328"/>
            <a:ext cx="50030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Unidad de Defensa del Consumidor en el marco de la certificación ISO 37001 de fortalecimiento de la transparencia, el derecho al acceso a la información y la gestión pública;  implemento  en los </a:t>
            </a:r>
            <a:r>
              <a:rPr lang="es-MX" b="1" dirty="0"/>
              <a:t>9 departamentos </a:t>
            </a:r>
            <a:r>
              <a:rPr lang="es-MX" dirty="0"/>
              <a:t>del Estado Plurinacional de Bolivia, las </a:t>
            </a:r>
            <a:r>
              <a:rPr lang="es-MX" b="1" dirty="0"/>
              <a:t>salas de transparencia </a:t>
            </a:r>
            <a:r>
              <a:rPr lang="es-MX" dirty="0"/>
              <a:t>que es  un  ambiente con</a:t>
            </a:r>
            <a:r>
              <a:rPr lang="es-MX" b="1" dirty="0"/>
              <a:t> cámara de seguridad y micrófono que permitan grabar dichas reuniones</a:t>
            </a:r>
            <a:r>
              <a:rPr lang="es-MX" dirty="0"/>
              <a:t> destinado a la </a:t>
            </a:r>
            <a:r>
              <a:rPr lang="es-MX" b="1" dirty="0"/>
              <a:t>atención presencial para el seguimiento de tramites, </a:t>
            </a:r>
            <a:r>
              <a:rPr lang="es-MX" dirty="0"/>
              <a:t>en beneficio de los operadores, usuarios y consumidores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45880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A9F02A9-D9E3-495A-AAD0-306D98CDFC32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EXPERIENCIAS Y MEJORES PRACTICAS IMPLEMENTADAS EN LA GESTIÓN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E1D091EC-B191-42B4-A229-BAB6BF878F93}"/>
              </a:ext>
            </a:extLst>
          </p:cNvPr>
          <p:cNvSpPr txBox="1"/>
          <p:nvPr/>
        </p:nvSpPr>
        <p:spPr>
          <a:xfrm>
            <a:off x="5406715" y="559613"/>
            <a:ext cx="173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7" name="Conector recto 23">
            <a:extLst>
              <a:ext uri="{FF2B5EF4-FFF2-40B4-BE49-F238E27FC236}">
                <a16:creationId xmlns:a16="http://schemas.microsoft.com/office/drawing/2014/main" id="{CD6A6347-00C3-4063-9B43-6D2CB2DF81A0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0D8BDD62-F432-49AC-8269-D320A79FC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55" y="1406105"/>
            <a:ext cx="1902686" cy="407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6737B55-6D4D-449F-9916-490E8CA9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23" y="1406104"/>
            <a:ext cx="1902686" cy="407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8 Imagen" descr="Recorte de pantalla">
            <a:extLst>
              <a:ext uri="{FF2B5EF4-FFF2-40B4-BE49-F238E27FC236}">
                <a16:creationId xmlns:a16="http://schemas.microsoft.com/office/drawing/2014/main" id="{1F548B69-20DB-4619-A01B-1F315924C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78" y="1406105"/>
            <a:ext cx="1182009" cy="931653"/>
          </a:xfrm>
          <a:prstGeom prst="rect">
            <a:avLst/>
          </a:prstGeom>
        </p:spPr>
      </p:pic>
      <p:sp>
        <p:nvSpPr>
          <p:cNvPr id="14" name="6 Rectángulo">
            <a:extLst>
              <a:ext uri="{FF2B5EF4-FFF2-40B4-BE49-F238E27FC236}">
                <a16:creationId xmlns:a16="http://schemas.microsoft.com/office/drawing/2014/main" id="{3A755748-A578-4239-931D-2F1F8805663F}"/>
              </a:ext>
            </a:extLst>
          </p:cNvPr>
          <p:cNvSpPr/>
          <p:nvPr/>
        </p:nvSpPr>
        <p:spPr>
          <a:xfrm>
            <a:off x="5489276" y="2429077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b="1" dirty="0">
                <a:solidFill>
                  <a:srgbClr val="00B050"/>
                </a:solidFill>
              </a:rPr>
              <a:t>APLICACIÓN MÓVIL ODECO</a:t>
            </a:r>
          </a:p>
          <a:p>
            <a:endParaRPr lang="es-MX" b="1" dirty="0"/>
          </a:p>
          <a:p>
            <a:pPr algn="just"/>
            <a:r>
              <a:rPr lang="es-MX" dirty="0"/>
              <a:t>Se implemento el proyecto, Aplicación Móvil–Sistema de Reclamación y Consultas ODECO que contendrá una serie de funcionalidades y herramientas como; direcciones y horarios para puntos de etiquetado B-SISA, requisitos y trámites; reclamaciones directas, administrativas y atenciones por seguridad y riesgo;   que facilitan y potencian  las operaciones que el usuario realiza con la ANH, dentro del aplicativo móvil ANH En Tus Manos.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1297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69" y="1105142"/>
            <a:ext cx="11058060" cy="54959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0793" y="920476"/>
            <a:ext cx="3266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VENTAS CON QR EN EESS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0C73EB-0CEC-4872-A646-C377AD88D3E8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EXPERIENCIAS Y MEJORES PRACTICAS IMPLEMENTADAS EN LA GESTIÓN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26DEB0B3-4701-458F-A6CB-D2D0E196F465}"/>
              </a:ext>
            </a:extLst>
          </p:cNvPr>
          <p:cNvSpPr txBox="1"/>
          <p:nvPr/>
        </p:nvSpPr>
        <p:spPr>
          <a:xfrm>
            <a:off x="5406715" y="559613"/>
            <a:ext cx="173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8" name="Conector recto 23">
            <a:extLst>
              <a:ext uri="{FF2B5EF4-FFF2-40B4-BE49-F238E27FC236}">
                <a16:creationId xmlns:a16="http://schemas.microsoft.com/office/drawing/2014/main" id="{C343EB26-4626-4366-801F-5017E057FA3C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3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2768" y="5494169"/>
            <a:ext cx="6054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Century Gothic" charset="0"/>
                <a:cs typeface="Times New Roman" panose="02020603050405020304" pitchFamily="18" charset="0"/>
              </a:rPr>
              <a:t>OCTANO VOLUMENES - ACTIVIDAD DE PRODUCCIÓN DE ALCOHOLES Y ALCOHOLES ANHIDRO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9" name="3 Diagrama"/>
          <p:cNvGraphicFramePr/>
          <p:nvPr/>
        </p:nvGraphicFramePr>
        <p:xfrm>
          <a:off x="3484292" y="1671782"/>
          <a:ext cx="4622760" cy="373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198" y="1351517"/>
            <a:ext cx="3489390" cy="2162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91" y="1908361"/>
            <a:ext cx="3787642" cy="1972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0558" y="4205373"/>
            <a:ext cx="3797712" cy="2318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BEFF022-ED84-462F-99A4-E0CD75A90FAD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EXPERIENCIAS Y MEJORES PRACTICAS IMPLEMENTADAS EN LA GESTIÓN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8EAA4A6F-2730-44FF-A54B-0883803E6CE6}"/>
              </a:ext>
            </a:extLst>
          </p:cNvPr>
          <p:cNvSpPr txBox="1"/>
          <p:nvPr/>
        </p:nvSpPr>
        <p:spPr>
          <a:xfrm>
            <a:off x="5406715" y="559613"/>
            <a:ext cx="173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14" name="Conector recto 23">
            <a:extLst>
              <a:ext uri="{FF2B5EF4-FFF2-40B4-BE49-F238E27FC236}">
                <a16:creationId xmlns:a16="http://schemas.microsoft.com/office/drawing/2014/main" id="{FC5A1C9A-5630-4ACF-ABD2-599582881CDA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6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7C6EA5-829A-4ABA-A41B-3E44A2C9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744" y="897145"/>
            <a:ext cx="7672439" cy="49437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2900" y="5946594"/>
            <a:ext cx="9658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2000" dirty="0">
                <a:effectLst/>
                <a:latin typeface="+mj-lt"/>
                <a:ea typeface="Calibri" panose="020F0502020204030204" pitchFamily="34" charset="0"/>
              </a:rPr>
              <a:t>Acceso al estado de las diversas estaciones de servicio, y los resultados de calidad desarrollados.</a:t>
            </a:r>
            <a:endParaRPr lang="es-BO" sz="4800" dirty="0">
              <a:latin typeface="+mj-lt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3022C77-D6AD-4E34-9E52-04E3BBDE25E7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EXPERIENCIAS Y MEJORES PRACTICAS IMPLEMENTADAS EN LA GESTIÓN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4773F14F-BC60-4ABE-A305-E329D4E4CD2A}"/>
              </a:ext>
            </a:extLst>
          </p:cNvPr>
          <p:cNvSpPr txBox="1"/>
          <p:nvPr/>
        </p:nvSpPr>
        <p:spPr>
          <a:xfrm>
            <a:off x="101600" y="559613"/>
            <a:ext cx="237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COSTA RICA</a:t>
            </a:r>
          </a:p>
        </p:txBody>
      </p:sp>
      <p:cxnSp>
        <p:nvCxnSpPr>
          <p:cNvPr id="12" name="Conector recto 23">
            <a:extLst>
              <a:ext uri="{FF2B5EF4-FFF2-40B4-BE49-F238E27FC236}">
                <a16:creationId xmlns:a16="http://schemas.microsoft.com/office/drawing/2014/main" id="{11AB1524-7DCF-48E8-80C8-9FE63DE37F00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32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7AE43-99DC-0C47-A498-DCD9B02D7DDD}"/>
              </a:ext>
            </a:extLst>
          </p:cNvPr>
          <p:cNvSpPr txBox="1">
            <a:spLocks/>
          </p:cNvSpPr>
          <p:nvPr/>
        </p:nvSpPr>
        <p:spPr>
          <a:xfrm>
            <a:off x="3683786" y="133124"/>
            <a:ext cx="3961353" cy="4069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BO" sz="2000" b="1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EQUIPO DE TRABAJO</a:t>
            </a:r>
            <a:endParaRPr lang="es-ES" sz="2000" b="1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38548"/>
              </p:ext>
            </p:extLst>
          </p:nvPr>
        </p:nvGraphicFramePr>
        <p:xfrm>
          <a:off x="1041399" y="763876"/>
          <a:ext cx="10195351" cy="4765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85195">
                  <a:extLst>
                    <a:ext uri="{9D8B030D-6E8A-4147-A177-3AD203B41FA5}">
                      <a16:colId xmlns:a16="http://schemas.microsoft.com/office/drawing/2014/main" val="1928418148"/>
                    </a:ext>
                  </a:extLst>
                </a:gridCol>
                <a:gridCol w="2710156">
                  <a:extLst>
                    <a:ext uri="{9D8B030D-6E8A-4147-A177-3AD203B41FA5}">
                      <a16:colId xmlns:a16="http://schemas.microsoft.com/office/drawing/2014/main" val="248874296"/>
                    </a:ext>
                  </a:extLst>
                </a:gridCol>
              </a:tblGrid>
              <a:tr h="550103">
                <a:tc>
                  <a:txBody>
                    <a:bodyPr/>
                    <a:lstStyle/>
                    <a:p>
                      <a:pPr algn="ctr"/>
                      <a:r>
                        <a:rPr lang="es-BO" sz="3600" dirty="0"/>
                        <a:t>ENTIDAD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3600" dirty="0"/>
                        <a:t>SIGLA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24119"/>
                  </a:ext>
                </a:extLst>
              </a:tr>
              <a:tr h="488287">
                <a:tc>
                  <a:txBody>
                    <a:bodyPr/>
                    <a:lstStyle/>
                    <a:p>
                      <a:r>
                        <a:rPr lang="es-BO" sz="2400" dirty="0"/>
                        <a:t>Comisión</a:t>
                      </a:r>
                      <a:r>
                        <a:rPr lang="es-BO" sz="2400" baseline="0" dirty="0"/>
                        <a:t> Nacional de los Mercados y la Competencia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/>
                        <a:t>CNMC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921056"/>
                  </a:ext>
                </a:extLst>
              </a:tr>
              <a:tr h="707275">
                <a:tc>
                  <a:txBody>
                    <a:bodyPr/>
                    <a:lstStyle/>
                    <a:p>
                      <a:r>
                        <a:rPr lang="es-BO" sz="2400" dirty="0"/>
                        <a:t>Organismo</a:t>
                      </a:r>
                      <a:r>
                        <a:rPr lang="es-BO" sz="2400" baseline="0" dirty="0"/>
                        <a:t> Supervisor de Inversión en Energía y Minería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/>
                        <a:t>OSINERGMIN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29255"/>
                  </a:ext>
                </a:extLst>
              </a:tr>
              <a:tr h="488287">
                <a:tc>
                  <a:txBody>
                    <a:bodyPr/>
                    <a:lstStyle/>
                    <a:p>
                      <a:r>
                        <a:rPr lang="es-BO" sz="2400" dirty="0"/>
                        <a:t>Comisión</a:t>
                      </a:r>
                      <a:r>
                        <a:rPr lang="es-BO" sz="2400" baseline="0" dirty="0"/>
                        <a:t> Reguladora de Electricidad y Gas</a:t>
                      </a:r>
                      <a:endParaRPr lang="es-B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/>
                        <a:t>CREG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093065"/>
                  </a:ext>
                </a:extLst>
              </a:tr>
              <a:tr h="488287">
                <a:tc>
                  <a:txBody>
                    <a:bodyPr/>
                    <a:lstStyle/>
                    <a:p>
                      <a:r>
                        <a:rPr lang="es-BO" sz="2400" dirty="0"/>
                        <a:t>Autoridad Reguladora de los servicios Públicos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/>
                        <a:t>ARESEP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78521"/>
                  </a:ext>
                </a:extLst>
              </a:tr>
              <a:tr h="488287">
                <a:tc>
                  <a:txBody>
                    <a:bodyPr/>
                    <a:lstStyle/>
                    <a:p>
                      <a:r>
                        <a:rPr lang="es-BO" sz="2400" dirty="0"/>
                        <a:t>Agencia Nacional de Hidrocarburos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/>
                        <a:t>ANH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054555"/>
                  </a:ext>
                </a:extLst>
              </a:tr>
              <a:tr h="488287">
                <a:tc>
                  <a:txBody>
                    <a:bodyPr/>
                    <a:lstStyle/>
                    <a:p>
                      <a:r>
                        <a:rPr lang="es-BO" sz="2400" dirty="0"/>
                        <a:t>Comisión Reguladora de Energía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/>
                        <a:t>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937219"/>
                  </a:ext>
                </a:extLst>
              </a:tr>
              <a:tr h="488287">
                <a:tc>
                  <a:txBody>
                    <a:bodyPr/>
                    <a:lstStyle/>
                    <a:p>
                      <a:r>
                        <a:rPr lang="es-BO" sz="2400" dirty="0"/>
                        <a:t>Superintendencia de Electricidad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/>
                        <a:t>SIE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620368"/>
                  </a:ext>
                </a:extLst>
              </a:tr>
              <a:tr h="488287">
                <a:tc>
                  <a:txBody>
                    <a:bodyPr/>
                    <a:lstStyle/>
                    <a:p>
                      <a:r>
                        <a:rPr lang="es-BO" sz="2400" dirty="0"/>
                        <a:t>Comisión Nacional de Energía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2400" dirty="0"/>
                        <a:t>CNE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562669"/>
                  </a:ext>
                </a:extLst>
              </a:tr>
            </a:tbl>
          </a:graphicData>
        </a:graphic>
      </p:graphicFrame>
      <p:cxnSp>
        <p:nvCxnSpPr>
          <p:cNvPr id="4" name="Conector recto 23">
            <a:extLst>
              <a:ext uri="{FF2B5EF4-FFF2-40B4-BE49-F238E27FC236}">
                <a16:creationId xmlns:a16="http://schemas.microsoft.com/office/drawing/2014/main" id="{E213D36E-B5DC-4179-90A2-FC7711639BB5}"/>
              </a:ext>
            </a:extLst>
          </p:cNvPr>
          <p:cNvCxnSpPr>
            <a:cxnSpLocks/>
          </p:cNvCxnSpPr>
          <p:nvPr/>
        </p:nvCxnSpPr>
        <p:spPr>
          <a:xfrm>
            <a:off x="2404563" y="49178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3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DA11EF-62E1-4F8B-9156-A9E0FB5CC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07" y="680329"/>
            <a:ext cx="8308304" cy="474191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2900" y="5562491"/>
            <a:ext cx="9376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2000" dirty="0">
                <a:effectLst/>
                <a:ea typeface="Calibri" panose="020F0502020204030204" pitchFamily="34" charset="0"/>
              </a:rPr>
              <a:t>Se suministra información sistematizada en un portal web de modo periódico con un nivel de detalle bastante específico y con un conjunto de validaciones de inteligencia de negocio.</a:t>
            </a:r>
            <a:endParaRPr lang="es-BO" sz="48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71D559C-F4B1-4B8E-98C3-DCD53251B65A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EXPERIENCIAS Y MEJORES PRACTICAS IMPLEMENTADAS EN LA GESTIÓN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BAC49B9B-380D-427B-AB83-6803E325F327}"/>
              </a:ext>
            </a:extLst>
          </p:cNvPr>
          <p:cNvSpPr txBox="1"/>
          <p:nvPr/>
        </p:nvSpPr>
        <p:spPr>
          <a:xfrm>
            <a:off x="75429" y="549624"/>
            <a:ext cx="221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COSTA RICA</a:t>
            </a:r>
          </a:p>
        </p:txBody>
      </p:sp>
      <p:cxnSp>
        <p:nvCxnSpPr>
          <p:cNvPr id="12" name="Conector recto 23">
            <a:extLst>
              <a:ext uri="{FF2B5EF4-FFF2-40B4-BE49-F238E27FC236}">
                <a16:creationId xmlns:a16="http://schemas.microsoft.com/office/drawing/2014/main" id="{DFF5E1B6-058C-487A-8D67-59F6D90929BA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19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26" y="1122054"/>
            <a:ext cx="9080345" cy="428117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6250" y="5577659"/>
            <a:ext cx="986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/>
              <a:t>Las compañías comercializadoras de gas y de electricidad están obligadas a comunicar sus ofertas a la CNMC, con una estructura estándar adaptada a los requisitos del comparador</a:t>
            </a:r>
            <a:endParaRPr lang="es-BO" sz="4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2FAC0F5-03A7-4A8C-BEDC-75C4C7ED1DEC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EXPERIENCIAS Y MEJORES PRACTICAS IMPLEMENTADAS EN LA GESTIÓN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B7EE76B-90E8-45BF-BD90-3506355B5BEC}"/>
              </a:ext>
            </a:extLst>
          </p:cNvPr>
          <p:cNvSpPr txBox="1"/>
          <p:nvPr/>
        </p:nvSpPr>
        <p:spPr>
          <a:xfrm>
            <a:off x="5406715" y="559613"/>
            <a:ext cx="173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ESPAÑA</a:t>
            </a:r>
          </a:p>
        </p:txBody>
      </p:sp>
      <p:cxnSp>
        <p:nvCxnSpPr>
          <p:cNvPr id="9" name="Conector recto 23">
            <a:extLst>
              <a:ext uri="{FF2B5EF4-FFF2-40B4-BE49-F238E27FC236}">
                <a16:creationId xmlns:a16="http://schemas.microsoft.com/office/drawing/2014/main" id="{6A992CA6-35AA-4FBF-A14A-705E82D0AA8C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3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76250" y="5577659"/>
            <a:ext cx="9860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CNMC difunde los precios y condiciones de acceso a las instalaciones fijas de transporte y almacenamiento de productos petrolíferos, a partir de la información contenida en los contratos que las empresas logísticas.</a:t>
            </a:r>
            <a:endParaRPr lang="es-BO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404" y="688085"/>
            <a:ext cx="5171191" cy="488706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58475" y="1425593"/>
            <a:ext cx="3136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BO" dirty="0"/>
              <a:t>Difusión de precios y condiciones de acceso a las instalaciones fijas de transporte y almacenamiento de hidrocarburos líquidos.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45C4355-B7F3-4DAB-B892-2D519B51943B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EXPERIENCIAS Y MEJORES PRACTICAS IMPLEMENTADAS EN LA GESTIÓN</a:t>
            </a: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C0D59D57-C629-4D10-85BB-AA63C225A318}"/>
              </a:ext>
            </a:extLst>
          </p:cNvPr>
          <p:cNvSpPr txBox="1"/>
          <p:nvPr/>
        </p:nvSpPr>
        <p:spPr>
          <a:xfrm>
            <a:off x="1559367" y="710132"/>
            <a:ext cx="173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ESPAÑA</a:t>
            </a:r>
          </a:p>
        </p:txBody>
      </p:sp>
      <p:cxnSp>
        <p:nvCxnSpPr>
          <p:cNvPr id="11" name="Conector recto 23">
            <a:extLst>
              <a:ext uri="{FF2B5EF4-FFF2-40B4-BE49-F238E27FC236}">
                <a16:creationId xmlns:a16="http://schemas.microsoft.com/office/drawing/2014/main" id="{149B13D8-1FFB-4026-83D4-AF48292F9286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15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76250" y="5577659"/>
            <a:ext cx="9860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dirty="0"/>
              <a:t>Es una herramienta que permitirá tanto a los sujetos obligados por la Ley de Transparencia como, muy especialmente, a cualquier espectador conocer el grado de transparencia de sus instituciones públicas y demás personas jurídicas compelidas a cumplir la legislación referida.</a:t>
            </a:r>
            <a:endParaRPr lang="es-BO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53" y="872824"/>
            <a:ext cx="6592462" cy="446807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ABF34F0-5C45-4CBB-8235-964EA84B735D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EXPERIENCIAS Y MEJORES PRACTICAS IMPLEMENTADAS EN LA GESTIÓN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849174FF-E261-4135-B984-3ADB9CE47AC6}"/>
              </a:ext>
            </a:extLst>
          </p:cNvPr>
          <p:cNvSpPr txBox="1"/>
          <p:nvPr/>
        </p:nvSpPr>
        <p:spPr>
          <a:xfrm>
            <a:off x="627325" y="635618"/>
            <a:ext cx="173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ESPAÑA</a:t>
            </a:r>
          </a:p>
        </p:txBody>
      </p:sp>
      <p:cxnSp>
        <p:nvCxnSpPr>
          <p:cNvPr id="9" name="Conector recto 23">
            <a:extLst>
              <a:ext uri="{FF2B5EF4-FFF2-40B4-BE49-F238E27FC236}">
                <a16:creationId xmlns:a16="http://schemas.microsoft.com/office/drawing/2014/main" id="{EE056375-83B9-4BC6-AF22-E6C6583DE741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34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109C7-A5D8-476F-A846-8F454E3A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4" y="940134"/>
            <a:ext cx="10687050" cy="16002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C841428-3517-45A6-95E4-83FBD08E1EA1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POLITICAS DE TRANSICIÓN ENERGÉTICA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21BB768E-3E5B-49B2-8807-72DCA82C7638}"/>
              </a:ext>
            </a:extLst>
          </p:cNvPr>
          <p:cNvSpPr txBox="1"/>
          <p:nvPr/>
        </p:nvSpPr>
        <p:spPr>
          <a:xfrm>
            <a:off x="5307773" y="534438"/>
            <a:ext cx="219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10" name="Conector recto 23">
            <a:extLst>
              <a:ext uri="{FF2B5EF4-FFF2-40B4-BE49-F238E27FC236}">
                <a16:creationId xmlns:a16="http://schemas.microsoft.com/office/drawing/2014/main" id="{CF85935E-670B-4E2A-922B-1FD2A9741939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4">
            <a:extLst>
              <a:ext uri="{FF2B5EF4-FFF2-40B4-BE49-F238E27FC236}">
                <a16:creationId xmlns:a16="http://schemas.microsoft.com/office/drawing/2014/main" id="{1329E159-1406-4D9A-B080-6FE6ED784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13" y="2540334"/>
            <a:ext cx="7660063" cy="3648903"/>
          </a:xfrm>
          <a:prstGeom prst="rect">
            <a:avLst/>
          </a:prstGeom>
        </p:spPr>
      </p:pic>
      <p:sp>
        <p:nvSpPr>
          <p:cNvPr id="12" name="Rectángulo 7">
            <a:extLst>
              <a:ext uri="{FF2B5EF4-FFF2-40B4-BE49-F238E27FC236}">
                <a16:creationId xmlns:a16="http://schemas.microsoft.com/office/drawing/2014/main" id="{EA7727DC-72FA-4206-9E81-86AA32523E40}"/>
              </a:ext>
            </a:extLst>
          </p:cNvPr>
          <p:cNvSpPr/>
          <p:nvPr/>
        </p:nvSpPr>
        <p:spPr>
          <a:xfrm>
            <a:off x="8977175" y="3844869"/>
            <a:ext cx="1634001" cy="759852"/>
          </a:xfrm>
          <a:prstGeom prst="rect">
            <a:avLst/>
          </a:prstGeom>
          <a:noFill/>
          <a:ln>
            <a:solidFill>
              <a:srgbClr val="FA323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PROYECCIÓN GESTIÓN 2022</a:t>
            </a:r>
            <a:endParaRPr lang="es-B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54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C841428-3517-45A6-95E4-83FBD08E1EA1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POLITICAS DE TRANSICIÓN ENERGÉTICA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21BB768E-3E5B-49B2-8807-72DCA82C7638}"/>
              </a:ext>
            </a:extLst>
          </p:cNvPr>
          <p:cNvSpPr txBox="1"/>
          <p:nvPr/>
        </p:nvSpPr>
        <p:spPr>
          <a:xfrm>
            <a:off x="5307773" y="534438"/>
            <a:ext cx="219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10" name="Conector recto 23">
            <a:extLst>
              <a:ext uri="{FF2B5EF4-FFF2-40B4-BE49-F238E27FC236}">
                <a16:creationId xmlns:a16="http://schemas.microsoft.com/office/drawing/2014/main" id="{CF85935E-670B-4E2A-922B-1FD2A9741939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584719-1573-408B-9141-BC51E717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1119212"/>
            <a:ext cx="5143500" cy="3324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A5EAAC-80C9-4E16-92AE-A9C3F087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02" y="1119213"/>
            <a:ext cx="5618792" cy="3324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0C982C-1B24-4C4B-B6F5-33846E84F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477" y="4015170"/>
            <a:ext cx="3304033" cy="24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1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07A6FB-DF5F-4700-8A6B-681CE3E1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7" y="1107830"/>
            <a:ext cx="8963025" cy="3743325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A652862B-E81A-4F05-83DD-8C09F6967077}"/>
              </a:ext>
            </a:extLst>
          </p:cNvPr>
          <p:cNvSpPr txBox="1"/>
          <p:nvPr/>
        </p:nvSpPr>
        <p:spPr>
          <a:xfrm>
            <a:off x="476249" y="5106553"/>
            <a:ext cx="1039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dirty="0"/>
              <a:t>Corresponde; Sistema de movilidad urbano eficiente y renovable, Transformación de la flota de vehículos ligeros. Edificaciones de alta eficiencia energética. Fomento de sistemas agroalimentarios. Modelo ganadero eco-competitivo.</a:t>
            </a:r>
            <a:endParaRPr lang="es-BO" sz="4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4F9FB5A-3DDE-4A54-90B9-F8332A743D38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POLITICAS DE TRANSICIÓN ENERGÉTICA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A1C72806-6D16-4BDF-A950-2B25AE4A459C}"/>
              </a:ext>
            </a:extLst>
          </p:cNvPr>
          <p:cNvSpPr txBox="1"/>
          <p:nvPr/>
        </p:nvSpPr>
        <p:spPr>
          <a:xfrm>
            <a:off x="4949555" y="549624"/>
            <a:ext cx="219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COSTA RICA</a:t>
            </a:r>
          </a:p>
        </p:txBody>
      </p:sp>
      <p:cxnSp>
        <p:nvCxnSpPr>
          <p:cNvPr id="9" name="Conector recto 23">
            <a:extLst>
              <a:ext uri="{FF2B5EF4-FFF2-40B4-BE49-F238E27FC236}">
                <a16:creationId xmlns:a16="http://schemas.microsoft.com/office/drawing/2014/main" id="{51E4C3B4-C84A-4AE9-8A8E-163BEAE07ADA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791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32F62A2C-EC06-4FD6-B141-1CBD6070F6BA}"/>
              </a:ext>
            </a:extLst>
          </p:cNvPr>
          <p:cNvSpPr txBox="1">
            <a:spLocks/>
          </p:cNvSpPr>
          <p:nvPr/>
        </p:nvSpPr>
        <p:spPr>
          <a:xfrm>
            <a:off x="0" y="-249888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COMPROMISOS GTPP 2022</a:t>
            </a:r>
          </a:p>
        </p:txBody>
      </p:sp>
      <p:cxnSp>
        <p:nvCxnSpPr>
          <p:cNvPr id="14" name="Conector recto 23">
            <a:extLst>
              <a:ext uri="{FF2B5EF4-FFF2-40B4-BE49-F238E27FC236}">
                <a16:creationId xmlns:a16="http://schemas.microsoft.com/office/drawing/2014/main" id="{16ACA71B-98F4-4424-ABE8-9DBCE9E7B418}"/>
              </a:ext>
            </a:extLst>
          </p:cNvPr>
          <p:cNvCxnSpPr>
            <a:cxnSpLocks/>
          </p:cNvCxnSpPr>
          <p:nvPr/>
        </p:nvCxnSpPr>
        <p:spPr>
          <a:xfrm>
            <a:off x="2561312" y="549624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ángulo 1">
            <a:extLst>
              <a:ext uri="{FF2B5EF4-FFF2-40B4-BE49-F238E27FC236}">
                <a16:creationId xmlns:a16="http://schemas.microsoft.com/office/drawing/2014/main" id="{80F5CFF2-42BD-4028-9556-8D0892895072}"/>
              </a:ext>
            </a:extLst>
          </p:cNvPr>
          <p:cNvSpPr/>
          <p:nvPr/>
        </p:nvSpPr>
        <p:spPr>
          <a:xfrm>
            <a:off x="791024" y="1121600"/>
            <a:ext cx="108133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Intercambio de experiencias en los programas de pasantías, inclusión de estudiantes, investigación y proyectos de impacto social.</a:t>
            </a:r>
          </a:p>
          <a:p>
            <a:pPr algn="just"/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Inclusión de nuevos miembros de la ARIAE Relacionados al GTPP</a:t>
            </a:r>
          </a:p>
          <a:p>
            <a:pPr algn="just"/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Intercambio de experiencias en cuanto a actividades de regulación, supervisión, inspección y control en la comercialización de hidrocarburos.</a:t>
            </a:r>
          </a:p>
          <a:p>
            <a:pPr algn="just"/>
            <a:endParaRPr lang="es-MX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Intercambio de experiencias en cuanto a la participación y normativas de calidad en la comercialización de hidrocarburos. </a:t>
            </a:r>
          </a:p>
        </p:txBody>
      </p:sp>
    </p:spTree>
    <p:extLst>
      <p:ext uri="{BB962C8B-B14F-4D97-AF65-F5344CB8AC3E}">
        <p14:creationId xmlns:p14="http://schemas.microsoft.com/office/powerpoint/2010/main" val="3038143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63" y="1024651"/>
            <a:ext cx="5780213" cy="301052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87788" y="6424663"/>
            <a:ext cx="381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LA PAZ,  DICIEMBRE DE 2021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1199455" y="4271362"/>
            <a:ext cx="9793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BO" sz="4000" b="1" dirty="0">
                <a:latin typeface="Century Gothic" pitchFamily="34" charset="0"/>
                <a:ea typeface="Helvetica" charset="0"/>
                <a:cs typeface="Helvetica" charset="0"/>
              </a:rPr>
              <a:t>GRACIAS POR SU ATENCION</a:t>
            </a:r>
            <a:endParaRPr lang="es-ES" sz="2800" b="1" dirty="0">
              <a:latin typeface="Century Gothic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817B813-2669-42D1-937B-595FFBF9D598}"/>
              </a:ext>
            </a:extLst>
          </p:cNvPr>
          <p:cNvCxnSpPr/>
          <p:nvPr/>
        </p:nvCxnSpPr>
        <p:spPr>
          <a:xfrm>
            <a:off x="1086298" y="4397443"/>
            <a:ext cx="9793088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9">
            <a:extLst>
              <a:ext uri="{FF2B5EF4-FFF2-40B4-BE49-F238E27FC236}">
                <a16:creationId xmlns:a16="http://schemas.microsoft.com/office/drawing/2014/main" id="{26252F2C-C4D4-4938-A12A-C1486F53F8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976" y="1765435"/>
            <a:ext cx="5302914" cy="177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707AE43-99DC-0C47-A498-DCD9B02D7DDD}"/>
              </a:ext>
            </a:extLst>
          </p:cNvPr>
          <p:cNvSpPr txBox="1">
            <a:spLocks/>
          </p:cNvSpPr>
          <p:nvPr/>
        </p:nvSpPr>
        <p:spPr>
          <a:xfrm>
            <a:off x="1307385" y="-160256"/>
            <a:ext cx="8480052" cy="1018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S" sz="2000" b="1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48150" y="1223795"/>
            <a:ext cx="998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BO" sz="2800" b="1" dirty="0"/>
              <a:t>SITUACION ACTUAL DE LA COMERCIALIZACIÓN Y REGULACIÓN DE PRODUCTOS PETROLIFEROS</a:t>
            </a:r>
          </a:p>
          <a:p>
            <a:pPr marL="514350" indent="-514350">
              <a:buFont typeface="+mj-lt"/>
              <a:buAutoNum type="arabicPeriod"/>
            </a:pPr>
            <a:r>
              <a:rPr lang="es-BO" sz="2800" b="1" dirty="0"/>
              <a:t>LEYES, DECRETOS Y NORMATIVA RELACIONADA A LA REGULACIÓN DE PRODUCTOS PETROLIFEROS Y DEFENSA AL CONSUMIDOR</a:t>
            </a:r>
          </a:p>
          <a:p>
            <a:pPr marL="514350" indent="-514350">
              <a:buFont typeface="+mj-lt"/>
              <a:buAutoNum type="arabicPeriod"/>
            </a:pPr>
            <a:r>
              <a:rPr lang="es-BO" sz="2800" b="1" dirty="0"/>
              <a:t>EXPERIENCIAS Y MEJORES PRACTICAS IMPLEMENTADAS EN LA GESTIÓN</a:t>
            </a:r>
          </a:p>
          <a:p>
            <a:pPr marL="514350" indent="-514350">
              <a:buFont typeface="+mj-lt"/>
              <a:buAutoNum type="arabicPeriod"/>
            </a:pPr>
            <a:r>
              <a:rPr lang="es-BO" sz="2800" b="1" dirty="0"/>
              <a:t>POLITICAS DE TRANSICIÓN ENERGÉTICA</a:t>
            </a:r>
          </a:p>
        </p:txBody>
      </p:sp>
      <p:cxnSp>
        <p:nvCxnSpPr>
          <p:cNvPr id="4" name="Conector recto 23">
            <a:extLst>
              <a:ext uri="{FF2B5EF4-FFF2-40B4-BE49-F238E27FC236}">
                <a16:creationId xmlns:a16="http://schemas.microsoft.com/office/drawing/2014/main" id="{5E718D5E-2367-40FA-BDCA-8302F98ECC72}"/>
              </a:ext>
            </a:extLst>
          </p:cNvPr>
          <p:cNvCxnSpPr>
            <a:cxnSpLocks/>
          </p:cNvCxnSpPr>
          <p:nvPr/>
        </p:nvCxnSpPr>
        <p:spPr>
          <a:xfrm>
            <a:off x="2404563" y="49178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8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AFBAD83-F0A3-40C9-810B-05F65F67DB7F}"/>
              </a:ext>
            </a:extLst>
          </p:cNvPr>
          <p:cNvSpPr txBox="1">
            <a:spLocks/>
          </p:cNvSpPr>
          <p:nvPr/>
        </p:nvSpPr>
        <p:spPr>
          <a:xfrm>
            <a:off x="0" y="-293762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SITUACION ACTUAL DE LA COMERCIALIZACIÓN Y REGULACIÓN DE PRODUCTOS PETROLIFEROS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BD28E8A-03A1-4A97-9355-44E8CF862FC9}"/>
              </a:ext>
            </a:extLst>
          </p:cNvPr>
          <p:cNvSpPr txBox="1"/>
          <p:nvPr/>
        </p:nvSpPr>
        <p:spPr>
          <a:xfrm>
            <a:off x="5134793" y="454328"/>
            <a:ext cx="16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11" name="Conector recto 23">
            <a:extLst>
              <a:ext uri="{FF2B5EF4-FFF2-40B4-BE49-F238E27FC236}">
                <a16:creationId xmlns:a16="http://schemas.microsoft.com/office/drawing/2014/main" id="{C35112E6-4DC5-4730-A2FE-D34174E6A8A7}"/>
              </a:ext>
            </a:extLst>
          </p:cNvPr>
          <p:cNvCxnSpPr>
            <a:cxnSpLocks/>
          </p:cNvCxnSpPr>
          <p:nvPr/>
        </p:nvCxnSpPr>
        <p:spPr>
          <a:xfrm>
            <a:off x="2404563" y="49178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6">
            <a:extLst>
              <a:ext uri="{FF2B5EF4-FFF2-40B4-BE49-F238E27FC236}">
                <a16:creationId xmlns:a16="http://schemas.microsoft.com/office/drawing/2014/main" id="{28C28919-49CD-4B86-8FD7-5FC8073E36CD}"/>
              </a:ext>
            </a:extLst>
          </p:cNvPr>
          <p:cNvSpPr txBox="1"/>
          <p:nvPr/>
        </p:nvSpPr>
        <p:spPr>
          <a:xfrm>
            <a:off x="171450" y="5538142"/>
            <a:ext cx="11849100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B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Bolivia exporta GLP a Argentina, Brasil, Paraguay y Perú.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512EAF5C-327C-44C4-8BAE-C1E2DA829E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587835"/>
              </p:ext>
            </p:extLst>
          </p:nvPr>
        </p:nvGraphicFramePr>
        <p:xfrm>
          <a:off x="707243" y="1120960"/>
          <a:ext cx="10812312" cy="415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10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AFBAD83-F0A3-40C9-810B-05F65F67DB7F}"/>
              </a:ext>
            </a:extLst>
          </p:cNvPr>
          <p:cNvSpPr txBox="1">
            <a:spLocks/>
          </p:cNvSpPr>
          <p:nvPr/>
        </p:nvSpPr>
        <p:spPr>
          <a:xfrm>
            <a:off x="0" y="-293762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SITUACION ACTUAL DE LA COMERCIALIZACIÓN Y REGULACIÓN DE PRODUCTOS PETROLIFEROS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BD28E8A-03A1-4A97-9355-44E8CF862FC9}"/>
              </a:ext>
            </a:extLst>
          </p:cNvPr>
          <p:cNvSpPr txBox="1"/>
          <p:nvPr/>
        </p:nvSpPr>
        <p:spPr>
          <a:xfrm>
            <a:off x="5134793" y="454328"/>
            <a:ext cx="16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11" name="Conector recto 23">
            <a:extLst>
              <a:ext uri="{FF2B5EF4-FFF2-40B4-BE49-F238E27FC236}">
                <a16:creationId xmlns:a16="http://schemas.microsoft.com/office/drawing/2014/main" id="{C35112E6-4DC5-4730-A2FE-D34174E6A8A7}"/>
              </a:ext>
            </a:extLst>
          </p:cNvPr>
          <p:cNvCxnSpPr>
            <a:cxnSpLocks/>
          </p:cNvCxnSpPr>
          <p:nvPr/>
        </p:nvCxnSpPr>
        <p:spPr>
          <a:xfrm>
            <a:off x="2404563" y="49178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6">
            <a:extLst>
              <a:ext uri="{FF2B5EF4-FFF2-40B4-BE49-F238E27FC236}">
                <a16:creationId xmlns:a16="http://schemas.microsoft.com/office/drawing/2014/main" id="{28C28919-49CD-4B86-8FD7-5FC8073E36CD}"/>
              </a:ext>
            </a:extLst>
          </p:cNvPr>
          <p:cNvSpPr txBox="1"/>
          <p:nvPr/>
        </p:nvSpPr>
        <p:spPr>
          <a:xfrm>
            <a:off x="171450" y="5413850"/>
            <a:ext cx="11849100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BO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Comentarios importantes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áfico 2">
            <a:extLst>
              <a:ext uri="{FF2B5EF4-FFF2-40B4-BE49-F238E27FC236}">
                <a16:creationId xmlns:a16="http://schemas.microsoft.com/office/drawing/2014/main" id="{212442EB-167C-4EDB-BD01-1190CDEBF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52454"/>
              </p:ext>
            </p:extLst>
          </p:nvPr>
        </p:nvGraphicFramePr>
        <p:xfrm>
          <a:off x="1208202" y="1039103"/>
          <a:ext cx="9934280" cy="426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74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AFBAD83-F0A3-40C9-810B-05F65F67DB7F}"/>
              </a:ext>
            </a:extLst>
          </p:cNvPr>
          <p:cNvSpPr txBox="1">
            <a:spLocks/>
          </p:cNvSpPr>
          <p:nvPr/>
        </p:nvSpPr>
        <p:spPr>
          <a:xfrm>
            <a:off x="0" y="-293762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SITUACION ACTUAL DE LA COMERCIALIZACIÓN Y REGULACIÓN DE PRODUCTOS PETROLIFEROS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BD28E8A-03A1-4A97-9355-44E8CF862FC9}"/>
              </a:ext>
            </a:extLst>
          </p:cNvPr>
          <p:cNvSpPr txBox="1"/>
          <p:nvPr/>
        </p:nvSpPr>
        <p:spPr>
          <a:xfrm>
            <a:off x="5134793" y="454328"/>
            <a:ext cx="16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BOLIVIA</a:t>
            </a:r>
          </a:p>
        </p:txBody>
      </p:sp>
      <p:cxnSp>
        <p:nvCxnSpPr>
          <p:cNvPr id="11" name="Conector recto 23">
            <a:extLst>
              <a:ext uri="{FF2B5EF4-FFF2-40B4-BE49-F238E27FC236}">
                <a16:creationId xmlns:a16="http://schemas.microsoft.com/office/drawing/2014/main" id="{C35112E6-4DC5-4730-A2FE-D34174E6A8A7}"/>
              </a:ext>
            </a:extLst>
          </p:cNvPr>
          <p:cNvCxnSpPr>
            <a:cxnSpLocks/>
          </p:cNvCxnSpPr>
          <p:nvPr/>
        </p:nvCxnSpPr>
        <p:spPr>
          <a:xfrm>
            <a:off x="2404563" y="49178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6">
            <a:extLst>
              <a:ext uri="{FF2B5EF4-FFF2-40B4-BE49-F238E27FC236}">
                <a16:creationId xmlns:a16="http://schemas.microsoft.com/office/drawing/2014/main" id="{28C28919-49CD-4B86-8FD7-5FC8073E36CD}"/>
              </a:ext>
            </a:extLst>
          </p:cNvPr>
          <p:cNvSpPr txBox="1"/>
          <p:nvPr/>
        </p:nvSpPr>
        <p:spPr>
          <a:xfrm>
            <a:off x="171450" y="5538142"/>
            <a:ext cx="11849100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B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Comentarios importantes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CEC79B6F-34BF-423A-A9C4-52CCC3384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841795"/>
              </p:ext>
            </p:extLst>
          </p:nvPr>
        </p:nvGraphicFramePr>
        <p:xfrm>
          <a:off x="758071" y="973778"/>
          <a:ext cx="10365557" cy="456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45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2250" y="5651263"/>
            <a:ext cx="11849100" cy="73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B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Costa Rica es únicamente un importador de combustibles, en los cuadros se presenta un comparativo de los volúmenes de consumo de los combustibles de los años 2019 y 2020.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998B9AA-D62F-4A52-A6EB-E240CCB6A924}"/>
              </a:ext>
            </a:extLst>
          </p:cNvPr>
          <p:cNvGraphicFramePr>
            <a:graphicFrameLocks/>
          </p:cNvGraphicFramePr>
          <p:nvPr/>
        </p:nvGraphicFramePr>
        <p:xfrm>
          <a:off x="1282045" y="1156318"/>
          <a:ext cx="9700181" cy="42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558FD6EC-7BFD-4DAA-8922-1A50B45B80D4}"/>
              </a:ext>
            </a:extLst>
          </p:cNvPr>
          <p:cNvSpPr txBox="1">
            <a:spLocks/>
          </p:cNvSpPr>
          <p:nvPr/>
        </p:nvSpPr>
        <p:spPr>
          <a:xfrm>
            <a:off x="0" y="-293762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SITUACION ACTUAL DE LA COMERCIALIZACIÓN Y REGULACIÓN DE PRODUCTOS PETROLIFEROS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956B89B-FD8A-4B1D-A590-444F6C47AE4C}"/>
              </a:ext>
            </a:extLst>
          </p:cNvPr>
          <p:cNvSpPr txBox="1"/>
          <p:nvPr/>
        </p:nvSpPr>
        <p:spPr>
          <a:xfrm>
            <a:off x="5005796" y="503050"/>
            <a:ext cx="2180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COSTA RICA</a:t>
            </a:r>
          </a:p>
        </p:txBody>
      </p:sp>
      <p:cxnSp>
        <p:nvCxnSpPr>
          <p:cNvPr id="13" name="Conector recto 23">
            <a:extLst>
              <a:ext uri="{FF2B5EF4-FFF2-40B4-BE49-F238E27FC236}">
                <a16:creationId xmlns:a16="http://schemas.microsoft.com/office/drawing/2014/main" id="{3185DDE1-920D-4C1B-8C73-9F4DCFDDFC13}"/>
              </a:ext>
            </a:extLst>
          </p:cNvPr>
          <p:cNvCxnSpPr>
            <a:cxnSpLocks/>
          </p:cNvCxnSpPr>
          <p:nvPr/>
        </p:nvCxnSpPr>
        <p:spPr>
          <a:xfrm>
            <a:off x="2404563" y="49178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42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7AE43-99DC-0C47-A498-DCD9B02D7DDD}"/>
              </a:ext>
            </a:extLst>
          </p:cNvPr>
          <p:cNvSpPr txBox="1">
            <a:spLocks/>
          </p:cNvSpPr>
          <p:nvPr/>
        </p:nvSpPr>
        <p:spPr>
          <a:xfrm>
            <a:off x="0" y="-293762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SITUACION ACTUAL DE LA COMERCIALIZACIÓN Y REGULACIÓN DE PRODUCTOS PETROLIFEROS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34793" y="454328"/>
            <a:ext cx="16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ESPAÑA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1387" y="5675450"/>
            <a:ext cx="8922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dirty="0"/>
              <a:t>En la gráfica se observa la capacidad de comercialización y regulación de GLP en 3 gestiones</a:t>
            </a:r>
          </a:p>
        </p:txBody>
      </p:sp>
      <p:cxnSp>
        <p:nvCxnSpPr>
          <p:cNvPr id="6" name="Conector recto 23">
            <a:extLst>
              <a:ext uri="{FF2B5EF4-FFF2-40B4-BE49-F238E27FC236}">
                <a16:creationId xmlns:a16="http://schemas.microsoft.com/office/drawing/2014/main" id="{11754293-9884-45F8-B3E4-16EA61CE3147}"/>
              </a:ext>
            </a:extLst>
          </p:cNvPr>
          <p:cNvCxnSpPr>
            <a:cxnSpLocks/>
          </p:cNvCxnSpPr>
          <p:nvPr/>
        </p:nvCxnSpPr>
        <p:spPr>
          <a:xfrm>
            <a:off x="2404563" y="49178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Gráfic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782425" y="936325"/>
          <a:ext cx="10755983" cy="473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188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170220C-F640-408C-9A91-CC30641DCF71}"/>
              </a:ext>
            </a:extLst>
          </p:cNvPr>
          <p:cNvSpPr txBox="1">
            <a:spLocks/>
          </p:cNvSpPr>
          <p:nvPr/>
        </p:nvSpPr>
        <p:spPr>
          <a:xfrm>
            <a:off x="0" y="-293762"/>
            <a:ext cx="12090400" cy="12300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SITUACION ACTUAL DE LA COMERCIALIZACIÓN Y REGULACIÓN DE PRODUCTOS PETROLIFEROS</a:t>
            </a: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C9210605-E5FD-403C-9581-BF1DB4F6DD1E}"/>
              </a:ext>
            </a:extLst>
          </p:cNvPr>
          <p:cNvSpPr txBox="1"/>
          <p:nvPr/>
        </p:nvSpPr>
        <p:spPr>
          <a:xfrm>
            <a:off x="5134793" y="454328"/>
            <a:ext cx="16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ESPAÑA</a:t>
            </a:r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FEE7BFD3-8A84-450C-ACBA-1DD9D2655103}"/>
              </a:ext>
            </a:extLst>
          </p:cNvPr>
          <p:cNvSpPr txBox="1"/>
          <p:nvPr/>
        </p:nvSpPr>
        <p:spPr>
          <a:xfrm>
            <a:off x="231387" y="5675450"/>
            <a:ext cx="8922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dirty="0"/>
              <a:t>En la gráfica se observa la capacidad de comercialización y regulación de Diesel en 3 gestiones</a:t>
            </a:r>
          </a:p>
        </p:txBody>
      </p:sp>
      <p:cxnSp>
        <p:nvCxnSpPr>
          <p:cNvPr id="11" name="Conector recto 23">
            <a:extLst>
              <a:ext uri="{FF2B5EF4-FFF2-40B4-BE49-F238E27FC236}">
                <a16:creationId xmlns:a16="http://schemas.microsoft.com/office/drawing/2014/main" id="{A80E4BD9-26BC-4C37-9AF1-BC0B2FD84A8F}"/>
              </a:ext>
            </a:extLst>
          </p:cNvPr>
          <p:cNvCxnSpPr>
            <a:cxnSpLocks/>
          </p:cNvCxnSpPr>
          <p:nvPr/>
        </p:nvCxnSpPr>
        <p:spPr>
          <a:xfrm>
            <a:off x="2404563" y="491782"/>
            <a:ext cx="70693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Gráfico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961533" y="1076556"/>
          <a:ext cx="10067827" cy="449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402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</TotalTime>
  <Words>1274</Words>
  <Application>Microsoft Office PowerPoint</Application>
  <PresentationFormat>Panorámica</PresentationFormat>
  <Paragraphs>157</Paragraphs>
  <Slides>28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PRESENTACIÓN</dc:title>
  <dc:creator>DRI</dc:creator>
  <cp:lastModifiedBy>Sánchez de Tembleque, Luis Jesús</cp:lastModifiedBy>
  <cp:revision>189</cp:revision>
  <cp:lastPrinted>2021-10-08T01:59:34Z</cp:lastPrinted>
  <dcterms:created xsi:type="dcterms:W3CDTF">2021-02-03T01:50:08Z</dcterms:created>
  <dcterms:modified xsi:type="dcterms:W3CDTF">2021-12-15T13:49:43Z</dcterms:modified>
</cp:coreProperties>
</file>