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7" r:id="rId5"/>
    <p:sldId id="273" r:id="rId6"/>
    <p:sldId id="264" r:id="rId7"/>
    <p:sldId id="268" r:id="rId8"/>
    <p:sldId id="269" r:id="rId9"/>
    <p:sldId id="274" r:id="rId10"/>
    <p:sldId id="275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2DD74-2A41-4B3C-97F7-93704542B7E2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42623C8A-A25B-4B8D-B0D3-8A3350DB9E21}">
      <dgm:prSet phldrT="[Texto]" custT="1"/>
      <dgm:spPr/>
      <dgm:t>
        <a:bodyPr/>
        <a:lstStyle/>
        <a:p>
          <a:r>
            <a:rPr lang="es-MX" sz="2000" dirty="0"/>
            <a:t>2000</a:t>
          </a:r>
        </a:p>
      </dgm:t>
    </dgm:pt>
    <dgm:pt modelId="{83AB1329-C0C8-422D-B287-5F7D238DBDD8}" type="parTrans" cxnId="{261C3A9A-E1C5-4845-92D8-7EA8B7D8D766}">
      <dgm:prSet/>
      <dgm:spPr/>
      <dgm:t>
        <a:bodyPr/>
        <a:lstStyle/>
        <a:p>
          <a:endParaRPr lang="es-MX"/>
        </a:p>
      </dgm:t>
    </dgm:pt>
    <dgm:pt modelId="{CF4595E6-2F9D-4B8F-856E-EDC7516A5CD9}" type="sibTrans" cxnId="{261C3A9A-E1C5-4845-92D8-7EA8B7D8D766}">
      <dgm:prSet/>
      <dgm:spPr/>
      <dgm:t>
        <a:bodyPr/>
        <a:lstStyle/>
        <a:p>
          <a:endParaRPr lang="es-MX"/>
        </a:p>
      </dgm:t>
    </dgm:pt>
    <dgm:pt modelId="{AEC047B6-5425-4122-8C64-4468B3BEEC4E}">
      <dgm:prSet phldrT="[Texto]" custT="1"/>
      <dgm:spPr/>
      <dgm:t>
        <a:bodyPr/>
        <a:lstStyle/>
        <a:p>
          <a:r>
            <a:rPr lang="es-MX" sz="2000" dirty="0"/>
            <a:t>2003</a:t>
          </a:r>
        </a:p>
      </dgm:t>
    </dgm:pt>
    <dgm:pt modelId="{816A7489-6F2E-42A9-94FA-401FB7C83FAF}" type="parTrans" cxnId="{0E79FD5F-0C78-4A6D-9804-20E8DA1CCF6C}">
      <dgm:prSet/>
      <dgm:spPr/>
      <dgm:t>
        <a:bodyPr/>
        <a:lstStyle/>
        <a:p>
          <a:endParaRPr lang="es-MX"/>
        </a:p>
      </dgm:t>
    </dgm:pt>
    <dgm:pt modelId="{8C4F2917-14AC-489D-94A7-1E1B76D009CE}" type="sibTrans" cxnId="{0E79FD5F-0C78-4A6D-9804-20E8DA1CCF6C}">
      <dgm:prSet/>
      <dgm:spPr/>
      <dgm:t>
        <a:bodyPr/>
        <a:lstStyle/>
        <a:p>
          <a:endParaRPr lang="es-MX"/>
        </a:p>
      </dgm:t>
    </dgm:pt>
    <dgm:pt modelId="{E70D8D29-30BF-4F82-A9D0-34EA5B4B329B}">
      <dgm:prSet phldrT="[Texto]" custT="1"/>
      <dgm:spPr/>
      <dgm:t>
        <a:bodyPr/>
        <a:lstStyle/>
        <a:p>
          <a:r>
            <a:rPr lang="es-MX" sz="2000" dirty="0" smtClean="0"/>
            <a:t>2023</a:t>
          </a:r>
          <a:endParaRPr lang="es-MX" sz="2000" dirty="0"/>
        </a:p>
      </dgm:t>
    </dgm:pt>
    <dgm:pt modelId="{F65D51BC-732D-43DE-9143-140EB6681049}" type="parTrans" cxnId="{1DE5F52E-39B8-48BF-AD5B-AD45D274DC8A}">
      <dgm:prSet/>
      <dgm:spPr/>
      <dgm:t>
        <a:bodyPr/>
        <a:lstStyle/>
        <a:p>
          <a:endParaRPr lang="es-MX"/>
        </a:p>
      </dgm:t>
    </dgm:pt>
    <dgm:pt modelId="{D9614A85-A251-41B3-BDD6-8998437DEF11}" type="sibTrans" cxnId="{1DE5F52E-39B8-48BF-AD5B-AD45D274DC8A}">
      <dgm:prSet/>
      <dgm:spPr/>
      <dgm:t>
        <a:bodyPr/>
        <a:lstStyle/>
        <a:p>
          <a:endParaRPr lang="es-MX"/>
        </a:p>
      </dgm:t>
    </dgm:pt>
    <dgm:pt modelId="{F75D03B7-67F2-4DA3-A706-6F0AEBAA1005}">
      <dgm:prSet custT="1"/>
      <dgm:spPr/>
      <dgm:t>
        <a:bodyPr/>
        <a:lstStyle/>
        <a:p>
          <a:r>
            <a:rPr lang="es-MX" sz="2000" dirty="0"/>
            <a:t>2006</a:t>
          </a:r>
        </a:p>
      </dgm:t>
    </dgm:pt>
    <dgm:pt modelId="{C316D31E-7625-4653-A493-3114F2BCB08E}" type="parTrans" cxnId="{E8A60D8A-777B-482C-B254-C2A92D218C2E}">
      <dgm:prSet/>
      <dgm:spPr/>
      <dgm:t>
        <a:bodyPr/>
        <a:lstStyle/>
        <a:p>
          <a:endParaRPr lang="es-MX"/>
        </a:p>
      </dgm:t>
    </dgm:pt>
    <dgm:pt modelId="{351F88EA-32F7-489F-BC0F-4490FBC9CBD0}" type="sibTrans" cxnId="{E8A60D8A-777B-482C-B254-C2A92D218C2E}">
      <dgm:prSet/>
      <dgm:spPr/>
      <dgm:t>
        <a:bodyPr/>
        <a:lstStyle/>
        <a:p>
          <a:endParaRPr lang="es-MX"/>
        </a:p>
      </dgm:t>
    </dgm:pt>
    <dgm:pt modelId="{790B7847-2267-4DD8-B562-5B7305371F8D}">
      <dgm:prSet custT="1"/>
      <dgm:spPr/>
      <dgm:t>
        <a:bodyPr/>
        <a:lstStyle/>
        <a:p>
          <a:r>
            <a:rPr lang="es-MX" sz="2000" dirty="0"/>
            <a:t>2009</a:t>
          </a:r>
        </a:p>
      </dgm:t>
    </dgm:pt>
    <dgm:pt modelId="{710B9EE0-0AB5-4649-BAD8-5B3095FB33E3}" type="parTrans" cxnId="{79692C66-4AAC-488B-A802-E758B6F58A6E}">
      <dgm:prSet/>
      <dgm:spPr/>
      <dgm:t>
        <a:bodyPr/>
        <a:lstStyle/>
        <a:p>
          <a:endParaRPr lang="es-MX"/>
        </a:p>
      </dgm:t>
    </dgm:pt>
    <dgm:pt modelId="{A62A50A6-067E-4A2E-8555-6911CF6489DC}" type="sibTrans" cxnId="{79692C66-4AAC-488B-A802-E758B6F58A6E}">
      <dgm:prSet/>
      <dgm:spPr/>
      <dgm:t>
        <a:bodyPr/>
        <a:lstStyle/>
        <a:p>
          <a:endParaRPr lang="es-MX"/>
        </a:p>
      </dgm:t>
    </dgm:pt>
    <dgm:pt modelId="{BA566F6B-B375-41C3-85A9-BABF4ADF1196}">
      <dgm:prSet custT="1"/>
      <dgm:spPr/>
      <dgm:t>
        <a:bodyPr/>
        <a:lstStyle/>
        <a:p>
          <a:r>
            <a:rPr lang="es-MX" sz="2000" dirty="0"/>
            <a:t>2015</a:t>
          </a:r>
        </a:p>
      </dgm:t>
    </dgm:pt>
    <dgm:pt modelId="{D26282AB-FCEC-4305-B90F-DEF4EB4C5B1D}" type="parTrans" cxnId="{A5357CC2-7E8A-45C5-BB7B-A8DE7FA09E31}">
      <dgm:prSet/>
      <dgm:spPr/>
      <dgm:t>
        <a:bodyPr/>
        <a:lstStyle/>
        <a:p>
          <a:endParaRPr lang="es-MX"/>
        </a:p>
      </dgm:t>
    </dgm:pt>
    <dgm:pt modelId="{FC2D6EBA-4709-4FD4-986F-0260BDE67AB3}" type="sibTrans" cxnId="{A5357CC2-7E8A-45C5-BB7B-A8DE7FA09E31}">
      <dgm:prSet/>
      <dgm:spPr/>
      <dgm:t>
        <a:bodyPr/>
        <a:lstStyle/>
        <a:p>
          <a:endParaRPr lang="es-MX"/>
        </a:p>
      </dgm:t>
    </dgm:pt>
    <dgm:pt modelId="{0BE7D518-D942-4D06-8BD1-25FA04FFE7FB}">
      <dgm:prSet custT="1"/>
      <dgm:spPr/>
      <dgm:t>
        <a:bodyPr/>
        <a:lstStyle/>
        <a:p>
          <a:r>
            <a:rPr lang="es-MX" sz="2000" dirty="0"/>
            <a:t>2012</a:t>
          </a:r>
        </a:p>
      </dgm:t>
    </dgm:pt>
    <dgm:pt modelId="{C9A891AD-0920-43BA-9D5B-9D732C1B2D8F}" type="parTrans" cxnId="{8DD857B9-E8A8-427D-970F-BDA67F8ECF72}">
      <dgm:prSet/>
      <dgm:spPr/>
      <dgm:t>
        <a:bodyPr/>
        <a:lstStyle/>
        <a:p>
          <a:endParaRPr lang="es-MX"/>
        </a:p>
      </dgm:t>
    </dgm:pt>
    <dgm:pt modelId="{35169E29-1549-4119-B28D-DE1EE1B9FA35}" type="sibTrans" cxnId="{8DD857B9-E8A8-427D-970F-BDA67F8ECF72}">
      <dgm:prSet/>
      <dgm:spPr/>
      <dgm:t>
        <a:bodyPr/>
        <a:lstStyle/>
        <a:p>
          <a:endParaRPr lang="es-MX"/>
        </a:p>
      </dgm:t>
    </dgm:pt>
    <dgm:pt modelId="{3011C00B-6B32-4AE4-BB62-6894C6962D8E}">
      <dgm:prSet custT="1"/>
      <dgm:spPr/>
      <dgm:t>
        <a:bodyPr/>
        <a:lstStyle/>
        <a:p>
          <a:r>
            <a:rPr lang="es-MX" sz="2000" dirty="0"/>
            <a:t>2018</a:t>
          </a:r>
        </a:p>
      </dgm:t>
    </dgm:pt>
    <dgm:pt modelId="{2A48FED9-3B53-4BDC-AD72-865AEDB10ED2}" type="parTrans" cxnId="{21D0B35E-783F-4E5C-82DC-0999AB0EDA7A}">
      <dgm:prSet/>
      <dgm:spPr/>
      <dgm:t>
        <a:bodyPr/>
        <a:lstStyle/>
        <a:p>
          <a:endParaRPr lang="es-MX"/>
        </a:p>
      </dgm:t>
    </dgm:pt>
    <dgm:pt modelId="{D92916EC-24C7-4547-B5F8-6B2F7E3FF120}" type="sibTrans" cxnId="{21D0B35E-783F-4E5C-82DC-0999AB0EDA7A}">
      <dgm:prSet/>
      <dgm:spPr/>
      <dgm:t>
        <a:bodyPr/>
        <a:lstStyle/>
        <a:p>
          <a:endParaRPr lang="es-MX"/>
        </a:p>
      </dgm:t>
    </dgm:pt>
    <dgm:pt modelId="{2C5E4985-5D82-44B0-8292-E28BCDE913EA}" type="pres">
      <dgm:prSet presAssocID="{7F22DD74-2A41-4B3C-97F7-93704542B7E2}" presName="Name0" presStyleCnt="0">
        <dgm:presLayoutVars>
          <dgm:dir/>
          <dgm:resizeHandles val="exact"/>
        </dgm:presLayoutVars>
      </dgm:prSet>
      <dgm:spPr/>
    </dgm:pt>
    <dgm:pt modelId="{5E1E2A7E-5652-4BA9-BC51-3CAF3475F142}" type="pres">
      <dgm:prSet presAssocID="{42623C8A-A25B-4B8D-B0D3-8A3350DB9E21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2F52A-8E2E-463D-8A32-5759D6C3BF4C}" type="pres">
      <dgm:prSet presAssocID="{CF4595E6-2F9D-4B8F-856E-EDC7516A5CD9}" presName="parSpace" presStyleCnt="0"/>
      <dgm:spPr/>
    </dgm:pt>
    <dgm:pt modelId="{07B9D1E7-9DC0-41CF-BB1F-6E53FF657342}" type="pres">
      <dgm:prSet presAssocID="{AEC047B6-5425-4122-8C64-4468B3BEEC4E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2EEE9F-DAB7-4734-9CA8-7087EC72C956}" type="pres">
      <dgm:prSet presAssocID="{8C4F2917-14AC-489D-94A7-1E1B76D009CE}" presName="parSpace" presStyleCnt="0"/>
      <dgm:spPr/>
    </dgm:pt>
    <dgm:pt modelId="{2E399B37-8014-49D8-969D-34709611CE21}" type="pres">
      <dgm:prSet presAssocID="{F75D03B7-67F2-4DA3-A706-6F0AEBAA1005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F59F2-A4A3-49E4-94CE-8AB7D807123B}" type="pres">
      <dgm:prSet presAssocID="{351F88EA-32F7-489F-BC0F-4490FBC9CBD0}" presName="parSpace" presStyleCnt="0"/>
      <dgm:spPr/>
    </dgm:pt>
    <dgm:pt modelId="{10A5DB61-4048-4FBC-9A52-69F7471BE0BB}" type="pres">
      <dgm:prSet presAssocID="{790B7847-2267-4DD8-B562-5B7305371F8D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B8405-2014-4387-9DC0-4367F8EA9B2E}" type="pres">
      <dgm:prSet presAssocID="{A62A50A6-067E-4A2E-8555-6911CF6489DC}" presName="parSpace" presStyleCnt="0"/>
      <dgm:spPr/>
    </dgm:pt>
    <dgm:pt modelId="{8BFC1985-C8E5-47BC-9D3A-0990708C272D}" type="pres">
      <dgm:prSet presAssocID="{0BE7D518-D942-4D06-8BD1-25FA04FFE7FB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3402A-611D-4F6A-8AD3-885D92809106}" type="pres">
      <dgm:prSet presAssocID="{35169E29-1549-4119-B28D-DE1EE1B9FA35}" presName="parSpace" presStyleCnt="0"/>
      <dgm:spPr/>
    </dgm:pt>
    <dgm:pt modelId="{F8E0A5CD-C2E3-4111-A542-47CAEC66E3FB}" type="pres">
      <dgm:prSet presAssocID="{BA566F6B-B375-41C3-85A9-BABF4ADF1196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774F65-2B16-42C8-849B-AD5D21BE7670}" type="pres">
      <dgm:prSet presAssocID="{FC2D6EBA-4709-4FD4-986F-0260BDE67AB3}" presName="parSpace" presStyleCnt="0"/>
      <dgm:spPr/>
    </dgm:pt>
    <dgm:pt modelId="{AFBEB62C-B0BF-4FDF-826A-25A65B1A45D6}" type="pres">
      <dgm:prSet presAssocID="{3011C00B-6B32-4AE4-BB62-6894C6962D8E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2820E3-9A97-4E77-8728-9D9EDD2F1838}" type="pres">
      <dgm:prSet presAssocID="{D92916EC-24C7-4547-B5F8-6B2F7E3FF120}" presName="parSpace" presStyleCnt="0"/>
      <dgm:spPr/>
    </dgm:pt>
    <dgm:pt modelId="{8556DF7A-D4BD-4E1B-B7A4-1A4C39A3B92D}" type="pres">
      <dgm:prSet presAssocID="{E70D8D29-30BF-4F82-A9D0-34EA5B4B329B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8D7A3E-00BB-48E3-AAC4-1CEBAAEB97CD}" type="presOf" srcId="{42623C8A-A25B-4B8D-B0D3-8A3350DB9E21}" destId="{5E1E2A7E-5652-4BA9-BC51-3CAF3475F142}" srcOrd="0" destOrd="0" presId="urn:microsoft.com/office/officeart/2005/8/layout/hChevron3"/>
    <dgm:cxn modelId="{21D0B35E-783F-4E5C-82DC-0999AB0EDA7A}" srcId="{7F22DD74-2A41-4B3C-97F7-93704542B7E2}" destId="{3011C00B-6B32-4AE4-BB62-6894C6962D8E}" srcOrd="6" destOrd="0" parTransId="{2A48FED9-3B53-4BDC-AD72-865AEDB10ED2}" sibTransId="{D92916EC-24C7-4547-B5F8-6B2F7E3FF120}"/>
    <dgm:cxn modelId="{0E79FD5F-0C78-4A6D-9804-20E8DA1CCF6C}" srcId="{7F22DD74-2A41-4B3C-97F7-93704542B7E2}" destId="{AEC047B6-5425-4122-8C64-4468B3BEEC4E}" srcOrd="1" destOrd="0" parTransId="{816A7489-6F2E-42A9-94FA-401FB7C83FAF}" sibTransId="{8C4F2917-14AC-489D-94A7-1E1B76D009CE}"/>
    <dgm:cxn modelId="{8DD857B9-E8A8-427D-970F-BDA67F8ECF72}" srcId="{7F22DD74-2A41-4B3C-97F7-93704542B7E2}" destId="{0BE7D518-D942-4D06-8BD1-25FA04FFE7FB}" srcOrd="4" destOrd="0" parTransId="{C9A891AD-0920-43BA-9D5B-9D732C1B2D8F}" sibTransId="{35169E29-1549-4119-B28D-DE1EE1B9FA35}"/>
    <dgm:cxn modelId="{AD070888-E8D4-489C-868C-23C71A7DF543}" type="presOf" srcId="{7F22DD74-2A41-4B3C-97F7-93704542B7E2}" destId="{2C5E4985-5D82-44B0-8292-E28BCDE913EA}" srcOrd="0" destOrd="0" presId="urn:microsoft.com/office/officeart/2005/8/layout/hChevron3"/>
    <dgm:cxn modelId="{4CB3BEA0-90B7-4211-87FC-0373029D3BE4}" type="presOf" srcId="{E70D8D29-30BF-4F82-A9D0-34EA5B4B329B}" destId="{8556DF7A-D4BD-4E1B-B7A4-1A4C39A3B92D}" srcOrd="0" destOrd="0" presId="urn:microsoft.com/office/officeart/2005/8/layout/hChevron3"/>
    <dgm:cxn modelId="{261C3A9A-E1C5-4845-92D8-7EA8B7D8D766}" srcId="{7F22DD74-2A41-4B3C-97F7-93704542B7E2}" destId="{42623C8A-A25B-4B8D-B0D3-8A3350DB9E21}" srcOrd="0" destOrd="0" parTransId="{83AB1329-C0C8-422D-B287-5F7D238DBDD8}" sibTransId="{CF4595E6-2F9D-4B8F-856E-EDC7516A5CD9}"/>
    <dgm:cxn modelId="{28721130-EC2C-473D-8A7F-B1FF3EFC05FC}" type="presOf" srcId="{BA566F6B-B375-41C3-85A9-BABF4ADF1196}" destId="{F8E0A5CD-C2E3-4111-A542-47CAEC66E3FB}" srcOrd="0" destOrd="0" presId="urn:microsoft.com/office/officeart/2005/8/layout/hChevron3"/>
    <dgm:cxn modelId="{15B51921-8690-4139-B64D-0D60F75E3D1A}" type="presOf" srcId="{3011C00B-6B32-4AE4-BB62-6894C6962D8E}" destId="{AFBEB62C-B0BF-4FDF-826A-25A65B1A45D6}" srcOrd="0" destOrd="0" presId="urn:microsoft.com/office/officeart/2005/8/layout/hChevron3"/>
    <dgm:cxn modelId="{8CD7CD88-9B6D-48B1-A232-0B8FFDFF536D}" type="presOf" srcId="{AEC047B6-5425-4122-8C64-4468B3BEEC4E}" destId="{07B9D1E7-9DC0-41CF-BB1F-6E53FF657342}" srcOrd="0" destOrd="0" presId="urn:microsoft.com/office/officeart/2005/8/layout/hChevron3"/>
    <dgm:cxn modelId="{79692C66-4AAC-488B-A802-E758B6F58A6E}" srcId="{7F22DD74-2A41-4B3C-97F7-93704542B7E2}" destId="{790B7847-2267-4DD8-B562-5B7305371F8D}" srcOrd="3" destOrd="0" parTransId="{710B9EE0-0AB5-4649-BAD8-5B3095FB33E3}" sibTransId="{A62A50A6-067E-4A2E-8555-6911CF6489DC}"/>
    <dgm:cxn modelId="{3EE1B59B-3B2D-4E72-BC47-F442FB02138F}" type="presOf" srcId="{F75D03B7-67F2-4DA3-A706-6F0AEBAA1005}" destId="{2E399B37-8014-49D8-969D-34709611CE21}" srcOrd="0" destOrd="0" presId="urn:microsoft.com/office/officeart/2005/8/layout/hChevron3"/>
    <dgm:cxn modelId="{1DE5F52E-39B8-48BF-AD5B-AD45D274DC8A}" srcId="{7F22DD74-2A41-4B3C-97F7-93704542B7E2}" destId="{E70D8D29-30BF-4F82-A9D0-34EA5B4B329B}" srcOrd="7" destOrd="0" parTransId="{F65D51BC-732D-43DE-9143-140EB6681049}" sibTransId="{D9614A85-A251-41B3-BDD6-8998437DEF11}"/>
    <dgm:cxn modelId="{FD5DA218-A154-4F71-890A-7A0F86843DC1}" type="presOf" srcId="{790B7847-2267-4DD8-B562-5B7305371F8D}" destId="{10A5DB61-4048-4FBC-9A52-69F7471BE0BB}" srcOrd="0" destOrd="0" presId="urn:microsoft.com/office/officeart/2005/8/layout/hChevron3"/>
    <dgm:cxn modelId="{6D245E54-7689-4C5B-B753-675A6EFCBEF9}" type="presOf" srcId="{0BE7D518-D942-4D06-8BD1-25FA04FFE7FB}" destId="{8BFC1985-C8E5-47BC-9D3A-0990708C272D}" srcOrd="0" destOrd="0" presId="urn:microsoft.com/office/officeart/2005/8/layout/hChevron3"/>
    <dgm:cxn modelId="{E8A60D8A-777B-482C-B254-C2A92D218C2E}" srcId="{7F22DD74-2A41-4B3C-97F7-93704542B7E2}" destId="{F75D03B7-67F2-4DA3-A706-6F0AEBAA1005}" srcOrd="2" destOrd="0" parTransId="{C316D31E-7625-4653-A493-3114F2BCB08E}" sibTransId="{351F88EA-32F7-489F-BC0F-4490FBC9CBD0}"/>
    <dgm:cxn modelId="{A5357CC2-7E8A-45C5-BB7B-A8DE7FA09E31}" srcId="{7F22DD74-2A41-4B3C-97F7-93704542B7E2}" destId="{BA566F6B-B375-41C3-85A9-BABF4ADF1196}" srcOrd="5" destOrd="0" parTransId="{D26282AB-FCEC-4305-B90F-DEF4EB4C5B1D}" sibTransId="{FC2D6EBA-4709-4FD4-986F-0260BDE67AB3}"/>
    <dgm:cxn modelId="{8764EAC2-340C-4C9A-BDDA-7BC580F5B023}" type="presParOf" srcId="{2C5E4985-5D82-44B0-8292-E28BCDE913EA}" destId="{5E1E2A7E-5652-4BA9-BC51-3CAF3475F142}" srcOrd="0" destOrd="0" presId="urn:microsoft.com/office/officeart/2005/8/layout/hChevron3"/>
    <dgm:cxn modelId="{A6167E2F-8489-45EA-B2E9-24DD67979606}" type="presParOf" srcId="{2C5E4985-5D82-44B0-8292-E28BCDE913EA}" destId="{D4C2F52A-8E2E-463D-8A32-5759D6C3BF4C}" srcOrd="1" destOrd="0" presId="urn:microsoft.com/office/officeart/2005/8/layout/hChevron3"/>
    <dgm:cxn modelId="{E757CAD9-7D63-4BBA-89F0-8409A512100E}" type="presParOf" srcId="{2C5E4985-5D82-44B0-8292-E28BCDE913EA}" destId="{07B9D1E7-9DC0-41CF-BB1F-6E53FF657342}" srcOrd="2" destOrd="0" presId="urn:microsoft.com/office/officeart/2005/8/layout/hChevron3"/>
    <dgm:cxn modelId="{0A8E8339-9CB0-4A27-9D4E-5FE4C519FD91}" type="presParOf" srcId="{2C5E4985-5D82-44B0-8292-E28BCDE913EA}" destId="{C22EEE9F-DAB7-4734-9CA8-7087EC72C956}" srcOrd="3" destOrd="0" presId="urn:microsoft.com/office/officeart/2005/8/layout/hChevron3"/>
    <dgm:cxn modelId="{66215073-2127-4D7A-87C7-504E19C827FC}" type="presParOf" srcId="{2C5E4985-5D82-44B0-8292-E28BCDE913EA}" destId="{2E399B37-8014-49D8-969D-34709611CE21}" srcOrd="4" destOrd="0" presId="urn:microsoft.com/office/officeart/2005/8/layout/hChevron3"/>
    <dgm:cxn modelId="{AE81BD54-3201-4275-9E73-B8B48994F83C}" type="presParOf" srcId="{2C5E4985-5D82-44B0-8292-E28BCDE913EA}" destId="{9E1F59F2-A4A3-49E4-94CE-8AB7D807123B}" srcOrd="5" destOrd="0" presId="urn:microsoft.com/office/officeart/2005/8/layout/hChevron3"/>
    <dgm:cxn modelId="{B2C3DAC9-AB52-4B14-8C90-94C2C4B56495}" type="presParOf" srcId="{2C5E4985-5D82-44B0-8292-E28BCDE913EA}" destId="{10A5DB61-4048-4FBC-9A52-69F7471BE0BB}" srcOrd="6" destOrd="0" presId="urn:microsoft.com/office/officeart/2005/8/layout/hChevron3"/>
    <dgm:cxn modelId="{D8113984-A0EC-4E73-8E2E-CA2688148DD7}" type="presParOf" srcId="{2C5E4985-5D82-44B0-8292-E28BCDE913EA}" destId="{118B8405-2014-4387-9DC0-4367F8EA9B2E}" srcOrd="7" destOrd="0" presId="urn:microsoft.com/office/officeart/2005/8/layout/hChevron3"/>
    <dgm:cxn modelId="{5C1BB381-BB54-4E5D-94B0-FCDDCB29B94B}" type="presParOf" srcId="{2C5E4985-5D82-44B0-8292-E28BCDE913EA}" destId="{8BFC1985-C8E5-47BC-9D3A-0990708C272D}" srcOrd="8" destOrd="0" presId="urn:microsoft.com/office/officeart/2005/8/layout/hChevron3"/>
    <dgm:cxn modelId="{8CE8DCF9-64B6-450C-8591-01CC6D6219B0}" type="presParOf" srcId="{2C5E4985-5D82-44B0-8292-E28BCDE913EA}" destId="{2E83402A-611D-4F6A-8AD3-885D92809106}" srcOrd="9" destOrd="0" presId="urn:microsoft.com/office/officeart/2005/8/layout/hChevron3"/>
    <dgm:cxn modelId="{61F2F55F-C5A8-4323-86F4-20F03F8B75A3}" type="presParOf" srcId="{2C5E4985-5D82-44B0-8292-E28BCDE913EA}" destId="{F8E0A5CD-C2E3-4111-A542-47CAEC66E3FB}" srcOrd="10" destOrd="0" presId="urn:microsoft.com/office/officeart/2005/8/layout/hChevron3"/>
    <dgm:cxn modelId="{2B2C1C8C-E037-41B6-AEF7-4E9463685CCA}" type="presParOf" srcId="{2C5E4985-5D82-44B0-8292-E28BCDE913EA}" destId="{95774F65-2B16-42C8-849B-AD5D21BE7670}" srcOrd="11" destOrd="0" presId="urn:microsoft.com/office/officeart/2005/8/layout/hChevron3"/>
    <dgm:cxn modelId="{312B02BD-46FD-45F2-B487-29676ED88937}" type="presParOf" srcId="{2C5E4985-5D82-44B0-8292-E28BCDE913EA}" destId="{AFBEB62C-B0BF-4FDF-826A-25A65B1A45D6}" srcOrd="12" destOrd="0" presId="urn:microsoft.com/office/officeart/2005/8/layout/hChevron3"/>
    <dgm:cxn modelId="{C490BC9D-F689-4E9E-A889-855C332605AC}" type="presParOf" srcId="{2C5E4985-5D82-44B0-8292-E28BCDE913EA}" destId="{032820E3-9A97-4E77-8728-9D9EDD2F1838}" srcOrd="13" destOrd="0" presId="urn:microsoft.com/office/officeart/2005/8/layout/hChevron3"/>
    <dgm:cxn modelId="{1DABB87E-EE23-4AE0-91D0-E88DA207FC6C}" type="presParOf" srcId="{2C5E4985-5D82-44B0-8292-E28BCDE913EA}" destId="{8556DF7A-D4BD-4E1B-B7A4-1A4C39A3B92D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CEA4C-0374-4706-8EBC-37E10B886F3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2771B88-F729-47FB-AB93-8BD9375EB9B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300" dirty="0" smtClean="0"/>
            <a:t>1ª Reunión del Comité Ejecutivo</a:t>
          </a:r>
        </a:p>
        <a:p>
          <a:r>
            <a:rPr lang="es-ES" sz="1300" dirty="0" smtClean="0"/>
            <a:t> </a:t>
          </a:r>
          <a:r>
            <a:rPr lang="es-ES" sz="1300" b="1" dirty="0" smtClean="0"/>
            <a:t>Toma de decisiones</a:t>
          </a:r>
        </a:p>
      </dgm:t>
    </dgm:pt>
    <dgm:pt modelId="{8C5F120F-8EFB-4A0E-9E75-5E1AF097A5E4}" type="parTrans" cxnId="{D90413BC-E751-4C75-A321-AC6091AC9AFF}">
      <dgm:prSet/>
      <dgm:spPr/>
      <dgm:t>
        <a:bodyPr/>
        <a:lstStyle/>
        <a:p>
          <a:endParaRPr lang="es-ES"/>
        </a:p>
      </dgm:t>
    </dgm:pt>
    <dgm:pt modelId="{39BBC8B2-1418-4D72-A2C7-F5973E2F5023}" type="sibTrans" cxnId="{D90413BC-E751-4C75-A321-AC6091AC9AFF}">
      <dgm:prSet/>
      <dgm:spPr/>
      <dgm:t>
        <a:bodyPr/>
        <a:lstStyle/>
        <a:p>
          <a:endParaRPr lang="es-ES"/>
        </a:p>
      </dgm:t>
    </dgm:pt>
    <dgm:pt modelId="{589F25C7-C79B-4DD8-AF11-E351513D5C70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300" b="0" dirty="0" smtClean="0"/>
            <a:t>1ª Reunión del Comité Internacional</a:t>
          </a:r>
        </a:p>
        <a:p>
          <a:r>
            <a:rPr lang="es-ES" sz="1300" b="1" dirty="0" smtClean="0"/>
            <a:t>Contenido </a:t>
          </a:r>
          <a:endParaRPr lang="es-ES" sz="1300" b="1" dirty="0"/>
        </a:p>
      </dgm:t>
    </dgm:pt>
    <dgm:pt modelId="{DFA9A7CE-2513-4A6E-B039-08279538EA0B}" type="parTrans" cxnId="{451ECCF9-B7AF-4A59-9C25-3DAFFD1201E1}">
      <dgm:prSet/>
      <dgm:spPr/>
      <dgm:t>
        <a:bodyPr/>
        <a:lstStyle/>
        <a:p>
          <a:endParaRPr lang="es-ES"/>
        </a:p>
      </dgm:t>
    </dgm:pt>
    <dgm:pt modelId="{74AC8354-9CBA-414C-9F13-5564E961ECB3}" type="sibTrans" cxnId="{451ECCF9-B7AF-4A59-9C25-3DAFFD1201E1}">
      <dgm:prSet/>
      <dgm:spPr/>
      <dgm:t>
        <a:bodyPr/>
        <a:lstStyle/>
        <a:p>
          <a:endParaRPr lang="es-ES"/>
        </a:p>
      </dgm:t>
    </dgm:pt>
    <dgm:pt modelId="{F94A8EE3-103E-40F3-ACBD-733A4A2967A9}">
      <dgm:prSet phldrT="[Texto]" custT="1"/>
      <dgm:spPr>
        <a:noFill/>
      </dgm:spPr>
      <dgm:t>
        <a:bodyPr/>
        <a:lstStyle/>
        <a:p>
          <a:r>
            <a:rPr lang="es-ES" sz="1700" b="1" dirty="0" smtClean="0"/>
            <a:t>8° WFER</a:t>
          </a:r>
        </a:p>
        <a:p>
          <a:r>
            <a:rPr lang="es-ES" sz="1500" b="1" dirty="0" smtClean="0"/>
            <a:t>(marzo de 2023)</a:t>
          </a:r>
        </a:p>
        <a:p>
          <a:endParaRPr lang="es-ES" sz="1300" dirty="0"/>
        </a:p>
      </dgm:t>
    </dgm:pt>
    <dgm:pt modelId="{F14FE128-CF97-472B-A9EC-8D1E4F7DF5D6}" type="parTrans" cxnId="{67965C92-909B-4954-B661-7B21CC07F25E}">
      <dgm:prSet/>
      <dgm:spPr/>
      <dgm:t>
        <a:bodyPr/>
        <a:lstStyle/>
        <a:p>
          <a:endParaRPr lang="es-ES"/>
        </a:p>
      </dgm:t>
    </dgm:pt>
    <dgm:pt modelId="{24DC5E2F-6801-4B4E-A5E3-E3F1D95EAC46}" type="sibTrans" cxnId="{67965C92-909B-4954-B661-7B21CC07F25E}">
      <dgm:prSet/>
      <dgm:spPr/>
      <dgm:t>
        <a:bodyPr/>
        <a:lstStyle/>
        <a:p>
          <a:endParaRPr lang="es-ES"/>
        </a:p>
      </dgm:t>
    </dgm:pt>
    <dgm:pt modelId="{2EC13C89-4B80-4994-8639-F6E33841A099}">
      <dgm:prSet custT="1"/>
      <dgm:spPr>
        <a:solidFill>
          <a:srgbClr val="92D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dirty="0" smtClean="0"/>
            <a:t> Organización </a:t>
          </a:r>
          <a:r>
            <a:rPr lang="es-ES" sz="1300" b="1" dirty="0" smtClean="0"/>
            <a:t>logística y de contenido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dirty="0" smtClean="0"/>
            <a:t> </a:t>
          </a:r>
          <a:endParaRPr lang="es-ES" sz="1300" dirty="0"/>
        </a:p>
      </dgm:t>
    </dgm:pt>
    <dgm:pt modelId="{16242ACF-87B1-487C-ADF6-DA3AF00C77A5}" type="parTrans" cxnId="{B227408F-635B-41FA-B34C-13F25FA2F7FB}">
      <dgm:prSet/>
      <dgm:spPr/>
      <dgm:t>
        <a:bodyPr/>
        <a:lstStyle/>
        <a:p>
          <a:endParaRPr lang="es-ES"/>
        </a:p>
      </dgm:t>
    </dgm:pt>
    <dgm:pt modelId="{CD2E47A2-0E3D-4D04-A012-1D4B6C4A36CB}" type="sibTrans" cxnId="{B227408F-635B-41FA-B34C-13F25FA2F7FB}">
      <dgm:prSet/>
      <dgm:spPr/>
      <dgm:t>
        <a:bodyPr/>
        <a:lstStyle/>
        <a:p>
          <a:endParaRPr lang="es-ES"/>
        </a:p>
      </dgm:t>
    </dgm:pt>
    <dgm:pt modelId="{6C4D29D1-7D52-4511-92CD-431141F5FEBD}">
      <dgm:prSet custT="1"/>
      <dgm:spPr>
        <a:solidFill>
          <a:srgbClr val="00B0F0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s-ES" sz="1300" dirty="0" smtClean="0"/>
            <a:t> Organización </a:t>
          </a:r>
          <a:r>
            <a:rPr lang="es-ES" sz="1300" b="1" dirty="0" smtClean="0"/>
            <a:t>logística y de contenido</a:t>
          </a:r>
        </a:p>
        <a:p>
          <a:r>
            <a:rPr lang="es-ES" sz="1300" b="1" dirty="0" smtClean="0"/>
            <a:t> y estrategia de comunicación</a:t>
          </a:r>
          <a:endParaRPr lang="es-ES" sz="1300" b="1" dirty="0"/>
        </a:p>
      </dgm:t>
    </dgm:pt>
    <dgm:pt modelId="{03FEE034-ED71-4F4B-AA9A-696551C15DB7}" type="parTrans" cxnId="{06AB14D2-2F09-4F45-A534-06CCA28F954B}">
      <dgm:prSet/>
      <dgm:spPr/>
      <dgm:t>
        <a:bodyPr/>
        <a:lstStyle/>
        <a:p>
          <a:endParaRPr lang="es-ES"/>
        </a:p>
      </dgm:t>
    </dgm:pt>
    <dgm:pt modelId="{ADB1A44C-8530-42E6-9B96-75FCE7F96CF5}" type="sibTrans" cxnId="{06AB14D2-2F09-4F45-A534-06CCA28F954B}">
      <dgm:prSet/>
      <dgm:spPr/>
      <dgm:t>
        <a:bodyPr/>
        <a:lstStyle/>
        <a:p>
          <a:endParaRPr lang="es-ES"/>
        </a:p>
      </dgm:t>
    </dgm:pt>
    <dgm:pt modelId="{3B24D249-AF12-40A5-A510-7D8A69812344}" type="pres">
      <dgm:prSet presAssocID="{79CCEA4C-0374-4706-8EBC-37E10B886F3A}" presName="Name0" presStyleCnt="0">
        <dgm:presLayoutVars>
          <dgm:dir/>
          <dgm:animLvl val="lvl"/>
          <dgm:resizeHandles val="exact"/>
        </dgm:presLayoutVars>
      </dgm:prSet>
      <dgm:spPr/>
    </dgm:pt>
    <dgm:pt modelId="{98720B9C-784A-4D1B-A4CC-4055415F2685}" type="pres">
      <dgm:prSet presAssocID="{12771B88-F729-47FB-AB93-8BD9375EB9BB}" presName="parTxOnly" presStyleLbl="node1" presStyleIdx="0" presStyleCnt="5" custLinFactNeighborX="-9709" custLinFactNeighborY="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E1FCBD-C271-4B98-9022-011A0DFD5E68}" type="pres">
      <dgm:prSet presAssocID="{39BBC8B2-1418-4D72-A2C7-F5973E2F5023}" presName="parTxOnlySpace" presStyleCnt="0"/>
      <dgm:spPr/>
    </dgm:pt>
    <dgm:pt modelId="{21E94971-9776-41D0-AA69-CCF887BA73BE}" type="pres">
      <dgm:prSet presAssocID="{589F25C7-C79B-4DD8-AF11-E351513D5C70}" presName="parTxOnly" presStyleLbl="node1" presStyleIdx="1" presStyleCnt="5" custLinFactNeighborX="12735" custLinFactNeighborY="-2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8F96F9-E15D-4D21-9E36-73A0343E67C0}" type="pres">
      <dgm:prSet presAssocID="{74AC8354-9CBA-414C-9F13-5564E961ECB3}" presName="parTxOnlySpace" presStyleCnt="0"/>
      <dgm:spPr/>
    </dgm:pt>
    <dgm:pt modelId="{73C14067-2408-4520-AE6E-375CF01F0A6C}" type="pres">
      <dgm:prSet presAssocID="{2EC13C89-4B80-4994-8639-F6E33841A09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D8B0F-0705-4B6A-83D6-587874A17AD9}" type="pres">
      <dgm:prSet presAssocID="{CD2E47A2-0E3D-4D04-A012-1D4B6C4A36CB}" presName="parTxOnlySpace" presStyleCnt="0"/>
      <dgm:spPr/>
    </dgm:pt>
    <dgm:pt modelId="{20A8DA61-98C7-4CEB-A4E0-888F955886D5}" type="pres">
      <dgm:prSet presAssocID="{F94A8EE3-103E-40F3-ACBD-733A4A2967A9}" presName="parTxOnly" presStyleLbl="node1" presStyleIdx="3" presStyleCnt="5" custLinFactX="82327" custLinFactNeighborX="100000" custLinFactNeighborY="1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9E4174-BF75-411D-96EC-BEE53291EFFA}" type="pres">
      <dgm:prSet presAssocID="{24DC5E2F-6801-4B4E-A5E3-E3F1D95EAC46}" presName="parTxOnlySpace" presStyleCnt="0"/>
      <dgm:spPr/>
    </dgm:pt>
    <dgm:pt modelId="{EF614E7F-1DDD-43A4-BEB4-B3423169FD56}" type="pres">
      <dgm:prSet presAssocID="{6C4D29D1-7D52-4511-92CD-431141F5FEBD}" presName="parTxOnly" presStyleLbl="node1" presStyleIdx="4" presStyleCnt="5" custLinFactX="-84421" custLinFactNeighborX="-100000" custLinFactNeighborY="2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D2D783-D098-40CA-B005-3F49AE78371E}" type="presOf" srcId="{2EC13C89-4B80-4994-8639-F6E33841A099}" destId="{73C14067-2408-4520-AE6E-375CF01F0A6C}" srcOrd="0" destOrd="0" presId="urn:microsoft.com/office/officeart/2005/8/layout/chevron1"/>
    <dgm:cxn modelId="{AC85CC35-1728-446F-ACF7-D65318C51870}" type="presOf" srcId="{F94A8EE3-103E-40F3-ACBD-733A4A2967A9}" destId="{20A8DA61-98C7-4CEB-A4E0-888F955886D5}" srcOrd="0" destOrd="0" presId="urn:microsoft.com/office/officeart/2005/8/layout/chevron1"/>
    <dgm:cxn modelId="{451ECCF9-B7AF-4A59-9C25-3DAFFD1201E1}" srcId="{79CCEA4C-0374-4706-8EBC-37E10B886F3A}" destId="{589F25C7-C79B-4DD8-AF11-E351513D5C70}" srcOrd="1" destOrd="0" parTransId="{DFA9A7CE-2513-4A6E-B039-08279538EA0B}" sibTransId="{74AC8354-9CBA-414C-9F13-5564E961ECB3}"/>
    <dgm:cxn modelId="{0F5C3B69-8500-4C0E-BF00-67E97A18463B}" type="presOf" srcId="{6C4D29D1-7D52-4511-92CD-431141F5FEBD}" destId="{EF614E7F-1DDD-43A4-BEB4-B3423169FD56}" srcOrd="0" destOrd="0" presId="urn:microsoft.com/office/officeart/2005/8/layout/chevron1"/>
    <dgm:cxn modelId="{D90413BC-E751-4C75-A321-AC6091AC9AFF}" srcId="{79CCEA4C-0374-4706-8EBC-37E10B886F3A}" destId="{12771B88-F729-47FB-AB93-8BD9375EB9BB}" srcOrd="0" destOrd="0" parTransId="{8C5F120F-8EFB-4A0E-9E75-5E1AF097A5E4}" sibTransId="{39BBC8B2-1418-4D72-A2C7-F5973E2F5023}"/>
    <dgm:cxn modelId="{72A3C6A1-A8A8-426C-9BF7-22927541E6BB}" type="presOf" srcId="{79CCEA4C-0374-4706-8EBC-37E10B886F3A}" destId="{3B24D249-AF12-40A5-A510-7D8A69812344}" srcOrd="0" destOrd="0" presId="urn:microsoft.com/office/officeart/2005/8/layout/chevron1"/>
    <dgm:cxn modelId="{C708B22E-01F2-4C9B-8217-D3BAA9511918}" type="presOf" srcId="{589F25C7-C79B-4DD8-AF11-E351513D5C70}" destId="{21E94971-9776-41D0-AA69-CCF887BA73BE}" srcOrd="0" destOrd="0" presId="urn:microsoft.com/office/officeart/2005/8/layout/chevron1"/>
    <dgm:cxn modelId="{0F7707C4-BB84-4AD0-8D7B-B0B28DC05240}" type="presOf" srcId="{12771B88-F729-47FB-AB93-8BD9375EB9BB}" destId="{98720B9C-784A-4D1B-A4CC-4055415F2685}" srcOrd="0" destOrd="0" presId="urn:microsoft.com/office/officeart/2005/8/layout/chevron1"/>
    <dgm:cxn modelId="{06AB14D2-2F09-4F45-A534-06CCA28F954B}" srcId="{79CCEA4C-0374-4706-8EBC-37E10B886F3A}" destId="{6C4D29D1-7D52-4511-92CD-431141F5FEBD}" srcOrd="4" destOrd="0" parTransId="{03FEE034-ED71-4F4B-AA9A-696551C15DB7}" sibTransId="{ADB1A44C-8530-42E6-9B96-75FCE7F96CF5}"/>
    <dgm:cxn modelId="{B227408F-635B-41FA-B34C-13F25FA2F7FB}" srcId="{79CCEA4C-0374-4706-8EBC-37E10B886F3A}" destId="{2EC13C89-4B80-4994-8639-F6E33841A099}" srcOrd="2" destOrd="0" parTransId="{16242ACF-87B1-487C-ADF6-DA3AF00C77A5}" sibTransId="{CD2E47A2-0E3D-4D04-A012-1D4B6C4A36CB}"/>
    <dgm:cxn modelId="{67965C92-909B-4954-B661-7B21CC07F25E}" srcId="{79CCEA4C-0374-4706-8EBC-37E10B886F3A}" destId="{F94A8EE3-103E-40F3-ACBD-733A4A2967A9}" srcOrd="3" destOrd="0" parTransId="{F14FE128-CF97-472B-A9EC-8D1E4F7DF5D6}" sibTransId="{24DC5E2F-6801-4B4E-A5E3-E3F1D95EAC46}"/>
    <dgm:cxn modelId="{86FE475F-0318-4F8F-BB35-E17ECEB43DF6}" type="presParOf" srcId="{3B24D249-AF12-40A5-A510-7D8A69812344}" destId="{98720B9C-784A-4D1B-A4CC-4055415F2685}" srcOrd="0" destOrd="0" presId="urn:microsoft.com/office/officeart/2005/8/layout/chevron1"/>
    <dgm:cxn modelId="{52E1BA90-A056-489F-AADF-66A1C5718787}" type="presParOf" srcId="{3B24D249-AF12-40A5-A510-7D8A69812344}" destId="{25E1FCBD-C271-4B98-9022-011A0DFD5E68}" srcOrd="1" destOrd="0" presId="urn:microsoft.com/office/officeart/2005/8/layout/chevron1"/>
    <dgm:cxn modelId="{39C9C8D8-6CD4-42F0-AA8C-CE8851F719E4}" type="presParOf" srcId="{3B24D249-AF12-40A5-A510-7D8A69812344}" destId="{21E94971-9776-41D0-AA69-CCF887BA73BE}" srcOrd="2" destOrd="0" presId="urn:microsoft.com/office/officeart/2005/8/layout/chevron1"/>
    <dgm:cxn modelId="{18763469-2A60-4FD9-BFD3-6E2D77321C55}" type="presParOf" srcId="{3B24D249-AF12-40A5-A510-7D8A69812344}" destId="{DC8F96F9-E15D-4D21-9E36-73A0343E67C0}" srcOrd="3" destOrd="0" presId="urn:microsoft.com/office/officeart/2005/8/layout/chevron1"/>
    <dgm:cxn modelId="{C0A81663-E258-4B88-AF45-CE640795746C}" type="presParOf" srcId="{3B24D249-AF12-40A5-A510-7D8A69812344}" destId="{73C14067-2408-4520-AE6E-375CF01F0A6C}" srcOrd="4" destOrd="0" presId="urn:microsoft.com/office/officeart/2005/8/layout/chevron1"/>
    <dgm:cxn modelId="{CB3236FF-B406-4B6A-8581-2478955FC079}" type="presParOf" srcId="{3B24D249-AF12-40A5-A510-7D8A69812344}" destId="{0C8D8B0F-0705-4B6A-83D6-587874A17AD9}" srcOrd="5" destOrd="0" presId="urn:microsoft.com/office/officeart/2005/8/layout/chevron1"/>
    <dgm:cxn modelId="{AE112AE9-D96C-40C2-89B0-03330AD4AC48}" type="presParOf" srcId="{3B24D249-AF12-40A5-A510-7D8A69812344}" destId="{20A8DA61-98C7-4CEB-A4E0-888F955886D5}" srcOrd="6" destOrd="0" presId="urn:microsoft.com/office/officeart/2005/8/layout/chevron1"/>
    <dgm:cxn modelId="{E5B614E0-C79B-4340-8AB8-25F0F4D13BDC}" type="presParOf" srcId="{3B24D249-AF12-40A5-A510-7D8A69812344}" destId="{7B9E4174-BF75-411D-96EC-BEE53291EFFA}" srcOrd="7" destOrd="0" presId="urn:microsoft.com/office/officeart/2005/8/layout/chevron1"/>
    <dgm:cxn modelId="{7E329961-B311-45C8-AF19-C5B254310FAE}" type="presParOf" srcId="{3B24D249-AF12-40A5-A510-7D8A69812344}" destId="{EF614E7F-1DDD-43A4-BEB4-B3423169FD5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2A7E-5652-4BA9-BC51-3CAF3475F142}">
      <dsp:nvSpPr>
        <dsp:cNvPr id="0" name=""/>
        <dsp:cNvSpPr/>
      </dsp:nvSpPr>
      <dsp:spPr>
        <a:xfrm>
          <a:off x="4972" y="174113"/>
          <a:ext cx="1541416" cy="61656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2000</a:t>
          </a:r>
        </a:p>
      </dsp:txBody>
      <dsp:txXfrm>
        <a:off x="4972" y="174113"/>
        <a:ext cx="1387275" cy="616566"/>
      </dsp:txXfrm>
    </dsp:sp>
    <dsp:sp modelId="{07B9D1E7-9DC0-41CF-BB1F-6E53FF657342}">
      <dsp:nvSpPr>
        <dsp:cNvPr id="0" name=""/>
        <dsp:cNvSpPr/>
      </dsp:nvSpPr>
      <dsp:spPr>
        <a:xfrm>
          <a:off x="1238105" y="174113"/>
          <a:ext cx="1541416" cy="616566"/>
        </a:xfrm>
        <a:prstGeom prst="chevron">
          <a:avLst/>
        </a:prstGeom>
        <a:solidFill>
          <a:schemeClr val="accent5">
            <a:hueOff val="-1258092"/>
            <a:satOff val="5042"/>
            <a:lumOff val="-1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2003</a:t>
          </a:r>
        </a:p>
      </dsp:txBody>
      <dsp:txXfrm>
        <a:off x="1546388" y="174113"/>
        <a:ext cx="924850" cy="616566"/>
      </dsp:txXfrm>
    </dsp:sp>
    <dsp:sp modelId="{2E399B37-8014-49D8-969D-34709611CE21}">
      <dsp:nvSpPr>
        <dsp:cNvPr id="0" name=""/>
        <dsp:cNvSpPr/>
      </dsp:nvSpPr>
      <dsp:spPr>
        <a:xfrm>
          <a:off x="2471238" y="174113"/>
          <a:ext cx="1541416" cy="616566"/>
        </a:xfrm>
        <a:prstGeom prst="chevron">
          <a:avLst/>
        </a:prstGeom>
        <a:solidFill>
          <a:schemeClr val="accent5">
            <a:hueOff val="-2516183"/>
            <a:satOff val="10084"/>
            <a:lumOff val="-38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2006</a:t>
          </a:r>
        </a:p>
      </dsp:txBody>
      <dsp:txXfrm>
        <a:off x="2779521" y="174113"/>
        <a:ext cx="924850" cy="616566"/>
      </dsp:txXfrm>
    </dsp:sp>
    <dsp:sp modelId="{10A5DB61-4048-4FBC-9A52-69F7471BE0BB}">
      <dsp:nvSpPr>
        <dsp:cNvPr id="0" name=""/>
        <dsp:cNvSpPr/>
      </dsp:nvSpPr>
      <dsp:spPr>
        <a:xfrm>
          <a:off x="3704371" y="174113"/>
          <a:ext cx="1541416" cy="616566"/>
        </a:xfrm>
        <a:prstGeom prst="chevron">
          <a:avLst/>
        </a:prstGeom>
        <a:solidFill>
          <a:schemeClr val="accent5">
            <a:hueOff val="-3774275"/>
            <a:satOff val="15126"/>
            <a:lumOff val="-57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2009</a:t>
          </a:r>
        </a:p>
      </dsp:txBody>
      <dsp:txXfrm>
        <a:off x="4012654" y="174113"/>
        <a:ext cx="924850" cy="616566"/>
      </dsp:txXfrm>
    </dsp:sp>
    <dsp:sp modelId="{8BFC1985-C8E5-47BC-9D3A-0990708C272D}">
      <dsp:nvSpPr>
        <dsp:cNvPr id="0" name=""/>
        <dsp:cNvSpPr/>
      </dsp:nvSpPr>
      <dsp:spPr>
        <a:xfrm>
          <a:off x="4937504" y="174113"/>
          <a:ext cx="1541416" cy="616566"/>
        </a:xfrm>
        <a:prstGeom prst="chevron">
          <a:avLst/>
        </a:prstGeom>
        <a:solidFill>
          <a:schemeClr val="accent5">
            <a:hueOff val="-5032366"/>
            <a:satOff val="20168"/>
            <a:lumOff val="-76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2012</a:t>
          </a:r>
        </a:p>
      </dsp:txBody>
      <dsp:txXfrm>
        <a:off x="5245787" y="174113"/>
        <a:ext cx="924850" cy="616566"/>
      </dsp:txXfrm>
    </dsp:sp>
    <dsp:sp modelId="{F8E0A5CD-C2E3-4111-A542-47CAEC66E3FB}">
      <dsp:nvSpPr>
        <dsp:cNvPr id="0" name=""/>
        <dsp:cNvSpPr/>
      </dsp:nvSpPr>
      <dsp:spPr>
        <a:xfrm>
          <a:off x="6170637" y="174113"/>
          <a:ext cx="1541416" cy="616566"/>
        </a:xfrm>
        <a:prstGeom prst="chevron">
          <a:avLst/>
        </a:prstGeom>
        <a:solidFill>
          <a:schemeClr val="accent5">
            <a:hueOff val="-6290458"/>
            <a:satOff val="25210"/>
            <a:lumOff val="-95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2015</a:t>
          </a:r>
        </a:p>
      </dsp:txBody>
      <dsp:txXfrm>
        <a:off x="6478920" y="174113"/>
        <a:ext cx="924850" cy="616566"/>
      </dsp:txXfrm>
    </dsp:sp>
    <dsp:sp modelId="{AFBEB62C-B0BF-4FDF-826A-25A65B1A45D6}">
      <dsp:nvSpPr>
        <dsp:cNvPr id="0" name=""/>
        <dsp:cNvSpPr/>
      </dsp:nvSpPr>
      <dsp:spPr>
        <a:xfrm>
          <a:off x="7403770" y="174113"/>
          <a:ext cx="1541416" cy="616566"/>
        </a:xfrm>
        <a:prstGeom prst="chevron">
          <a:avLst/>
        </a:prstGeom>
        <a:solidFill>
          <a:schemeClr val="accent5">
            <a:hueOff val="-7548549"/>
            <a:satOff val="30252"/>
            <a:lumOff val="-114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2018</a:t>
          </a:r>
        </a:p>
      </dsp:txBody>
      <dsp:txXfrm>
        <a:off x="7712053" y="174113"/>
        <a:ext cx="924850" cy="616566"/>
      </dsp:txXfrm>
    </dsp:sp>
    <dsp:sp modelId="{8556DF7A-D4BD-4E1B-B7A4-1A4C39A3B92D}">
      <dsp:nvSpPr>
        <dsp:cNvPr id="0" name=""/>
        <dsp:cNvSpPr/>
      </dsp:nvSpPr>
      <dsp:spPr>
        <a:xfrm>
          <a:off x="8636903" y="174113"/>
          <a:ext cx="1541416" cy="616566"/>
        </a:xfrm>
        <a:prstGeom prst="chevron">
          <a:avLst/>
        </a:prstGeom>
        <a:solidFill>
          <a:schemeClr val="accent5">
            <a:hueOff val="-8806641"/>
            <a:satOff val="35294"/>
            <a:lumOff val="-13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2023</a:t>
          </a:r>
          <a:endParaRPr lang="es-MX" sz="2000" kern="1200" dirty="0"/>
        </a:p>
      </dsp:txBody>
      <dsp:txXfrm>
        <a:off x="8945186" y="174113"/>
        <a:ext cx="924850" cy="61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0B9C-784A-4D1B-A4CC-4055415F2685}">
      <dsp:nvSpPr>
        <dsp:cNvPr id="0" name=""/>
        <dsp:cNvSpPr/>
      </dsp:nvSpPr>
      <dsp:spPr>
        <a:xfrm>
          <a:off x="0" y="2207146"/>
          <a:ext cx="2336560" cy="934624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1ª Reunión del Comité Ejecutivo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 </a:t>
          </a:r>
          <a:r>
            <a:rPr lang="es-ES" sz="1300" b="1" kern="1200" dirty="0" smtClean="0"/>
            <a:t>Toma de decisiones</a:t>
          </a:r>
        </a:p>
      </dsp:txBody>
      <dsp:txXfrm>
        <a:off x="467312" y="2207146"/>
        <a:ext cx="1401936" cy="934624"/>
      </dsp:txXfrm>
    </dsp:sp>
    <dsp:sp modelId="{21E94971-9776-41D0-AA69-CCF887BA73BE}">
      <dsp:nvSpPr>
        <dsp:cNvPr id="0" name=""/>
        <dsp:cNvSpPr/>
      </dsp:nvSpPr>
      <dsp:spPr>
        <a:xfrm>
          <a:off x="2135285" y="2179677"/>
          <a:ext cx="2336560" cy="934624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0" kern="1200" dirty="0" smtClean="0"/>
            <a:t>1ª Reunión del Comité Internacional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Contenido </a:t>
          </a:r>
          <a:endParaRPr lang="es-ES" sz="1300" b="1" kern="1200" dirty="0"/>
        </a:p>
      </dsp:txBody>
      <dsp:txXfrm>
        <a:off x="2602597" y="2179677"/>
        <a:ext cx="1401936" cy="934624"/>
      </dsp:txXfrm>
    </dsp:sp>
    <dsp:sp modelId="{73C14067-2408-4520-AE6E-375CF01F0A6C}">
      <dsp:nvSpPr>
        <dsp:cNvPr id="0" name=""/>
        <dsp:cNvSpPr/>
      </dsp:nvSpPr>
      <dsp:spPr>
        <a:xfrm>
          <a:off x="4208433" y="2201996"/>
          <a:ext cx="2336560" cy="934624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kern="1200" dirty="0" smtClean="0"/>
            <a:t> Organización </a:t>
          </a:r>
          <a:r>
            <a:rPr lang="es-ES" sz="1300" b="1" kern="1200" dirty="0" smtClean="0"/>
            <a:t>logística y de contenido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4675745" y="2201996"/>
        <a:ext cx="1401936" cy="934624"/>
      </dsp:txXfrm>
    </dsp:sp>
    <dsp:sp modelId="{20A8DA61-98C7-4CEB-A4E0-888F955886D5}">
      <dsp:nvSpPr>
        <dsp:cNvPr id="0" name=""/>
        <dsp:cNvSpPr/>
      </dsp:nvSpPr>
      <dsp:spPr>
        <a:xfrm>
          <a:off x="8416867" y="2219436"/>
          <a:ext cx="2336560" cy="934624"/>
        </a:xfrm>
        <a:prstGeom prst="chevron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8° WFER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(marzo de 2023)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8884179" y="2219436"/>
        <a:ext cx="1401936" cy="934624"/>
      </dsp:txXfrm>
    </dsp:sp>
    <dsp:sp modelId="{EF614E7F-1DDD-43A4-BEB4-B3423169FD56}">
      <dsp:nvSpPr>
        <dsp:cNvPr id="0" name=""/>
        <dsp:cNvSpPr/>
      </dsp:nvSpPr>
      <dsp:spPr>
        <a:xfrm>
          <a:off x="6208038" y="2227848"/>
          <a:ext cx="2336560" cy="934624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R="0" lvl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s-ES" sz="1300" kern="1200" dirty="0" smtClean="0"/>
            <a:t> Organización </a:t>
          </a:r>
          <a:r>
            <a:rPr lang="es-ES" sz="1300" b="1" kern="1200" dirty="0" smtClean="0"/>
            <a:t>logística y de contenido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 y estrategia de comunicación</a:t>
          </a:r>
          <a:endParaRPr lang="es-ES" sz="1300" b="1" kern="1200" dirty="0"/>
        </a:p>
      </dsp:txBody>
      <dsp:txXfrm>
        <a:off x="6675350" y="2227848"/>
        <a:ext cx="1401936" cy="93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145079" y="2604977"/>
            <a:ext cx="4588117" cy="1913859"/>
          </a:xfrm>
        </p:spPr>
        <p:txBody>
          <a:bodyPr anchor="b">
            <a:normAutofit/>
          </a:bodyPr>
          <a:lstStyle>
            <a:lvl1pPr algn="ctr">
              <a:defRPr sz="4000" b="0" baseline="0">
                <a:solidFill>
                  <a:srgbClr val="0D5399"/>
                </a:solidFill>
                <a:latin typeface="+mn-lt"/>
              </a:defRPr>
            </a:lvl1pPr>
          </a:lstStyle>
          <a:p>
            <a:r>
              <a:rPr lang="es-ES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5080" y="4997302"/>
            <a:ext cx="4588116" cy="1477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D53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875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50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39545"/>
            <a:ext cx="9634086" cy="3753247"/>
          </a:xfrm>
        </p:spPr>
        <p:txBody>
          <a:bodyPr/>
          <a:lstStyle>
            <a:lvl1pPr>
              <a:defRPr>
                <a:solidFill>
                  <a:srgbClr val="0C549C"/>
                </a:solidFill>
              </a:defRPr>
            </a:lvl1pPr>
            <a:lvl2pPr>
              <a:defRPr>
                <a:solidFill>
                  <a:srgbClr val="0C549C"/>
                </a:solidFill>
              </a:defRPr>
            </a:lvl2pPr>
            <a:lvl3pPr>
              <a:defRPr>
                <a:solidFill>
                  <a:srgbClr val="0C549C"/>
                </a:solidFill>
              </a:defRPr>
            </a:lvl3pPr>
            <a:lvl4pPr>
              <a:defRPr>
                <a:solidFill>
                  <a:srgbClr val="0C549C"/>
                </a:solidFill>
              </a:defRPr>
            </a:lvl4pPr>
            <a:lvl5pPr>
              <a:defRPr>
                <a:solidFill>
                  <a:srgbClr val="0C549C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135117"/>
            <a:ext cx="9634086" cy="1072055"/>
          </a:xfrm>
        </p:spPr>
        <p:txBody>
          <a:bodyPr/>
          <a:lstStyle>
            <a:lvl1pPr>
              <a:defRPr>
                <a:solidFill>
                  <a:srgbClr val="0F539A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" y="-9626"/>
            <a:ext cx="12172176" cy="687430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39545"/>
            <a:ext cx="9682213" cy="3724371"/>
          </a:xfrm>
        </p:spPr>
        <p:txBody>
          <a:bodyPr/>
          <a:lstStyle>
            <a:lvl1pPr>
              <a:defRPr>
                <a:solidFill>
                  <a:srgbClr val="0C549C"/>
                </a:solidFill>
              </a:defRPr>
            </a:lvl1pPr>
            <a:lvl2pPr>
              <a:defRPr>
                <a:solidFill>
                  <a:srgbClr val="0C549C"/>
                </a:solidFill>
              </a:defRPr>
            </a:lvl2pPr>
            <a:lvl3pPr>
              <a:defRPr>
                <a:solidFill>
                  <a:srgbClr val="0C549C"/>
                </a:solidFill>
              </a:defRPr>
            </a:lvl3pPr>
            <a:lvl4pPr>
              <a:defRPr>
                <a:solidFill>
                  <a:srgbClr val="0C549C"/>
                </a:solidFill>
              </a:defRPr>
            </a:lvl4pPr>
            <a:lvl5pPr>
              <a:defRPr>
                <a:solidFill>
                  <a:srgbClr val="0C549C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135117"/>
            <a:ext cx="9682213" cy="1072055"/>
          </a:xfrm>
        </p:spPr>
        <p:txBody>
          <a:bodyPr/>
          <a:lstStyle>
            <a:lvl1pPr>
              <a:defRPr>
                <a:solidFill>
                  <a:srgbClr val="0F539A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6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51"/>
          </a:xfrm>
          <a:prstGeom prst="rect">
            <a:avLst/>
          </a:prstGeom>
        </p:spPr>
      </p:pic>
      <p:sp>
        <p:nvSpPr>
          <p:cNvPr id="10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763386" y="4635794"/>
            <a:ext cx="2998381" cy="7974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9004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0C15-3534-4F37-AC03-B10B0AC1DAB4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ABFA-0302-40D1-BC66-9CD32166C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677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bestrada@osinergmin.gob.p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0147" y="2451872"/>
            <a:ext cx="5680364" cy="99272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8°Foro Mundial de Regulación de Energía (WFER, Lima 2023)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99" y="5586941"/>
            <a:ext cx="1191067" cy="11059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45" y="5700205"/>
            <a:ext cx="862284" cy="8160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67554" t="5018" r="7960" b="42099"/>
          <a:stretch/>
        </p:blipFill>
        <p:spPr>
          <a:xfrm>
            <a:off x="9947562" y="5353717"/>
            <a:ext cx="880745" cy="13392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26486" y="3875937"/>
            <a:ext cx="18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noProof="0" dirty="0" smtClean="0">
                <a:solidFill>
                  <a:srgbClr val="2F5498"/>
                </a:solidFill>
                <a:latin typeface="Calibri" panose="020F0502020204030204"/>
              </a:rPr>
              <a:t>Mayo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2F54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72386" y="1539226"/>
            <a:ext cx="10720454" cy="3623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Beatriz </a:t>
            </a:r>
            <a:r>
              <a:rPr lang="en-US" dirty="0" smtClean="0"/>
              <a:t>Estrada, </a:t>
            </a:r>
            <a:r>
              <a:rPr lang="en-US" dirty="0" err="1" smtClean="0"/>
              <a:t>Coordinadora</a:t>
            </a:r>
            <a:r>
              <a:rPr lang="en-US" dirty="0" smtClean="0"/>
              <a:t> Internacional del </a:t>
            </a:r>
            <a:r>
              <a:rPr lang="en-US" dirty="0" smtClean="0"/>
              <a:t>8° WFER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bestrada@osinergmin.gob.pe</a:t>
            </a: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¡Los </a:t>
            </a:r>
            <a:r>
              <a:rPr lang="en-US" sz="4000" b="1" dirty="0" err="1" smtClean="0"/>
              <a:t>esperamos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Lima</a:t>
            </a:r>
            <a:r>
              <a:rPr lang="en-US" sz="4000" b="1" dirty="0" smtClean="0"/>
              <a:t>!</a:t>
            </a:r>
            <a:endParaRPr lang="en-US" sz="4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2386" y="552665"/>
            <a:ext cx="9634086" cy="107205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28" y="4996816"/>
            <a:ext cx="2632758" cy="11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16377" y="1492993"/>
            <a:ext cx="10305115" cy="3753247"/>
          </a:xfrm>
        </p:spPr>
        <p:txBody>
          <a:bodyPr>
            <a:normAutofit/>
          </a:bodyPr>
          <a:lstStyle/>
          <a:p>
            <a:r>
              <a:rPr lang="es-PE" sz="1800" dirty="0"/>
              <a:t>La Confederación Internacional de Reguladores de Energía (ICER) es un marco de cooperación global cuya principal plataforma es el Foro Mundial de Regulación de Energía (WFER</a:t>
            </a:r>
            <a:r>
              <a:rPr lang="es-PE" sz="1800" dirty="0" smtClean="0"/>
              <a:t>).</a:t>
            </a:r>
            <a:endParaRPr lang="es-PE" sz="1800" dirty="0"/>
          </a:p>
          <a:p>
            <a:r>
              <a:rPr lang="es-PE" sz="1800" dirty="0" smtClean="0"/>
              <a:t>ICER agrupa a más de 200 reguladores en todos los continentes, a través de 13 asociaciones. </a:t>
            </a:r>
          </a:p>
          <a:p>
            <a:r>
              <a:rPr lang="es-PE" sz="1800" dirty="0" smtClean="0"/>
              <a:t>Perú es</a:t>
            </a:r>
            <a:r>
              <a:rPr lang="es-PE" sz="1800" dirty="0" smtClean="0"/>
              <a:t> </a:t>
            </a:r>
            <a:r>
              <a:rPr lang="es-PE" sz="1800" dirty="0" smtClean="0"/>
              <a:t>miembro de dos de ellas: la Asociación Iberoamericana de Entidades Reguladoras de la Energía (ARIAE) y la Asociación Regional de Reguladores de Energía (ERRA).</a:t>
            </a:r>
          </a:p>
          <a:p>
            <a:r>
              <a:rPr lang="es-PE" sz="1800" dirty="0"/>
              <a:t>El Foro se celebra cada tres años. El 8° WFER se celebraría en marzo de 2021 pero </a:t>
            </a:r>
            <a:r>
              <a:rPr lang="es-PE" sz="1800" dirty="0" smtClean="0"/>
              <a:t>ICER decidió postergarlo </a:t>
            </a:r>
            <a:r>
              <a:rPr lang="es-PE" sz="1800" dirty="0"/>
              <a:t>debido a la pandemia</a:t>
            </a:r>
            <a:r>
              <a:rPr lang="es-PE" sz="1800" dirty="0" smtClean="0"/>
              <a:t>.</a:t>
            </a:r>
          </a:p>
          <a:p>
            <a:endParaRPr lang="es-PE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654826"/>
            <a:ext cx="9634086" cy="1072055"/>
          </a:xfrm>
        </p:spPr>
        <p:txBody>
          <a:bodyPr/>
          <a:lstStyle/>
          <a:p>
            <a:r>
              <a:rPr lang="es-PE" b="1" dirty="0" smtClean="0"/>
              <a:t>Antecedentes del Foro</a:t>
            </a:r>
            <a:endParaRPr lang="es-PE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408" y="527745"/>
            <a:ext cx="1104900" cy="1031240"/>
          </a:xfrm>
          <a:prstGeom prst="rect">
            <a:avLst/>
          </a:prstGeom>
        </p:spPr>
      </p:pic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20A07412-EB9B-4AD2-944A-1588CD0B16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4408072"/>
          <a:ext cx="10183292" cy="96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CB1B4051-83BF-427C-87B6-CFE2DBB43516}"/>
              </a:ext>
            </a:extLst>
          </p:cNvPr>
          <p:cNvGrpSpPr/>
          <p:nvPr/>
        </p:nvGrpSpPr>
        <p:grpSpPr>
          <a:xfrm>
            <a:off x="511723" y="3605409"/>
            <a:ext cx="10509769" cy="2540083"/>
            <a:chOff x="448680" y="2295035"/>
            <a:chExt cx="10750527" cy="3072438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F2301B1-CDC5-4C9A-B222-4F71950921D9}"/>
                </a:ext>
              </a:extLst>
            </p:cNvPr>
            <p:cNvSpPr txBox="1"/>
            <p:nvPr/>
          </p:nvSpPr>
          <p:spPr>
            <a:xfrm>
              <a:off x="2436994" y="4247817"/>
              <a:ext cx="3188163" cy="1005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III WFER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Washington D.C.,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Estados Unidos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C3E94F0-A376-4E39-89C2-F4C6AB11B81B}"/>
                </a:ext>
              </a:extLst>
            </p:cNvPr>
            <p:cNvSpPr txBox="1"/>
            <p:nvPr/>
          </p:nvSpPr>
          <p:spPr>
            <a:xfrm>
              <a:off x="1995536" y="2720427"/>
              <a:ext cx="1587824" cy="707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 WFER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Roma, Italia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AC8D724-E117-49DB-BD95-B71F20D86A29}"/>
                </a:ext>
              </a:extLst>
            </p:cNvPr>
            <p:cNvSpPr txBox="1"/>
            <p:nvPr/>
          </p:nvSpPr>
          <p:spPr>
            <a:xfrm>
              <a:off x="448680" y="4197172"/>
              <a:ext cx="1841270" cy="707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WFER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Montreal, Canadá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38A4005-C807-45C4-905E-CEE0AF800919}"/>
                </a:ext>
              </a:extLst>
            </p:cNvPr>
            <p:cNvSpPr txBox="1"/>
            <p:nvPr/>
          </p:nvSpPr>
          <p:spPr>
            <a:xfrm>
              <a:off x="4297265" y="2538284"/>
              <a:ext cx="1991459" cy="949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IV WFER </a:t>
              </a: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Atenas, Grecia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*Se funda ICER</a:t>
              </a:r>
              <a:endParaRPr kumimoji="0" lang="es-MX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3708A6D-DB88-45D2-ACFB-A9E07BDE236D}"/>
                </a:ext>
              </a:extLst>
            </p:cNvPr>
            <p:cNvSpPr txBox="1"/>
            <p:nvPr/>
          </p:nvSpPr>
          <p:spPr>
            <a:xfrm>
              <a:off x="5406917" y="4181417"/>
              <a:ext cx="2165525" cy="707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 WFER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Quebec, Canadá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6C841F7-B8A7-4FEA-8F29-7FE8116214BF}"/>
                </a:ext>
              </a:extLst>
            </p:cNvPr>
            <p:cNvSpPr txBox="1"/>
            <p:nvPr/>
          </p:nvSpPr>
          <p:spPr>
            <a:xfrm>
              <a:off x="6691104" y="2374774"/>
              <a:ext cx="2333393" cy="119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WFER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Estambul, Turquía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Primer  país en vías de desarrollo</a:t>
              </a:r>
              <a:endPara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C947467-89AE-49DF-B53C-E14DE08E7E8C}"/>
                </a:ext>
              </a:extLst>
            </p:cNvPr>
            <p:cNvSpPr txBox="1"/>
            <p:nvPr/>
          </p:nvSpPr>
          <p:spPr>
            <a:xfrm>
              <a:off x="8011903" y="4176174"/>
              <a:ext cx="2093453" cy="119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VII WFER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Cancún, México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Primera edición </a:t>
              </a:r>
              <a:endParaRPr kumimoji="0" lang="es-MX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</a:t>
              </a:r>
              <a:r>
                <a:rPr kumimoji="0" lang="es-MX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América Latina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1BA0DFF-AA5A-4F38-98E8-06DC5CCA98EC}"/>
                </a:ext>
              </a:extLst>
            </p:cNvPr>
            <p:cNvSpPr txBox="1"/>
            <p:nvPr/>
          </p:nvSpPr>
          <p:spPr>
            <a:xfrm>
              <a:off x="9738402" y="2295035"/>
              <a:ext cx="1460805" cy="119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VIII WFER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Lima, Perú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Primera edición en </a:t>
              </a:r>
              <a:r>
                <a:rPr kumimoji="0" lang="es-MX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s-MX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uramérica</a:t>
              </a:r>
              <a:endParaRPr kumimoji="0" lang="es-MX" sz="13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2301B1-CDC5-4C9A-B222-4F71950921D9}"/>
              </a:ext>
            </a:extLst>
          </p:cNvPr>
          <p:cNvSpPr txBox="1"/>
          <p:nvPr/>
        </p:nvSpPr>
        <p:spPr>
          <a:xfrm>
            <a:off x="9325105" y="4574997"/>
            <a:ext cx="668675" cy="6309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Emergencia sanitaria COVID-19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700" b="0" i="0" u="none" strike="noStrike" kern="1200" cap="none" spc="0" normalizeH="0" baseline="0" noProof="0" dirty="0" smtClean="0">
              <a:ln>
                <a:noFill/>
              </a:ln>
              <a:solidFill>
                <a:srgbClr val="2F54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700" b="0" i="0" u="none" strike="noStrike" kern="1200" cap="none" spc="0" normalizeH="0" baseline="0" noProof="0" dirty="0" smtClean="0">
              <a:ln>
                <a:noFill/>
              </a:ln>
              <a:solidFill>
                <a:srgbClr val="2F54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15825" y="846154"/>
            <a:ext cx="6697266" cy="562797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/>
              <a:t>Organización</a:t>
            </a:r>
            <a:r>
              <a:rPr lang="en-US" b="1" dirty="0" smtClean="0"/>
              <a:t> del 8° WFER</a:t>
            </a:r>
            <a:endParaRPr lang="en-US" b="1" dirty="0"/>
          </a:p>
        </p:txBody>
      </p:sp>
      <p:grpSp>
        <p:nvGrpSpPr>
          <p:cNvPr id="31" name="Grupo 30"/>
          <p:cNvGrpSpPr/>
          <p:nvPr/>
        </p:nvGrpSpPr>
        <p:grpSpPr>
          <a:xfrm>
            <a:off x="1102680" y="1600174"/>
            <a:ext cx="10211866" cy="3964360"/>
            <a:chOff x="1118819" y="1239939"/>
            <a:chExt cx="9623866" cy="3721866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283B122-F5ED-405C-95CE-82C323308D55}"/>
                </a:ext>
              </a:extLst>
            </p:cNvPr>
            <p:cNvGrpSpPr/>
            <p:nvPr/>
          </p:nvGrpSpPr>
          <p:grpSpPr>
            <a:xfrm>
              <a:off x="1118819" y="1239939"/>
              <a:ext cx="9623866" cy="3721866"/>
              <a:chOff x="1137519" y="2194376"/>
              <a:chExt cx="10005618" cy="340388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56DF749-6B5A-4F8A-8C2C-8A1F271B9DFC}"/>
                  </a:ext>
                </a:extLst>
              </p:cNvPr>
              <p:cNvGrpSpPr/>
              <p:nvPr/>
            </p:nvGrpSpPr>
            <p:grpSpPr>
              <a:xfrm>
                <a:off x="3690022" y="2194376"/>
                <a:ext cx="4963969" cy="3403884"/>
                <a:chOff x="3690022" y="2194376"/>
                <a:chExt cx="4963969" cy="3403884"/>
              </a:xfrm>
            </p:grpSpPr>
            <p:sp>
              <p:nvSpPr>
                <p:cNvPr id="14" name="Forma libre: forma 18">
                  <a:extLst>
                    <a:ext uri="{FF2B5EF4-FFF2-40B4-BE49-F238E27FC236}">
                      <a16:creationId xmlns:a16="http://schemas.microsoft.com/office/drawing/2014/main" id="{1AF9351A-F082-4782-B772-E997C5DD5E64}"/>
                    </a:ext>
                  </a:extLst>
                </p:cNvPr>
                <p:cNvSpPr/>
                <p:nvPr/>
              </p:nvSpPr>
              <p:spPr>
                <a:xfrm>
                  <a:off x="5092827" y="2194376"/>
                  <a:ext cx="2296937" cy="735303"/>
                </a:xfrm>
                <a:custGeom>
                  <a:avLst/>
                  <a:gdLst>
                    <a:gd name="connsiteX0" fmla="*/ 0 w 1908595"/>
                    <a:gd name="connsiteY0" fmla="*/ 0 h 954297"/>
                    <a:gd name="connsiteX1" fmla="*/ 1908595 w 1908595"/>
                    <a:gd name="connsiteY1" fmla="*/ 0 h 954297"/>
                    <a:gd name="connsiteX2" fmla="*/ 1908595 w 1908595"/>
                    <a:gd name="connsiteY2" fmla="*/ 954297 h 954297"/>
                    <a:gd name="connsiteX3" fmla="*/ 0 w 1908595"/>
                    <a:gd name="connsiteY3" fmla="*/ 954297 h 954297"/>
                    <a:gd name="connsiteX4" fmla="*/ 0 w 1908595"/>
                    <a:gd name="connsiteY4" fmla="*/ 0 h 95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595" h="954297">
                      <a:moveTo>
                        <a:pt x="0" y="0"/>
                      </a:moveTo>
                      <a:lnTo>
                        <a:pt x="1908595" y="0"/>
                      </a:lnTo>
                      <a:lnTo>
                        <a:pt x="1908595" y="954297"/>
                      </a:lnTo>
                      <a:lnTo>
                        <a:pt x="0" y="954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F549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Presidencia</a:t>
                  </a:r>
                  <a:r>
                    <a:rPr kumimoji="0" lang="es-MX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F549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s-MX" sz="1600" dirty="0" smtClean="0">
                      <a:solidFill>
                        <a:srgbClr val="2F5498"/>
                      </a:solidFill>
                      <a:latin typeface="Calibri" panose="020F0502020204030204"/>
                    </a:rPr>
                    <a:t>Omar Chambergo</a:t>
                  </a:r>
                  <a:endPara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49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F549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s-MX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F5498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Presidente de Osinergmin</a:t>
                  </a:r>
                  <a:endPara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49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rma libre: forma 19">
                  <a:extLst>
                    <a:ext uri="{FF2B5EF4-FFF2-40B4-BE49-F238E27FC236}">
                      <a16:creationId xmlns:a16="http://schemas.microsoft.com/office/drawing/2014/main" id="{670CDB3F-3956-4D73-88EF-6B99DC4E09BD}"/>
                    </a:ext>
                  </a:extLst>
                </p:cNvPr>
                <p:cNvSpPr/>
                <p:nvPr/>
              </p:nvSpPr>
              <p:spPr>
                <a:xfrm>
                  <a:off x="3690022" y="4704299"/>
                  <a:ext cx="1538217" cy="893961"/>
                </a:xfrm>
                <a:custGeom>
                  <a:avLst/>
                  <a:gdLst>
                    <a:gd name="connsiteX0" fmla="*/ 0 w 1908595"/>
                    <a:gd name="connsiteY0" fmla="*/ 0 h 954297"/>
                    <a:gd name="connsiteX1" fmla="*/ 1908595 w 1908595"/>
                    <a:gd name="connsiteY1" fmla="*/ 0 h 954297"/>
                    <a:gd name="connsiteX2" fmla="*/ 1908595 w 1908595"/>
                    <a:gd name="connsiteY2" fmla="*/ 954297 h 954297"/>
                    <a:gd name="connsiteX3" fmla="*/ 0 w 1908595"/>
                    <a:gd name="connsiteY3" fmla="*/ 954297 h 954297"/>
                    <a:gd name="connsiteX4" fmla="*/ 0 w 1908595"/>
                    <a:gd name="connsiteY4" fmla="*/ 0 h 95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595" h="954297">
                      <a:moveTo>
                        <a:pt x="0" y="0"/>
                      </a:moveTo>
                      <a:lnTo>
                        <a:pt x="1908595" y="0"/>
                      </a:lnTo>
                      <a:lnTo>
                        <a:pt x="1908595" y="954297"/>
                      </a:lnTo>
                      <a:lnTo>
                        <a:pt x="0" y="954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s-MX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C000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Coordinación Internacional</a:t>
                  </a:r>
                </a:p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C000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Beatriz Estrada</a:t>
                  </a:r>
                </a:p>
                <a:p>
                  <a:pPr marL="0" marR="0" lvl="0" indent="0" algn="ctr" defTabSz="8890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orma libre: forma 20">
                  <a:extLst>
                    <a:ext uri="{FF2B5EF4-FFF2-40B4-BE49-F238E27FC236}">
                      <a16:creationId xmlns:a16="http://schemas.microsoft.com/office/drawing/2014/main" id="{DF369D86-A557-4EEF-9260-1C41D16E5ED0}"/>
                    </a:ext>
                  </a:extLst>
                </p:cNvPr>
                <p:cNvSpPr/>
                <p:nvPr/>
              </p:nvSpPr>
              <p:spPr>
                <a:xfrm>
                  <a:off x="7240642" y="4726476"/>
                  <a:ext cx="1413349" cy="871783"/>
                </a:xfrm>
                <a:custGeom>
                  <a:avLst/>
                  <a:gdLst>
                    <a:gd name="connsiteX0" fmla="*/ 0 w 1908595"/>
                    <a:gd name="connsiteY0" fmla="*/ 0 h 954297"/>
                    <a:gd name="connsiteX1" fmla="*/ 1908595 w 1908595"/>
                    <a:gd name="connsiteY1" fmla="*/ 0 h 954297"/>
                    <a:gd name="connsiteX2" fmla="*/ 1908595 w 1908595"/>
                    <a:gd name="connsiteY2" fmla="*/ 954297 h 954297"/>
                    <a:gd name="connsiteX3" fmla="*/ 0 w 1908595"/>
                    <a:gd name="connsiteY3" fmla="*/ 954297 h 954297"/>
                    <a:gd name="connsiteX4" fmla="*/ 0 w 1908595"/>
                    <a:gd name="connsiteY4" fmla="*/ 0 h 95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595" h="954297">
                      <a:moveTo>
                        <a:pt x="0" y="0"/>
                      </a:moveTo>
                      <a:lnTo>
                        <a:pt x="1908595" y="0"/>
                      </a:lnTo>
                      <a:lnTo>
                        <a:pt x="1908595" y="954297"/>
                      </a:lnTo>
                      <a:lnTo>
                        <a:pt x="0" y="954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>
                  <a:solidFill>
                    <a:srgbClr val="FFCCCC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Coordinación Nacional</a:t>
                  </a:r>
                </a:p>
                <a:p>
                  <a:pPr marL="0" marR="0" lvl="0" indent="0" algn="ctr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Gerencias de línea  </a:t>
                  </a:r>
                  <a:endParaRPr kumimoji="0" lang="es-MX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Flecha: hacia la izquierda 12">
                <a:extLst>
                  <a:ext uri="{FF2B5EF4-FFF2-40B4-BE49-F238E27FC236}">
                    <a16:creationId xmlns:a16="http://schemas.microsoft.com/office/drawing/2014/main" id="{5B3A595F-60A4-4918-B68F-E425691F7CA1}"/>
                  </a:ext>
                </a:extLst>
              </p:cNvPr>
              <p:cNvSpPr/>
              <p:nvPr/>
            </p:nvSpPr>
            <p:spPr>
              <a:xfrm>
                <a:off x="1137519" y="4562422"/>
                <a:ext cx="2160960" cy="965059"/>
              </a:xfrm>
              <a:prstGeom prst="lef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Coordinación ICER </a:t>
                </a:r>
                <a:endPara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lecha: a la derecha 13">
                <a:extLst>
                  <a:ext uri="{FF2B5EF4-FFF2-40B4-BE49-F238E27FC236}">
                    <a16:creationId xmlns:a16="http://schemas.microsoft.com/office/drawing/2014/main" id="{77CFDCFE-CC9F-413A-A6C6-08F677F2BF5C}"/>
                  </a:ext>
                </a:extLst>
              </p:cNvPr>
              <p:cNvSpPr/>
              <p:nvPr/>
            </p:nvSpPr>
            <p:spPr>
              <a:xfrm>
                <a:off x="8900897" y="4563121"/>
                <a:ext cx="2242240" cy="901761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Coordinación Nacional</a:t>
                </a:r>
                <a:endPara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Forma libre: forma 18">
              <a:extLst>
                <a:ext uri="{FF2B5EF4-FFF2-40B4-BE49-F238E27FC236}">
                  <a16:creationId xmlns:a16="http://schemas.microsoft.com/office/drawing/2014/main" id="{1AF9351A-F082-4782-B772-E997C5DD5E64}"/>
                </a:ext>
              </a:extLst>
            </p:cNvPr>
            <p:cNvSpPr/>
            <p:nvPr/>
          </p:nvSpPr>
          <p:spPr>
            <a:xfrm>
              <a:off x="5231608" y="2304842"/>
              <a:ext cx="1592519" cy="665028"/>
            </a:xfrm>
            <a:custGeom>
              <a:avLst/>
              <a:gdLst>
                <a:gd name="connsiteX0" fmla="*/ 0 w 1908595"/>
                <a:gd name="connsiteY0" fmla="*/ 0 h 954297"/>
                <a:gd name="connsiteX1" fmla="*/ 1908595 w 1908595"/>
                <a:gd name="connsiteY1" fmla="*/ 0 h 954297"/>
                <a:gd name="connsiteX2" fmla="*/ 1908595 w 1908595"/>
                <a:gd name="connsiteY2" fmla="*/ 954297 h 954297"/>
                <a:gd name="connsiteX3" fmla="*/ 0 w 1908595"/>
                <a:gd name="connsiteY3" fmla="*/ 954297 h 954297"/>
                <a:gd name="connsiteX4" fmla="*/ 0 w 1908595"/>
                <a:gd name="connsiteY4" fmla="*/ 0 h 9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595" h="954297">
                  <a:moveTo>
                    <a:pt x="0" y="0"/>
                  </a:moveTo>
                  <a:lnTo>
                    <a:pt x="1908595" y="0"/>
                  </a:lnTo>
                  <a:lnTo>
                    <a:pt x="1908595" y="954297"/>
                  </a:lnTo>
                  <a:lnTo>
                    <a:pt x="0" y="954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Vicepresidente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Julio Salvador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Gerente General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a libre: forma 18">
              <a:extLst>
                <a:ext uri="{FF2B5EF4-FFF2-40B4-BE49-F238E27FC236}">
                  <a16:creationId xmlns:a16="http://schemas.microsoft.com/office/drawing/2014/main" id="{1AF9351A-F082-4782-B772-E997C5DD5E64}"/>
                </a:ext>
              </a:extLst>
            </p:cNvPr>
            <p:cNvSpPr/>
            <p:nvPr/>
          </p:nvSpPr>
          <p:spPr>
            <a:xfrm>
              <a:off x="5165053" y="3313093"/>
              <a:ext cx="1786750" cy="516109"/>
            </a:xfrm>
            <a:custGeom>
              <a:avLst/>
              <a:gdLst>
                <a:gd name="connsiteX0" fmla="*/ 0 w 1908595"/>
                <a:gd name="connsiteY0" fmla="*/ 0 h 954297"/>
                <a:gd name="connsiteX1" fmla="*/ 1908595 w 1908595"/>
                <a:gd name="connsiteY1" fmla="*/ 0 h 954297"/>
                <a:gd name="connsiteX2" fmla="*/ 1908595 w 1908595"/>
                <a:gd name="connsiteY2" fmla="*/ 954297 h 954297"/>
                <a:gd name="connsiteX3" fmla="*/ 0 w 1908595"/>
                <a:gd name="connsiteY3" fmla="*/ 954297 h 954297"/>
                <a:gd name="connsiteX4" fmla="*/ 0 w 1908595"/>
                <a:gd name="connsiteY4" fmla="*/ 0 h 9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595" h="954297">
                  <a:moveTo>
                    <a:pt x="0" y="0"/>
                  </a:moveTo>
                  <a:lnTo>
                    <a:pt x="1908595" y="0"/>
                  </a:lnTo>
                  <a:lnTo>
                    <a:pt x="1908595" y="954297"/>
                  </a:lnTo>
                  <a:lnTo>
                    <a:pt x="0" y="954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solidFill>
                <a:srgbClr val="DDDDD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Coordinador General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F549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Victor Zurita  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6027867" y="2043932"/>
              <a:ext cx="0" cy="26091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6027867" y="2969870"/>
              <a:ext cx="0" cy="343223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6951803" y="3571147"/>
              <a:ext cx="398384" cy="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/>
            <p:nvPr/>
          </p:nvCxnSpPr>
          <p:spPr>
            <a:xfrm>
              <a:off x="7350187" y="3571147"/>
              <a:ext cx="0" cy="413187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H="1">
              <a:off x="4470586" y="3571147"/>
              <a:ext cx="694467" cy="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4470586" y="3571147"/>
              <a:ext cx="0" cy="413187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2" y="1406210"/>
            <a:ext cx="3263006" cy="2887660"/>
          </a:xfrm>
          <a:prstGeom prst="rect">
            <a:avLst/>
          </a:prstGeom>
        </p:spPr>
      </p:pic>
      <p:sp>
        <p:nvSpPr>
          <p:cNvPr id="23" name="Forma libre: forma 20">
            <a:extLst>
              <a:ext uri="{FF2B5EF4-FFF2-40B4-BE49-F238E27FC236}">
                <a16:creationId xmlns:a16="http://schemas.microsoft.com/office/drawing/2014/main" id="{DF369D86-A557-4EEF-9260-1C41D16E5ED0}"/>
              </a:ext>
            </a:extLst>
          </p:cNvPr>
          <p:cNvSpPr/>
          <p:nvPr/>
        </p:nvSpPr>
        <p:spPr>
          <a:xfrm>
            <a:off x="5396131" y="4516936"/>
            <a:ext cx="1760441" cy="1047600"/>
          </a:xfrm>
          <a:custGeom>
            <a:avLst/>
            <a:gdLst>
              <a:gd name="connsiteX0" fmla="*/ 0 w 1908595"/>
              <a:gd name="connsiteY0" fmla="*/ 0 h 954297"/>
              <a:gd name="connsiteX1" fmla="*/ 1908595 w 1908595"/>
              <a:gd name="connsiteY1" fmla="*/ 0 h 954297"/>
              <a:gd name="connsiteX2" fmla="*/ 1908595 w 1908595"/>
              <a:gd name="connsiteY2" fmla="*/ 954297 h 954297"/>
              <a:gd name="connsiteX3" fmla="*/ 0 w 1908595"/>
              <a:gd name="connsiteY3" fmla="*/ 954297 h 954297"/>
              <a:gd name="connsiteX4" fmla="*/ 0 w 1908595"/>
              <a:gd name="connsiteY4" fmla="*/ 0 h 95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595" h="954297">
                <a:moveTo>
                  <a:pt x="0" y="0"/>
                </a:moveTo>
                <a:lnTo>
                  <a:pt x="1908595" y="0"/>
                </a:lnTo>
                <a:lnTo>
                  <a:pt x="1908595" y="954297"/>
                </a:lnTo>
                <a:lnTo>
                  <a:pt x="0" y="95429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FFCC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  de imagen y comunicaciones 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4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 María Rondón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2F54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6276754" y="4319560"/>
            <a:ext cx="16264" cy="22005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7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/>
          </p:nvPr>
        </p:nvGraphicFramePr>
        <p:xfrm>
          <a:off x="690427" y="-190199"/>
          <a:ext cx="10753428" cy="5338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454914" y="1555974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2019</a:t>
            </a:r>
            <a:endParaRPr lang="es-PE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52548" y="1521089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2020</a:t>
            </a:r>
            <a:endParaRPr lang="es-PE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689749" y="1518178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2021</a:t>
            </a:r>
            <a:endParaRPr lang="es-PE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27702" y="1536586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2022</a:t>
            </a:r>
            <a:endParaRPr lang="es-PE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56667" y="3173250"/>
            <a:ext cx="19699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/>
              <a:t>Tema central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/>
              <a:t>Pilares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/>
              <a:t>Estructura del programa</a:t>
            </a:r>
          </a:p>
          <a:p>
            <a:endParaRPr lang="es-P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742162" y="3156701"/>
            <a:ext cx="2225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b="1" dirty="0"/>
              <a:t>El comité Ejecutivo de ICER reprogramó el WFER para </a:t>
            </a:r>
            <a:r>
              <a:rPr lang="es-PE" sz="1400" b="1" dirty="0" smtClean="0"/>
              <a:t>2022</a:t>
            </a:r>
            <a:endParaRPr lang="es-PE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/>
              <a:t>Recuento </a:t>
            </a:r>
            <a:r>
              <a:rPr lang="es-PE" sz="1400" dirty="0" smtClean="0"/>
              <a:t>de los acuerdos del Comité Ejecutivo del WFER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/>
              <a:t>Selección preliminar de temas para el programa</a:t>
            </a:r>
          </a:p>
          <a:p>
            <a:endParaRPr lang="es-PE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027978" y="3156701"/>
            <a:ext cx="22218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b="1" dirty="0" smtClean="0"/>
              <a:t>El comité Ejecutivo de ICER reprogramó el WFER para 2023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b="1" dirty="0"/>
              <a:t>Evento Bicentenario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dirty="0" smtClean="0"/>
              <a:t>Conceptualización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1400" dirty="0" smtClean="0"/>
              <a:t>Manual de desarrollo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400" dirty="0" smtClean="0"/>
              <a:t> Presentación de   avances a ICER (7 dic</a:t>
            </a:r>
            <a:r>
              <a:rPr lang="es-PE" sz="1400" dirty="0" smtClean="0"/>
              <a:t>)</a:t>
            </a:r>
            <a:endParaRPr lang="es-PE" sz="14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7249832" y="3173250"/>
            <a:ext cx="37686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 smtClean="0"/>
              <a:t>Logística: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Centro de Convenciones de Lima </a:t>
            </a:r>
            <a:endParaRPr lang="es-P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Contratación de servicios </a:t>
            </a:r>
            <a:endParaRPr lang="es-P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Estrategia </a:t>
            </a:r>
            <a:r>
              <a:rPr lang="es-PE" sz="1400" dirty="0"/>
              <a:t>de comunicación</a:t>
            </a:r>
          </a:p>
          <a:p>
            <a:endParaRPr lang="es-PE" sz="1400" dirty="0" smtClean="0"/>
          </a:p>
          <a:p>
            <a:r>
              <a:rPr lang="es-PE" sz="1400" dirty="0" smtClean="0"/>
              <a:t>Contenido: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Cierre de temas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Definición de responsabilidades: Coordinadores Técnicos, Oradores, Moderadores y entrenadores.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Envío de invitaciones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677990" y="1521592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2023</a:t>
            </a:r>
            <a:endParaRPr lang="es-PE" b="1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82782" y="660905"/>
            <a:ext cx="9634086" cy="1072055"/>
          </a:xfrm>
        </p:spPr>
        <p:txBody>
          <a:bodyPr/>
          <a:lstStyle/>
          <a:p>
            <a:r>
              <a:rPr lang="es-PE" b="1" dirty="0" smtClean="0">
                <a:latin typeface="+mn-lt"/>
              </a:rPr>
              <a:t>Línea de tiempo del 8° WFER</a:t>
            </a:r>
            <a:endParaRPr lang="es-P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59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073" y="1535981"/>
            <a:ext cx="6615545" cy="4707801"/>
          </a:xfrm>
        </p:spPr>
        <p:txBody>
          <a:bodyPr>
            <a:normAutofit fontScale="85000" lnSpcReduction="10000"/>
          </a:bodyPr>
          <a:lstStyle/>
          <a:p>
            <a:r>
              <a:rPr lang="es-PE" dirty="0"/>
              <a:t>Programa de trabajo de 4 días </a:t>
            </a:r>
            <a:r>
              <a:rPr lang="es-PE" dirty="0" smtClean="0"/>
              <a:t>(martes 21-  viernes 24 </a:t>
            </a:r>
            <a:r>
              <a:rPr lang="es-PE" dirty="0"/>
              <a:t>de marzo de </a:t>
            </a:r>
            <a:r>
              <a:rPr lang="es-PE" dirty="0" smtClean="0"/>
              <a:t>2023)</a:t>
            </a:r>
            <a:endParaRPr lang="es-PE" dirty="0"/>
          </a:p>
          <a:p>
            <a:pPr lvl="1"/>
            <a:r>
              <a:rPr lang="es-PE" dirty="0"/>
              <a:t>1  día previo de entrenamiento regulatorio</a:t>
            </a:r>
          </a:p>
          <a:p>
            <a:pPr lvl="1"/>
            <a:r>
              <a:rPr lang="es-PE" dirty="0"/>
              <a:t>3 días de </a:t>
            </a:r>
            <a:r>
              <a:rPr lang="es-PE" dirty="0" smtClean="0"/>
              <a:t>actividades </a:t>
            </a:r>
          </a:p>
          <a:p>
            <a:pPr marL="228600" lvl="1">
              <a:spcBef>
                <a:spcPts val="1000"/>
              </a:spcBef>
            </a:pPr>
            <a:r>
              <a:rPr lang="es-PE" sz="2800" dirty="0"/>
              <a:t>Se espera un aforo de 1000 a 1500 personas</a:t>
            </a:r>
          </a:p>
          <a:p>
            <a:pPr lvl="1"/>
            <a:r>
              <a:rPr lang="es-PE" dirty="0" smtClean="0"/>
              <a:t>En México asistieron 1260 personas de 77 países </a:t>
            </a:r>
          </a:p>
          <a:p>
            <a:pPr lvl="1"/>
            <a:r>
              <a:rPr lang="es-PE" dirty="0" smtClean="0"/>
              <a:t>30% sector educativo, 20% reguladores y gobierno, 10% industria, 10% oradores 5% prensa 5% personal regulador y 20% invitados de tránsito</a:t>
            </a:r>
          </a:p>
          <a:p>
            <a:r>
              <a:rPr lang="es-PE" dirty="0" smtClean="0"/>
              <a:t>La sede es </a:t>
            </a:r>
            <a:r>
              <a:rPr lang="es-PE" dirty="0" smtClean="0"/>
              <a:t>Centro </a:t>
            </a:r>
            <a:r>
              <a:rPr lang="es-PE" dirty="0" smtClean="0"/>
              <a:t>de Convenciones </a:t>
            </a:r>
            <a:r>
              <a:rPr lang="es-PE" dirty="0" smtClean="0"/>
              <a:t>de Lima</a:t>
            </a:r>
          </a:p>
          <a:p>
            <a:r>
              <a:rPr lang="es-PE" dirty="0" smtClean="0"/>
              <a:t>Idiomas: inglés y español</a:t>
            </a:r>
            <a:endParaRPr lang="es-PE" dirty="0" smtClean="0"/>
          </a:p>
          <a:p>
            <a:r>
              <a:rPr lang="es-PE" dirty="0" smtClean="0"/>
              <a:t>No habrá costo de participación </a:t>
            </a:r>
          </a:p>
          <a:p>
            <a:pPr lvl="1"/>
            <a:r>
              <a:rPr lang="es-PE" dirty="0" smtClean="0"/>
              <a:t>Cada asistente cubrirá costos de traslado y alojamiento. </a:t>
            </a:r>
          </a:p>
          <a:p>
            <a:pPr lvl="1"/>
            <a:r>
              <a:rPr lang="es-PE" dirty="0" smtClean="0"/>
              <a:t>Se enviará un manual logístico este año.</a:t>
            </a:r>
            <a:endParaRPr lang="es-PE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645590"/>
            <a:ext cx="9634086" cy="1072055"/>
          </a:xfrm>
        </p:spPr>
        <p:txBody>
          <a:bodyPr>
            <a:normAutofit/>
          </a:bodyPr>
          <a:lstStyle/>
          <a:p>
            <a:r>
              <a:rPr lang="es-PE" b="1" dirty="0" smtClean="0"/>
              <a:t>Contexto</a:t>
            </a:r>
            <a:endParaRPr lang="es-PE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8" y="2872799"/>
            <a:ext cx="3476625" cy="2571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68" y="1264426"/>
            <a:ext cx="273124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862FE56D-CA28-4D0C-8654-065189C10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470472"/>
              </p:ext>
            </p:extLst>
          </p:nvPr>
        </p:nvGraphicFramePr>
        <p:xfrm>
          <a:off x="854215" y="1775653"/>
          <a:ext cx="9773264" cy="3535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3316">
                  <a:extLst>
                    <a:ext uri="{9D8B030D-6E8A-4147-A177-3AD203B41FA5}">
                      <a16:colId xmlns:a16="http://schemas.microsoft.com/office/drawing/2014/main" val="3577291562"/>
                    </a:ext>
                  </a:extLst>
                </a:gridCol>
                <a:gridCol w="2443316">
                  <a:extLst>
                    <a:ext uri="{9D8B030D-6E8A-4147-A177-3AD203B41FA5}">
                      <a16:colId xmlns:a16="http://schemas.microsoft.com/office/drawing/2014/main" val="2910631497"/>
                    </a:ext>
                  </a:extLst>
                </a:gridCol>
                <a:gridCol w="2443316">
                  <a:extLst>
                    <a:ext uri="{9D8B030D-6E8A-4147-A177-3AD203B41FA5}">
                      <a16:colId xmlns:a16="http://schemas.microsoft.com/office/drawing/2014/main" val="1533539173"/>
                    </a:ext>
                  </a:extLst>
                </a:gridCol>
                <a:gridCol w="2443316">
                  <a:extLst>
                    <a:ext uri="{9D8B030D-6E8A-4147-A177-3AD203B41FA5}">
                      <a16:colId xmlns:a16="http://schemas.microsoft.com/office/drawing/2014/main" val="187165115"/>
                    </a:ext>
                  </a:extLst>
                </a:gridCol>
              </a:tblGrid>
              <a:tr h="88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Día </a:t>
                      </a:r>
                      <a:r>
                        <a:rPr lang="es-MX" sz="1500" b="1" dirty="0"/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Martes</a:t>
                      </a:r>
                      <a:endParaRPr lang="es-MX" sz="1500" b="1" dirty="0"/>
                    </a:p>
                    <a:p>
                      <a:pPr algn="ctr"/>
                      <a:r>
                        <a:rPr lang="es-MX" sz="1500" b="1" dirty="0" smtClean="0"/>
                        <a:t>Marzo 21, 2023</a:t>
                      </a:r>
                      <a:endParaRPr lang="es-MX" sz="15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Día</a:t>
                      </a:r>
                      <a:r>
                        <a:rPr lang="es-MX" sz="1500" b="1" baseline="0" dirty="0" smtClean="0"/>
                        <a:t> 2</a:t>
                      </a:r>
                      <a:endParaRPr lang="es-MX" sz="15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Miércoles</a:t>
                      </a:r>
                      <a:endParaRPr lang="es-MX" sz="1500" b="1" dirty="0"/>
                    </a:p>
                    <a:p>
                      <a:pPr algn="ctr"/>
                      <a:r>
                        <a:rPr lang="es-MX" sz="1500" b="1" dirty="0" smtClean="0"/>
                        <a:t>Marzo 22, 2023</a:t>
                      </a:r>
                      <a:endParaRPr lang="es-MX" sz="15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Día </a:t>
                      </a:r>
                      <a:r>
                        <a:rPr lang="es-MX" sz="1500" b="1" dirty="0"/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Jueves</a:t>
                      </a:r>
                      <a:r>
                        <a:rPr lang="es-MX" sz="1500" b="1" baseline="0" dirty="0" smtClean="0"/>
                        <a:t> </a:t>
                      </a:r>
                      <a:endParaRPr lang="es-MX" sz="15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Marzo 23, 2023</a:t>
                      </a:r>
                      <a:endParaRPr lang="es-MX" sz="15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Día </a:t>
                      </a:r>
                      <a:r>
                        <a:rPr lang="es-MX" sz="1500" b="1" dirty="0"/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Viernes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 smtClean="0"/>
                        <a:t>Marzo 24, 2023</a:t>
                      </a:r>
                      <a:endParaRPr lang="es-MX" sz="15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71502"/>
                  </a:ext>
                </a:extLst>
              </a:tr>
              <a:tr h="18723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Día</a:t>
                      </a:r>
                      <a:r>
                        <a:rPr lang="es-MX" sz="1500" baseline="0" dirty="0" smtClean="0">
                          <a:solidFill>
                            <a:srgbClr val="002060"/>
                          </a:solidFill>
                        </a:rPr>
                        <a:t> de entrenamiento regulatorio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Reunión ICER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Inauguración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Plenaria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Concurrentes 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Mesas</a:t>
                      </a:r>
                      <a:r>
                        <a:rPr lang="es-MX" sz="1500" baseline="0" dirty="0" smtClean="0">
                          <a:solidFill>
                            <a:srgbClr val="002060"/>
                          </a:solidFill>
                        </a:rPr>
                        <a:t> redondas de alto nivel</a:t>
                      </a:r>
                      <a:endParaRPr lang="es-MX" sz="15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  <a:r>
                        <a:rPr lang="es-MX" sz="15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internacional</a:t>
                      </a:r>
                      <a:r>
                        <a:rPr lang="es-MX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15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2060"/>
                          </a:solidFill>
                        </a:rPr>
                        <a:t>Mesas</a:t>
                      </a:r>
                      <a:r>
                        <a:rPr lang="en-US" sz="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500" baseline="0" dirty="0" err="1" smtClean="0">
                          <a:solidFill>
                            <a:srgbClr val="002060"/>
                          </a:solidFill>
                        </a:rPr>
                        <a:t>redondas</a:t>
                      </a:r>
                      <a:r>
                        <a:rPr lang="en-US" sz="1500" baseline="0" dirty="0" smtClean="0">
                          <a:solidFill>
                            <a:srgbClr val="002060"/>
                          </a:solidFill>
                        </a:rPr>
                        <a:t> de alto </a:t>
                      </a:r>
                      <a:r>
                        <a:rPr lang="en-US" sz="1500" baseline="0" dirty="0" err="1" smtClean="0">
                          <a:solidFill>
                            <a:srgbClr val="002060"/>
                          </a:solidFill>
                        </a:rPr>
                        <a:t>nivel</a:t>
                      </a:r>
                      <a:endParaRPr lang="en-US" sz="15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Conferencia magistral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Concurrentes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Plenaria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Reunión ICER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Mesas</a:t>
                      </a:r>
                      <a:r>
                        <a:rPr lang="es-MX" sz="1500" baseline="0" dirty="0" smtClean="0">
                          <a:solidFill>
                            <a:srgbClr val="002060"/>
                          </a:solidFill>
                        </a:rPr>
                        <a:t> redondas de alto nivel</a:t>
                      </a:r>
                      <a:endParaRPr lang="es-MX" sz="15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Plenaria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Premio</a:t>
                      </a:r>
                      <a:r>
                        <a:rPr lang="es-MX" sz="1500" baseline="0" dirty="0" smtClean="0">
                          <a:solidFill>
                            <a:srgbClr val="002060"/>
                          </a:solidFill>
                        </a:rPr>
                        <a:t> ICER</a:t>
                      </a:r>
                      <a:endParaRPr lang="es-MX" sz="15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Concurrentes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dirty="0" smtClean="0">
                          <a:solidFill>
                            <a:srgbClr val="002060"/>
                          </a:solidFill>
                        </a:rPr>
                        <a:t>Ceremonia</a:t>
                      </a:r>
                      <a:r>
                        <a:rPr lang="es-MX" sz="1500" baseline="0" dirty="0" smtClean="0">
                          <a:solidFill>
                            <a:srgbClr val="002060"/>
                          </a:solidFill>
                        </a:rPr>
                        <a:t> de clausura</a:t>
                      </a:r>
                      <a:endParaRPr lang="es-MX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94420"/>
                  </a:ext>
                </a:extLst>
              </a:tr>
              <a:tr h="617726">
                <a:tc gridSpan="4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500" noProof="0" dirty="0" err="1" smtClean="0">
                          <a:solidFill>
                            <a:srgbClr val="002060"/>
                          </a:solidFill>
                        </a:rPr>
                        <a:t>Actividades</a:t>
                      </a:r>
                      <a:r>
                        <a:rPr lang="en-GB" sz="150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500" baseline="0" noProof="0" dirty="0" err="1" smtClean="0">
                          <a:solidFill>
                            <a:srgbClr val="002060"/>
                          </a:solidFill>
                        </a:rPr>
                        <a:t>culturales</a:t>
                      </a:r>
                      <a:endParaRPr lang="en-GB" sz="150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500" noProof="0" dirty="0" err="1" smtClean="0">
                          <a:solidFill>
                            <a:srgbClr val="002060"/>
                          </a:solidFill>
                        </a:rPr>
                        <a:t>Reuniones</a:t>
                      </a:r>
                      <a:r>
                        <a:rPr lang="en-GB" sz="150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500" baseline="0" noProof="0" dirty="0" err="1" smtClean="0">
                          <a:solidFill>
                            <a:srgbClr val="002060"/>
                          </a:solidFill>
                        </a:rPr>
                        <a:t>bilaterales</a:t>
                      </a:r>
                      <a:r>
                        <a:rPr lang="en-GB" sz="1500" baseline="0" noProof="0" dirty="0" smtClean="0">
                          <a:solidFill>
                            <a:srgbClr val="002060"/>
                          </a:solidFill>
                        </a:rPr>
                        <a:t> y </a:t>
                      </a:r>
                      <a:r>
                        <a:rPr lang="en-GB" sz="1500" baseline="0" noProof="0" dirty="0" err="1" smtClean="0">
                          <a:solidFill>
                            <a:srgbClr val="002060"/>
                          </a:solidFill>
                        </a:rPr>
                        <a:t>multilaterales</a:t>
                      </a:r>
                      <a:endParaRPr lang="en-GB" sz="1500" noProof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500" noProof="0" dirty="0" err="1" smtClean="0">
                          <a:solidFill>
                            <a:srgbClr val="002060"/>
                          </a:solidFill>
                        </a:rPr>
                        <a:t>Relacionamiento</a:t>
                      </a:r>
                      <a:r>
                        <a:rPr lang="en-GB" sz="1500" baseline="0" noProof="0" dirty="0" smtClean="0">
                          <a:solidFill>
                            <a:srgbClr val="002060"/>
                          </a:solidFill>
                        </a:rPr>
                        <a:t> con </a:t>
                      </a:r>
                      <a:r>
                        <a:rPr lang="en-GB" sz="1500" baseline="0" noProof="0" dirty="0" err="1" smtClean="0">
                          <a:solidFill>
                            <a:srgbClr val="002060"/>
                          </a:solidFill>
                        </a:rPr>
                        <a:t>medios</a:t>
                      </a:r>
                      <a:r>
                        <a:rPr lang="en-GB" sz="1500" baseline="0" noProof="0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500" baseline="0" noProof="0" dirty="0" err="1" smtClean="0">
                          <a:solidFill>
                            <a:srgbClr val="002060"/>
                          </a:solidFill>
                        </a:rPr>
                        <a:t>comunicación</a:t>
                      </a:r>
                      <a:endParaRPr lang="en-GB" sz="1500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536853"/>
                  </a:ext>
                </a:extLst>
              </a:tr>
            </a:tbl>
          </a:graphicData>
        </a:graphic>
      </p:graphicFrame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783036" y="616983"/>
            <a:ext cx="9634086" cy="1072055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Resumen</a:t>
            </a:r>
            <a:r>
              <a:rPr lang="en-US" b="1" dirty="0" smtClean="0"/>
              <a:t> del </a:t>
            </a:r>
            <a:r>
              <a:rPr lang="en-US" b="1" dirty="0" err="1" smtClean="0"/>
              <a:t>programa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63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72386" y="1391633"/>
            <a:ext cx="10449575" cy="4907567"/>
          </a:xfrm>
        </p:spPr>
        <p:txBody>
          <a:bodyPr>
            <a:normAutofit lnSpcReduction="10000"/>
          </a:bodyPr>
          <a:lstStyle/>
          <a:p>
            <a:r>
              <a:rPr lang="es-PE" sz="2500" dirty="0" smtClean="0"/>
              <a:t>El tema </a:t>
            </a:r>
            <a:r>
              <a:rPr lang="es-PE" sz="2500" dirty="0"/>
              <a:t>central </a:t>
            </a:r>
            <a:r>
              <a:rPr lang="es-PE" sz="2500" dirty="0" smtClean="0"/>
              <a:t>del </a:t>
            </a:r>
            <a:r>
              <a:rPr lang="es-PE" sz="2500" dirty="0"/>
              <a:t>Foro </a:t>
            </a:r>
            <a:r>
              <a:rPr lang="es-PE" sz="2500" b="1" dirty="0"/>
              <a:t>:“El reto de la transformación energética: competitividad y sostenibilidad de los mercados </a:t>
            </a:r>
            <a:r>
              <a:rPr lang="es-PE" sz="2500" b="1" dirty="0" smtClean="0"/>
              <a:t>energéticos</a:t>
            </a:r>
            <a:r>
              <a:rPr lang="es-PE" sz="2500" b="1" dirty="0"/>
              <a:t>, oportunidades y logros</a:t>
            </a:r>
            <a:r>
              <a:rPr lang="es-PE" sz="2500" b="1" dirty="0" smtClean="0"/>
              <a:t>”</a:t>
            </a:r>
          </a:p>
          <a:p>
            <a:r>
              <a:rPr lang="es-PE" sz="2500" dirty="0" smtClean="0"/>
              <a:t>Con cuatro pilares: </a:t>
            </a:r>
            <a:r>
              <a:rPr lang="es-PE" sz="2500" b="1" dirty="0"/>
              <a:t>competitividad, institucionalidad, transición energética y acceso universal a la </a:t>
            </a:r>
            <a:r>
              <a:rPr lang="es-PE" sz="2500" b="1" dirty="0" smtClean="0"/>
              <a:t>energía</a:t>
            </a:r>
            <a:r>
              <a:rPr lang="es-PE" sz="2500" dirty="0" smtClean="0"/>
              <a:t>.</a:t>
            </a:r>
          </a:p>
          <a:p>
            <a:r>
              <a:rPr lang="es-PE" sz="2500" dirty="0" smtClean="0">
                <a:solidFill>
                  <a:schemeClr val="tx1"/>
                </a:solidFill>
              </a:rPr>
              <a:t>Hemos tenido dos reuniones del Comité Internacional: ARIAE lidera dos sesiones. </a:t>
            </a:r>
          </a:p>
          <a:p>
            <a:pPr lvl="1"/>
            <a:r>
              <a:rPr lang="es-PE" sz="2100" dirty="0" smtClean="0">
                <a:solidFill>
                  <a:schemeClr val="tx1"/>
                </a:solidFill>
              </a:rPr>
              <a:t>Adicionalmente, hemos s</a:t>
            </a:r>
            <a:r>
              <a:rPr lang="es-PE" sz="2100" dirty="0" smtClean="0">
                <a:solidFill>
                  <a:schemeClr val="tx1"/>
                </a:solidFill>
              </a:rPr>
              <a:t>olicitado que la EIR lidere dos bloques de entrenamiento. </a:t>
            </a:r>
          </a:p>
          <a:p>
            <a:pPr lvl="1"/>
            <a:r>
              <a:rPr lang="es-PE" sz="2100" dirty="0" smtClean="0">
                <a:solidFill>
                  <a:schemeClr val="tx1"/>
                </a:solidFill>
              </a:rPr>
              <a:t>Invitamos a los miembros a expresar su interés por participar como panelistas, a través de la Secretaría Ejecutiva de la ARIAE, quien circulará la lista de sesiones.</a:t>
            </a:r>
          </a:p>
          <a:p>
            <a:pPr lvl="1"/>
            <a:r>
              <a:rPr lang="es-PE" sz="2100" dirty="0" smtClean="0">
                <a:solidFill>
                  <a:schemeClr val="tx1"/>
                </a:solidFill>
              </a:rPr>
              <a:t>Hemos considerado una sesión con los temas del Grupo de Comunicadores.</a:t>
            </a:r>
            <a:endParaRPr lang="es-PE" sz="2100" dirty="0" smtClean="0">
              <a:solidFill>
                <a:schemeClr val="tx1"/>
              </a:solidFill>
            </a:endParaRPr>
          </a:p>
          <a:p>
            <a:r>
              <a:rPr lang="es-PE" sz="2500" dirty="0" smtClean="0">
                <a:solidFill>
                  <a:schemeClr val="tx1"/>
                </a:solidFill>
              </a:rPr>
              <a:t>Cada </a:t>
            </a:r>
            <a:r>
              <a:rPr lang="es-PE" sz="2500" dirty="0" smtClean="0">
                <a:solidFill>
                  <a:schemeClr val="tx1"/>
                </a:solidFill>
              </a:rPr>
              <a:t>actividad tiene audiencias diferenciadas por lo que el desarrollo de los contenidos. Sin embargo todas las actividades consideran: alcance global, balance sectorial y perspectiva de género</a:t>
            </a:r>
            <a:endParaRPr lang="es-PE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2386" y="619818"/>
            <a:ext cx="9634086" cy="1072055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+mn-lt"/>
              </a:rPr>
              <a:t>Contenido</a:t>
            </a:r>
            <a:r>
              <a:rPr lang="en-US" sz="4000" b="1" dirty="0" smtClean="0">
                <a:latin typeface="+mn-lt"/>
              </a:rPr>
              <a:t> del 8° WFER: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6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97349"/>
              </p:ext>
            </p:extLst>
          </p:nvPr>
        </p:nvGraphicFramePr>
        <p:xfrm>
          <a:off x="533244" y="822536"/>
          <a:ext cx="10236356" cy="58052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2529">
                  <a:extLst>
                    <a:ext uri="{9D8B030D-6E8A-4147-A177-3AD203B41FA5}">
                      <a16:colId xmlns:a16="http://schemas.microsoft.com/office/drawing/2014/main" val="1663414252"/>
                    </a:ext>
                  </a:extLst>
                </a:gridCol>
                <a:gridCol w="2046159">
                  <a:extLst>
                    <a:ext uri="{9D8B030D-6E8A-4147-A177-3AD203B41FA5}">
                      <a16:colId xmlns:a16="http://schemas.microsoft.com/office/drawing/2014/main" val="4223239859"/>
                    </a:ext>
                  </a:extLst>
                </a:gridCol>
                <a:gridCol w="3771341">
                  <a:extLst>
                    <a:ext uri="{9D8B030D-6E8A-4147-A177-3AD203B41FA5}">
                      <a16:colId xmlns:a16="http://schemas.microsoft.com/office/drawing/2014/main" val="2241989507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17013690"/>
                    </a:ext>
                  </a:extLst>
                </a:gridCol>
                <a:gridCol w="1431636">
                  <a:extLst>
                    <a:ext uri="{9D8B030D-6E8A-4147-A177-3AD203B41FA5}">
                      <a16:colId xmlns:a16="http://schemas.microsoft.com/office/drawing/2014/main" val="3951286251"/>
                    </a:ext>
                  </a:extLst>
                </a:gridCol>
              </a:tblGrid>
              <a:tr h="504013"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Pilar</a:t>
                      </a:r>
                      <a:endParaRPr lang="es-PE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Plenarias</a:t>
                      </a:r>
                      <a:endParaRPr lang="es-PE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Concurrentes</a:t>
                      </a:r>
                      <a:endParaRPr lang="es-PE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   Entrenamiento</a:t>
                      </a:r>
                      <a:endParaRPr lang="es-PE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/>
                        <a:t>Mesas redondas </a:t>
                      </a:r>
                      <a:endParaRPr lang="es-PE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13583"/>
                  </a:ext>
                </a:extLst>
              </a:tr>
              <a:tr h="1645453">
                <a:tc>
                  <a:txBody>
                    <a:bodyPr/>
                    <a:lstStyle/>
                    <a:p>
                      <a:r>
                        <a:rPr lang="es-PE" sz="1500" dirty="0" smtClean="0">
                          <a:solidFill>
                            <a:schemeClr val="tx1"/>
                          </a:solidFill>
                        </a:rPr>
                        <a:t>Competitividad</a:t>
                      </a:r>
                      <a:endParaRPr lang="es-PE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Competitividad de nuevas fuentes de energía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Perspectivas de los mercados energéticos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Regulación para facilitar la integración regional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Planeación y resiliencia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Reformas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regulatorias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competitividad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 sector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energético</a:t>
                      </a:r>
                      <a:endParaRPr lang="es-PE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endParaRPr lang="es-P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P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P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PE" sz="2000" dirty="0" smtClean="0">
                          <a:solidFill>
                            <a:schemeClr val="tx1"/>
                          </a:solidFill>
                        </a:rPr>
                        <a:t>Por </a:t>
                      </a:r>
                      <a:r>
                        <a:rPr lang="es-PE" sz="2000" dirty="0" smtClean="0">
                          <a:solidFill>
                            <a:schemeClr val="tx1"/>
                          </a:solidFill>
                        </a:rPr>
                        <a:t>definir</a:t>
                      </a:r>
                      <a:r>
                        <a:rPr lang="es-PE" sz="2000" baseline="0" dirty="0" smtClean="0">
                          <a:solidFill>
                            <a:schemeClr val="tx1"/>
                          </a:solidFill>
                        </a:rPr>
                        <a:t> en la reunión del 19 de mayo. Se espera que la ARIAE coordine dos bloques de entrenamiento uno sobre electricidad y otro de hidrocarburos (2 horas cada uno)</a:t>
                      </a:r>
                      <a:endParaRPr lang="es-P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93810"/>
                  </a:ext>
                </a:extLst>
              </a:tr>
              <a:tr h="944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dirty="0" smtClean="0">
                          <a:solidFill>
                            <a:schemeClr val="tx1"/>
                          </a:solidFill>
                        </a:rPr>
                        <a:t>Institucionalidad</a:t>
                      </a:r>
                    </a:p>
                    <a:p>
                      <a:endParaRPr lang="es-PE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Excelencia </a:t>
                      </a:r>
                      <a:r>
                        <a:rPr lang="es-PE" sz="1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regulatoria (ARIAE/ OOCUR)</a:t>
                      </a:r>
                      <a:endParaRPr lang="es-PE" sz="15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Cooperación internacional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Independencia del regulador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Mejorando la eficiencia regulatoria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67847"/>
                  </a:ext>
                </a:extLst>
              </a:tr>
              <a:tr h="1200736">
                <a:tc>
                  <a:txBody>
                    <a:bodyPr/>
                    <a:lstStyle/>
                    <a:p>
                      <a:r>
                        <a:rPr lang="es-PE" sz="1500" dirty="0" smtClean="0">
                          <a:solidFill>
                            <a:schemeClr val="tx1"/>
                          </a:solidFill>
                        </a:rPr>
                        <a:t>Transición</a:t>
                      </a:r>
                      <a:r>
                        <a:rPr lang="es-PE" sz="1500" baseline="0" dirty="0" smtClean="0">
                          <a:solidFill>
                            <a:schemeClr val="tx1"/>
                          </a:solidFill>
                        </a:rPr>
                        <a:t> energética</a:t>
                      </a:r>
                      <a:endParaRPr lang="es-PE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 retos en el sector energético y las implicaciones para el sector minero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Innovación y tecnologías disruptivas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Modelos de negocios de los servicios públicos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Electromovilidad</a:t>
                      </a:r>
                      <a:endParaRPr lang="es-PE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Vínculo entre energía y otras fuentes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32759"/>
                  </a:ext>
                </a:extLst>
              </a:tr>
              <a:tr h="1200736">
                <a:tc>
                  <a:txBody>
                    <a:bodyPr/>
                    <a:lstStyle/>
                    <a:p>
                      <a:r>
                        <a:rPr lang="es-PE" sz="1500" dirty="0" smtClean="0">
                          <a:solidFill>
                            <a:schemeClr val="tx1"/>
                          </a:solidFill>
                        </a:rPr>
                        <a:t>Acceso universal a la energía</a:t>
                      </a:r>
                      <a:endParaRPr lang="es-PE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Caminos rumbo al acceso universal a la 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Seguridad del suministro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Empoderando a los </a:t>
                      </a:r>
                      <a:r>
                        <a:rPr lang="es-PE" sz="1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consumidores (ARIAE/CAMPUT)</a:t>
                      </a:r>
                      <a:endParaRPr lang="es-PE" sz="15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infraestructura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 de las comunidades en proyectos energéticos</a:t>
                      </a:r>
                      <a:endParaRPr lang="es-P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9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10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01254" y="1702236"/>
            <a:ext cx="9634086" cy="3753247"/>
          </a:xfrm>
        </p:spPr>
        <p:txBody>
          <a:bodyPr/>
          <a:lstStyle/>
          <a:p>
            <a:r>
              <a:rPr lang="es-PE" dirty="0" smtClean="0"/>
              <a:t>Tercera Reunión del Comité Internacional (19 de mayo)</a:t>
            </a:r>
          </a:p>
          <a:p>
            <a:r>
              <a:rPr lang="es-PE" dirty="0" smtClean="0"/>
              <a:t>Lanzamiento de la página web (junio)</a:t>
            </a:r>
          </a:p>
          <a:p>
            <a:r>
              <a:rPr lang="es-PE" dirty="0" smtClean="0"/>
              <a:t>Cierre de contenidos (junio)</a:t>
            </a:r>
          </a:p>
          <a:p>
            <a:pPr lvl="1"/>
            <a:r>
              <a:rPr lang="es-PE" dirty="0" smtClean="0"/>
              <a:t>Nominaciones </a:t>
            </a:r>
            <a:r>
              <a:rPr lang="es-PE" dirty="0"/>
              <a:t>de los miembros de </a:t>
            </a:r>
            <a:r>
              <a:rPr lang="es-PE" dirty="0" smtClean="0"/>
              <a:t>ARIAE</a:t>
            </a:r>
          </a:p>
          <a:p>
            <a:pPr lvl="1"/>
            <a:r>
              <a:rPr lang="es-PE" dirty="0" smtClean="0"/>
              <a:t>Definición de los bloques de entrenamiento</a:t>
            </a:r>
          </a:p>
          <a:p>
            <a:r>
              <a:rPr lang="es-PE" dirty="0" smtClean="0"/>
              <a:t>Envío de invitaciones (junio y julio)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8127" y="747190"/>
            <a:ext cx="9634086" cy="1072055"/>
          </a:xfrm>
        </p:spPr>
        <p:txBody>
          <a:bodyPr/>
          <a:lstStyle/>
          <a:p>
            <a:r>
              <a:rPr lang="es-PE" b="1" dirty="0" smtClean="0"/>
              <a:t>Siguientes acciones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81662885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4">
      <a:dk1>
        <a:srgbClr val="FFFFFF"/>
      </a:dk1>
      <a:lt1>
        <a:srgbClr val="2F5498"/>
      </a:lt1>
      <a:dk2>
        <a:srgbClr val="FFFFFF"/>
      </a:dk2>
      <a:lt2>
        <a:srgbClr val="FFFFFF"/>
      </a:lt2>
      <a:accent1>
        <a:srgbClr val="FFFF00"/>
      </a:accent1>
      <a:accent2>
        <a:srgbClr val="FFC000"/>
      </a:accent2>
      <a:accent3>
        <a:srgbClr val="2F5498"/>
      </a:accent3>
      <a:accent4>
        <a:srgbClr val="BFBFBF"/>
      </a:accent4>
      <a:accent5>
        <a:srgbClr val="65A8DE"/>
      </a:accent5>
      <a:accent6>
        <a:srgbClr val="FFFF00"/>
      </a:accent6>
      <a:hlink>
        <a:srgbClr val="2F5498"/>
      </a:hlink>
      <a:folHlink>
        <a:srgbClr val="2F54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935</Words>
  <Application>Microsoft Office PowerPoint</Application>
  <PresentationFormat>Panorámica</PresentationFormat>
  <Paragraphs>189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1_Tema de Office</vt:lpstr>
      <vt:lpstr>8°Foro Mundial de Regulación de Energía (WFER, Lima 2023)</vt:lpstr>
      <vt:lpstr>Antecedentes del Foro</vt:lpstr>
      <vt:lpstr>Organización del 8° WFER</vt:lpstr>
      <vt:lpstr>Línea de tiempo del 8° WFER</vt:lpstr>
      <vt:lpstr>Contexto</vt:lpstr>
      <vt:lpstr>Resumen del programa</vt:lpstr>
      <vt:lpstr>Contenido del 8° WFER:</vt:lpstr>
      <vt:lpstr>Presentación de PowerPoint</vt:lpstr>
      <vt:lpstr>Siguientes acciones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8°Foro Mundial de Regulación de Energía (WFER, Lima 2023)</dc:title>
  <dc:creator>Beatriz Estrada Moreno</dc:creator>
  <cp:lastModifiedBy>Beatriz Estrada Moreno</cp:lastModifiedBy>
  <cp:revision>15</cp:revision>
  <dcterms:created xsi:type="dcterms:W3CDTF">2022-04-01T18:12:08Z</dcterms:created>
  <dcterms:modified xsi:type="dcterms:W3CDTF">2022-05-12T14:38:39Z</dcterms:modified>
</cp:coreProperties>
</file>