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</p:sldMasterIdLst>
  <p:notesMasterIdLst>
    <p:notesMasterId r:id="rId26"/>
  </p:notesMasterIdLst>
  <p:sldIdLst>
    <p:sldId id="261" r:id="rId6"/>
    <p:sldId id="264" r:id="rId7"/>
    <p:sldId id="277" r:id="rId8"/>
    <p:sldId id="354" r:id="rId9"/>
    <p:sldId id="355" r:id="rId10"/>
    <p:sldId id="356" r:id="rId11"/>
    <p:sldId id="368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6" r:id="rId21"/>
    <p:sldId id="367" r:id="rId22"/>
    <p:sldId id="365" r:id="rId23"/>
    <p:sldId id="369" r:id="rId24"/>
    <p:sldId id="297" r:id="rId25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298" userDrawn="1">
          <p15:clr>
            <a:srgbClr val="A4A3A4"/>
          </p15:clr>
        </p15:guide>
        <p15:guide id="3" pos="33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F"/>
    <a:srgbClr val="F3C700"/>
    <a:srgbClr val="61911B"/>
    <a:srgbClr val="78B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3321" autoAdjust="0"/>
  </p:normalViewPr>
  <p:slideViewPr>
    <p:cSldViewPr snapToGrid="0" showGuides="1">
      <p:cViewPr varScale="1">
        <p:scale>
          <a:sx n="78" d="100"/>
          <a:sy n="78" d="100"/>
        </p:scale>
        <p:origin x="864" y="43"/>
      </p:cViewPr>
      <p:guideLst>
        <p:guide orient="horz" pos="1661"/>
        <p:guide pos="2298"/>
        <p:guide pos="33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98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9086D-EF6F-4F7F-BFE3-24AE8E31902C}" type="datetimeFigureOut">
              <a:rPr lang="es-ES" smtClean="0"/>
              <a:t>29/07/2024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4A59-7C6D-42BD-B8A7-42A9CAABC1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09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4A59-7C6D-42BD-B8A7-42A9CAABC13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76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4A59-7C6D-42BD-B8A7-42A9CAABC13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09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4A59-7C6D-42BD-B8A7-42A9CAABC13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71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4A59-7C6D-42BD-B8A7-42A9CAABC13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2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4A59-7C6D-42BD-B8A7-42A9CAABC135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53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4A59-7C6D-42BD-B8A7-42A9CAABC135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38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4A59-7C6D-42BD-B8A7-42A9CAABC135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62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9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3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AFF662C6-5D20-47C5-BA1E-E410A156C730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A72B9AB-8853-4579-BFEE-96DA86D76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2B4528F-E5B0-4190-BE62-DB158211F1A0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D27E88D-1E20-4942-8393-4750D70A9C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9C73627-F141-4703-B108-210A81D5C53D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BDB60CF-FD0A-4D24-BF96-48975AA186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FA53ED2-7147-434F-9DE3-5C29A2A71AA7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3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CD17A631-2BF8-4BCD-A69A-50641EB245AF}"/>
              </a:ext>
            </a:extLst>
          </p:cNvPr>
          <p:cNvGrpSpPr/>
          <p:nvPr userDrawn="1"/>
        </p:nvGrpSpPr>
        <p:grpSpPr>
          <a:xfrm flipV="1">
            <a:off x="10896600" y="0"/>
            <a:ext cx="1295400" cy="3429000"/>
            <a:chOff x="10896600" y="3429000"/>
            <a:chExt cx="1295400" cy="3429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D93DA37-763A-44F5-9394-510F5550A7D0}"/>
                </a:ext>
              </a:extLst>
            </p:cNvPr>
            <p:cNvSpPr/>
            <p:nvPr/>
          </p:nvSpPr>
          <p:spPr>
            <a:xfrm>
              <a:off x="12039600" y="3429000"/>
              <a:ext cx="152400" cy="3429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CA51B97-E448-4D9F-A78B-C5CEDAA0E15F}"/>
                </a:ext>
              </a:extLst>
            </p:cNvPr>
            <p:cNvSpPr/>
            <p:nvPr/>
          </p:nvSpPr>
          <p:spPr>
            <a:xfrm>
              <a:off x="11620500" y="4851400"/>
              <a:ext cx="419100" cy="2006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EAA4BD8-E7AE-4EDA-B76F-D3D384EF99D9}"/>
                </a:ext>
              </a:extLst>
            </p:cNvPr>
            <p:cNvSpPr/>
            <p:nvPr/>
          </p:nvSpPr>
          <p:spPr>
            <a:xfrm>
              <a:off x="10896600" y="6032500"/>
              <a:ext cx="723900" cy="825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A4972FA7-9862-4340-9FC5-F128E7305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6"/>
          <a:stretch/>
        </p:blipFill>
        <p:spPr>
          <a:xfrm>
            <a:off x="11037889" y="5764039"/>
            <a:ext cx="1141411" cy="1017761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9B77A56-116D-4630-9D95-09604103DCE1}"/>
              </a:ext>
            </a:extLst>
          </p:cNvPr>
          <p:cNvCxnSpPr>
            <a:cxnSpLocks/>
          </p:cNvCxnSpPr>
          <p:nvPr userDrawn="1"/>
        </p:nvCxnSpPr>
        <p:spPr>
          <a:xfrm>
            <a:off x="0" y="762001"/>
            <a:ext cx="6096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540751E4-8F16-4874-8CB7-A513B2739E74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635449-DF62-448F-9CEF-0CA4B48965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00F5B9C-106B-4CA3-9C24-12E58D27F11F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C6DA40-6115-42F6-9E5D-AF2F8FE922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C7A908-6CF8-48E2-B028-12B719E5D4C0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3E7E63C-5402-4F1A-A0FB-66B3A42343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3F2E7FB-4204-496F-9695-471269773C1E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AA6C62F-5923-4AF4-AAC3-D8CF430C2B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254000"/>
            <a:ext cx="5143500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59A102-05A3-4D9C-86A5-C38B40C53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9" y="0"/>
            <a:ext cx="3033711" cy="101776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5FCE4BD-45F7-41AA-95AE-F070DC4A7910}"/>
              </a:ext>
            </a:extLst>
          </p:cNvPr>
          <p:cNvCxnSpPr/>
          <p:nvPr userDrawn="1"/>
        </p:nvCxnSpPr>
        <p:spPr>
          <a:xfrm>
            <a:off x="0" y="1066801"/>
            <a:ext cx="12192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6F6DE83-8741-4D20-B25F-EC5F0236C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993" y="4660282"/>
            <a:ext cx="403306" cy="219771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A1AB1F4-DA2F-4D44-8B9C-17C4B54DF633}"/>
              </a:ext>
            </a:extLst>
          </p:cNvPr>
          <p:cNvSpPr/>
          <p:nvPr userDrawn="1"/>
        </p:nvSpPr>
        <p:spPr>
          <a:xfrm rot="10800000">
            <a:off x="11661468" y="4651375"/>
            <a:ext cx="419406" cy="2209800"/>
          </a:xfrm>
          <a:prstGeom prst="rect">
            <a:avLst/>
          </a:prstGeom>
          <a:solidFill>
            <a:srgbClr val="61911B">
              <a:alpha val="6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6937709-B28D-4FB9-ACA0-7EA0EE7C56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06" y="5052447"/>
            <a:ext cx="439793" cy="180555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E9F8D27-0F3B-4849-BF27-D53FB4FCFD39}"/>
              </a:ext>
            </a:extLst>
          </p:cNvPr>
          <p:cNvSpPr/>
          <p:nvPr userDrawn="1"/>
        </p:nvSpPr>
        <p:spPr>
          <a:xfrm rot="10800000">
            <a:off x="11197479" y="5041899"/>
            <a:ext cx="447845" cy="1816099"/>
          </a:xfrm>
          <a:prstGeom prst="rect">
            <a:avLst/>
          </a:prstGeom>
          <a:solidFill>
            <a:srgbClr val="006AAF">
              <a:alpha val="62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0C5AACD-6625-4726-B410-6E84E1BE58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9" y="5343740"/>
            <a:ext cx="298806" cy="15142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8EABD57-288E-4ED3-9732-9A726231CF04}"/>
              </a:ext>
            </a:extLst>
          </p:cNvPr>
          <p:cNvSpPr/>
          <p:nvPr userDrawn="1"/>
        </p:nvSpPr>
        <p:spPr>
          <a:xfrm rot="10800000">
            <a:off x="10875699" y="5333032"/>
            <a:ext cx="306856" cy="1524967"/>
          </a:xfrm>
          <a:prstGeom prst="rect">
            <a:avLst/>
          </a:prstGeom>
          <a:solidFill>
            <a:srgbClr val="F3C700">
              <a:alpha val="68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BADFF28-F0CB-42A3-B5D8-2DA8DB5A5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DF03CB8-8260-4F8C-A3ED-A6C839A2E002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66CECD8-773C-4C48-9353-A1CA05E1F5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D958C43-11B2-450A-94CD-8B308D3BAD59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CF6CB86-AC31-49D7-8281-0313A3BEC7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27FBE8F-C24F-4708-86EE-01FCE1E09DB3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9A55CCF-4B61-4048-B51D-1BA09D9EE443}"/>
              </a:ext>
            </a:extLst>
          </p:cNvPr>
          <p:cNvSpPr/>
          <p:nvPr userDrawn="1"/>
        </p:nvSpPr>
        <p:spPr>
          <a:xfrm>
            <a:off x="403095" y="5358212"/>
            <a:ext cx="688004" cy="1499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B990CF7-7E34-4737-B153-3921827FF40F}"/>
              </a:ext>
            </a:extLst>
          </p:cNvPr>
          <p:cNvSpPr/>
          <p:nvPr userDrawn="1"/>
        </p:nvSpPr>
        <p:spPr>
          <a:xfrm>
            <a:off x="812292" y="5714999"/>
            <a:ext cx="1338529" cy="1142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2E557E7-BF8F-4A16-BE48-A22A884E4D46}"/>
              </a:ext>
            </a:extLst>
          </p:cNvPr>
          <p:cNvSpPr/>
          <p:nvPr userDrawn="1"/>
        </p:nvSpPr>
        <p:spPr>
          <a:xfrm>
            <a:off x="1780032" y="6065381"/>
            <a:ext cx="1363218" cy="7926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58FC2D-5DBB-4A20-B8F9-72EE75CDE855}"/>
              </a:ext>
            </a:extLst>
          </p:cNvPr>
          <p:cNvSpPr txBox="1"/>
          <p:nvPr/>
        </p:nvSpPr>
        <p:spPr>
          <a:xfrm>
            <a:off x="4452876" y="1878486"/>
            <a:ext cx="66118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6AAF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pt-BR" sz="40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DO" sz="2200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Funciones y características del regulador energético</a:t>
            </a:r>
            <a:endParaRPr lang="pt-BR" sz="2200" dirty="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B3E297-9EC8-4665-A27C-BB0BDABA5855}"/>
              </a:ext>
            </a:extLst>
          </p:cNvPr>
          <p:cNvSpPr txBox="1"/>
          <p:nvPr/>
        </p:nvSpPr>
        <p:spPr>
          <a:xfrm>
            <a:off x="4443044" y="4235669"/>
            <a:ext cx="6611816" cy="707886"/>
          </a:xfrm>
          <a:prstGeom prst="rect">
            <a:avLst/>
          </a:prstGeom>
          <a:solidFill>
            <a:srgbClr val="006A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2000" dirty="0">
                <a:solidFill>
                  <a:schemeClr val="bg1"/>
                </a:solidFill>
                <a:latin typeface="Arial Narrow" panose="020B0606020202030204" pitchFamily="34" charset="0"/>
              </a:rPr>
              <a:t>CURSO “LOS NUEVOS DESAFÍOS DE LOS REGULADORES ENERGÉTICOS Y SU ROL A NIVEL REGIONAL”</a:t>
            </a:r>
            <a:endParaRPr lang="pt-BR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DC0921B-0E6D-42BC-B85B-415B8D0C6E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4" y="117714"/>
            <a:ext cx="4475414" cy="1501429"/>
          </a:xfrm>
          <a:prstGeom prst="rect">
            <a:avLst/>
          </a:prstGeom>
        </p:spPr>
      </p:pic>
      <p:sp>
        <p:nvSpPr>
          <p:cNvPr id="5" name="CaixaDeTexto 3">
            <a:extLst>
              <a:ext uri="{FF2B5EF4-FFF2-40B4-BE49-F238E27FC236}">
                <a16:creationId xmlns:a16="http://schemas.microsoft.com/office/drawing/2014/main" id="{E04437A2-FB68-37F9-114A-D7AB7B9C27BE}"/>
              </a:ext>
            </a:extLst>
          </p:cNvPr>
          <p:cNvSpPr txBox="1"/>
          <p:nvPr/>
        </p:nvSpPr>
        <p:spPr>
          <a:xfrm>
            <a:off x="437737" y="6493326"/>
            <a:ext cx="24689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00" b="1" dirty="0">
                <a:solidFill>
                  <a:schemeClr val="bg1"/>
                </a:solidFill>
                <a:latin typeface="Myriad Pro" panose="020B0503030403020204" pitchFamily="34" charset="0"/>
              </a:rPr>
              <a:t>Fecha 26 de julio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ACDBF-B754-5265-CB35-0E3AEF7FE22D}"/>
              </a:ext>
            </a:extLst>
          </p:cNvPr>
          <p:cNvSpPr txBox="1"/>
          <p:nvPr/>
        </p:nvSpPr>
        <p:spPr>
          <a:xfrm>
            <a:off x="6223138" y="5547907"/>
            <a:ext cx="6198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Dña. Mª Ángeles Rodríguez Paraja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Vicesecretaria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del Consejo de la </a:t>
            </a:r>
          </a:p>
          <a:p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Comisión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Nacional de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Mercados y la Competencia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0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69311" y="139700"/>
            <a:ext cx="456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Reguladores más independientes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6957C-591B-267F-14CC-8AD70AB240A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93806"/>
            <a:ext cx="10871789" cy="5764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Calibri" panose="020F0502020204030204" pitchFamily="34" charset="0"/>
              <a:buChar char="—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52D5B1-01C7-AA40-5650-5CE8A1A8012C}"/>
              </a:ext>
            </a:extLst>
          </p:cNvPr>
          <p:cNvSpPr txBox="1"/>
          <p:nvPr/>
        </p:nvSpPr>
        <p:spPr>
          <a:xfrm>
            <a:off x="376068" y="1753755"/>
            <a:ext cx="10366513" cy="444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Para proteger la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independencia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de las autoridades reguladoras nacionales, los Estados miembros se asegurarán especialmente: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De que la autoridad reguladora pueda tomar decisiones autónomas, con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independencia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de cualquier órgano político, y tenga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dotaciones presupuestarias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con autonomía en la ejecución del presupuesto, así como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recursos humanos y financieros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adecuados para el cumplimiento de sus obligaciones.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De que los miembros del Consejo de la autoridad reguladora o, a falta de un Consejo, sus altos cargos directivos se nombren para un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mandato fijo de entre cinco y siete años, renovable una sola vez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. Causas de cese tasadas.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Sus decisiones estarán plenamente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motivadas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para permitir el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control jurisdiccional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, y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a disposición del público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. Los Estados no podrán condicionar un recurso jurisdiccional a un recurso previo en vía administrativa.</a:t>
            </a:r>
          </a:p>
        </p:txBody>
      </p:sp>
    </p:spTree>
    <p:extLst>
      <p:ext uri="{BB962C8B-B14F-4D97-AF65-F5344CB8AC3E}">
        <p14:creationId xmlns:p14="http://schemas.microsoft.com/office/powerpoint/2010/main" val="264331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69311" y="139700"/>
            <a:ext cx="610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Notas interpretativas de la Comisión Europea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6957C-591B-267F-14CC-8AD70AB240A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93806"/>
            <a:ext cx="10871789" cy="5764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Calibri" panose="020F0502020204030204" pitchFamily="34" charset="0"/>
              <a:buChar char="—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E55687-A3FC-0D99-9266-978E2C38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196751"/>
            <a:ext cx="10566989" cy="626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Font typeface="Monotype Sort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8213" indent="-4810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u"/>
              <a:defRPr i="1">
                <a:solidFill>
                  <a:schemeClr val="tx1"/>
                </a:solidFill>
                <a:latin typeface="+mn-lt"/>
              </a:defRPr>
            </a:lvl2pPr>
            <a:lvl3pPr marL="1323975" indent="-219075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>
                <a:solidFill>
                  <a:schemeClr val="tx1"/>
                </a:solidFill>
                <a:latin typeface="+mn-lt"/>
              </a:defRPr>
            </a:lvl3pPr>
            <a:lvl4pPr marL="1719263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1145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717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0289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861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9433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just" defTabSz="7620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altLang="es-ES" sz="240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Notas interpretativas de la Comisión sobre la Directiva 2009/72/CEE Parlamento Europeo y del Consejo  de 13 de julio de 2009 sobre normas comunes para el mercado interior de la electricidad y por la que se deroga la Directiva 2003/54/CE (L 211/55) (10 septiembre 2009).</a:t>
            </a:r>
            <a:endParaRPr kumimoji="0" lang="es-ES" altLang="es-ES" sz="240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R="0" lvl="1" algn="just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Cada Estado miembro designará una única autoridad reguladora nacional a escala nacional. No obstante, los artículos 35 de la Directiva de Electricidad y 39 de la Directiva de Gas permiten la designación de otras autoridades reguladores nacionales a escala regional así como designar autoridades reguladoras para pequeñas redes en un territorio geográficamente separado que haya tenido en 2008 un consumo inferior al 3% del consumo del Estado miembro al que pertenezca, sin perjuicio de la designación de un representante a fines de representación y contacto en el seno de ACER.</a:t>
            </a:r>
          </a:p>
          <a:p>
            <a:pPr marR="0" lvl="1" algn="just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Las Notas interpretativas de la Comisión reiteran que sólo podrá haber un único representante de la autoridad reguladora por cada Estado Miembro.</a:t>
            </a:r>
          </a:p>
          <a:p>
            <a:pPr marR="0" lvl="1" algn="just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altLang="es-ES" sz="2000" i="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Distinción entre “</a:t>
            </a:r>
            <a:r>
              <a:rPr lang="es-ES" altLang="es-ES" sz="2000" i="0" kern="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core</a:t>
            </a:r>
            <a:r>
              <a:rPr lang="es-ES" altLang="es-ES" sz="2000" i="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i="0" kern="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duties</a:t>
            </a:r>
            <a:r>
              <a:rPr lang="es-ES" altLang="es-ES" sz="2000" i="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” y “</a:t>
            </a:r>
            <a:r>
              <a:rPr lang="es-ES" altLang="es-ES" sz="2000" i="0" kern="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monitoring</a:t>
            </a:r>
            <a:r>
              <a:rPr lang="es-ES" altLang="es-ES" sz="2000" i="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i="0" kern="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duties</a:t>
            </a:r>
            <a:r>
              <a:rPr lang="es-ES" altLang="es-ES" sz="2000" i="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”.</a:t>
            </a:r>
          </a:p>
          <a:p>
            <a:pPr marR="0" lvl="1" algn="just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Desarrollla</a:t>
            </a:r>
            <a:r>
              <a:rPr kumimoji="0" lang="es-ES" alt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los conceptos de imparcialidad, independencia y transparencia.</a:t>
            </a:r>
          </a:p>
          <a:p>
            <a:pPr marR="0" lvl="1" algn="just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altLang="es-ES" sz="2000" i="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Orientaciones de política energética</a:t>
            </a:r>
            <a:endParaRPr kumimoji="0" lang="es-ES" altLang="es-E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just" defTabSz="7620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s-ES" altLang="es-E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938213" marR="0" lvl="1" indent="-481013" algn="l" defTabSz="7620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FBB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s-ES" altLang="es-ES" sz="2000" b="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938213" marR="0" lvl="1" indent="-481013" algn="l" defTabSz="7620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FBB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s-ES" altLang="es-ES" sz="2000" b="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938213" marR="0" lvl="1" indent="-481013" algn="l" defTabSz="7620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FBB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s-ES" altLang="es-ES" sz="2000" b="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7620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41C3B"/>
              </a:buClr>
              <a:buSzTx/>
              <a:buFont typeface="Monotype Sorts" pitchFamily="2" charset="2"/>
              <a:buNone/>
              <a:tabLst/>
              <a:defRPr/>
            </a:pPr>
            <a:endParaRPr kumimoji="0" lang="es-ES" altLang="es-E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938213" marR="0" lvl="1" indent="-481013" algn="l" defTabSz="7620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FBB"/>
              </a:buClr>
              <a:buSzTx/>
              <a:buFont typeface="Wingdings 3" panose="05040102010807070707" pitchFamily="18" charset="2"/>
              <a:buChar char="u"/>
              <a:tabLst/>
              <a:defRPr/>
            </a:pPr>
            <a:endParaRPr kumimoji="0" lang="es-ES" altLang="es-E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938213" marR="0" lvl="1" indent="-481013" algn="l" defTabSz="7620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FBB"/>
              </a:buClr>
              <a:buSzTx/>
              <a:buFont typeface="Wingdings 3" panose="05040102010807070707" pitchFamily="18" charset="2"/>
              <a:buChar char="u"/>
              <a:tabLst/>
              <a:defRPr/>
            </a:pPr>
            <a:endParaRPr kumimoji="0" lang="es-ES" altLang="es-E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938213" marR="0" lvl="1" indent="-481013" algn="l" defTabSz="7620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FBB"/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s-ES" altLang="es-ES" sz="2400" b="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3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69311" y="139700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 err="1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Clean</a:t>
            </a:r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 Energy </a:t>
            </a:r>
            <a:r>
              <a:rPr lang="es-ES" sz="2800" i="1" dirty="0" err="1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Package</a:t>
            </a:r>
            <a:endParaRPr lang="es-ES" sz="2800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6957C-591B-267F-14CC-8AD70AB240A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93806"/>
            <a:ext cx="10871789" cy="5764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Calibri" panose="020F0502020204030204" pitchFamily="34" charset="0"/>
              <a:buChar char="—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E55687-A3FC-0D99-9266-978E2C38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11" y="1093806"/>
            <a:ext cx="10566989" cy="626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342900" marR="0" lvl="0" indent="-342900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kumimoji="0" sz="240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938213" marR="0" lvl="1" indent="-481013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pPr marL="0" indent="0">
              <a:buNone/>
            </a:pPr>
            <a:endParaRPr lang="es-ES" altLang="es-ES" dirty="0"/>
          </a:p>
          <a:p>
            <a:r>
              <a:rPr lang="es-ES" b="1" dirty="0"/>
              <a:t> Nuevas competencias para las </a:t>
            </a:r>
            <a:r>
              <a:rPr lang="es-ES" b="1" dirty="0" err="1"/>
              <a:t>ARNs</a:t>
            </a:r>
            <a:endParaRPr lang="es-ES" b="1" dirty="0"/>
          </a:p>
          <a:p>
            <a:pPr marL="457200" lvl="1" indent="0">
              <a:buNone/>
            </a:pPr>
            <a:r>
              <a:rPr lang="es-ES" b="1" dirty="0"/>
              <a:t>Cuestiones generales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Régimen jurídico: no hay novedades sustantivas.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Mandato de 7 años renovable, sistema de rotación, posibilidad de auditar gestión por auditor independiente, etc. Incompatibilidades post cese.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Nombramiento en función de criterios objetivos, transparentes y publicados, en un procedimiento independiente e imparcial, que garantice que los candidatos poseen las cualificaciones y experiencia necesarias para la posición pertinente en la autoridad reguladora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Orientaciones de política energética (considerando 62 a) y art. 57)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La CE presentará un informe al Parlamento y al Consejo cada cuatro años sobre la independencia de las </a:t>
            </a:r>
            <a:r>
              <a:rPr lang="es-ES" dirty="0" err="1"/>
              <a:t>ARNs</a:t>
            </a:r>
            <a:r>
              <a:rPr lang="es-ES" dirty="0"/>
              <a:t>.</a:t>
            </a:r>
          </a:p>
          <a:p>
            <a:pPr marL="457200" lvl="1" indent="0">
              <a:buNone/>
            </a:pPr>
            <a:r>
              <a:rPr lang="es-ES" b="1" dirty="0"/>
              <a:t>Objetivos: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Se introduce la necesaria coordinación con las autoridades de protección al consumidor. </a:t>
            </a:r>
          </a:p>
          <a:p>
            <a:pPr lvl="1"/>
            <a:endParaRPr lang="es-ES" altLang="es-ES" dirty="0"/>
          </a:p>
          <a:p>
            <a:pPr lvl="1"/>
            <a:endParaRPr lang="es-ES" altLang="es-ES" dirty="0"/>
          </a:p>
          <a:p>
            <a:pPr lvl="1"/>
            <a:endParaRPr lang="es-ES" altLang="es-ES" dirty="0"/>
          </a:p>
          <a:p>
            <a:endParaRPr lang="es-ES" altLang="es-ES" dirty="0"/>
          </a:p>
          <a:p>
            <a:pPr lvl="1"/>
            <a:endParaRPr lang="es-ES" altLang="es-ES" dirty="0"/>
          </a:p>
          <a:p>
            <a:pPr lvl="1"/>
            <a:endParaRPr lang="es-ES" altLang="es-ES" dirty="0"/>
          </a:p>
          <a:p>
            <a:pPr lvl="1"/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80588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69311" y="139700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 err="1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Clean</a:t>
            </a:r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 Energy </a:t>
            </a:r>
            <a:r>
              <a:rPr lang="es-ES" sz="2800" i="1" dirty="0" err="1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Package</a:t>
            </a:r>
            <a:endParaRPr lang="es-ES" sz="2800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6957C-591B-267F-14CC-8AD70AB240A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93806"/>
            <a:ext cx="10871789" cy="5764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Calibri" panose="020F0502020204030204" pitchFamily="34" charset="0"/>
              <a:buChar char="—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E55687-A3FC-0D99-9266-978E2C38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11" y="1093807"/>
            <a:ext cx="10566989" cy="553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0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kumimoji="0" sz="240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938213" marR="0" lvl="1" indent="-481013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pPr indent="-219075"/>
            <a:r>
              <a:rPr lang="es-ES" b="1" dirty="0"/>
              <a:t>Funciones</a:t>
            </a:r>
          </a:p>
          <a:p>
            <a:pPr marL="457200" lvl="1" indent="0">
              <a:buNone/>
            </a:pPr>
            <a:r>
              <a:rPr lang="es-ES" b="1" u="sng" dirty="0"/>
              <a:t>De Supervisión: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Se refuerza la competencia de supervisión sobre los gestores de redes de transporte y distribución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Asegurar la optimización máxima por el operador del sistema de las interconexiones.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Supervisar y analizar las obligaciones de los gestores de redes definidas para la implementación del desarrollo y la promoción de redes inteligentes.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Monitorizar el impacto de los contratos con tarifas dinámicas y la utilización de contadores inteligentes.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Supervisar la inversión en instalaciones de almacenamiento.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Supervisar que no existan trabas al desarrollo del autoconsumo y a las comunidades locales de energía.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Supervisar los comparadores de ofertas.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Supervisar los planes de inversión de redes de distribución</a:t>
            </a:r>
            <a:endParaRPr lang="es-ES" altLang="es-ES" dirty="0"/>
          </a:p>
          <a:p>
            <a:pPr lvl="1"/>
            <a:endParaRPr lang="es-ES" altLang="es-ES" sz="2400" dirty="0"/>
          </a:p>
          <a:p>
            <a:pPr lvl="1"/>
            <a:endParaRPr lang="es-ES" altLang="es-ES" sz="2400" dirty="0"/>
          </a:p>
          <a:p>
            <a:pPr lvl="1"/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346213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69311" y="139700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 err="1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Clean</a:t>
            </a:r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 Energy </a:t>
            </a:r>
            <a:r>
              <a:rPr lang="es-ES" sz="2800" i="1" dirty="0" err="1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Package</a:t>
            </a:r>
            <a:endParaRPr lang="es-ES" sz="2800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6957C-591B-267F-14CC-8AD70AB240A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93806"/>
            <a:ext cx="10871789" cy="5764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Calibri" panose="020F0502020204030204" pitchFamily="34" charset="0"/>
              <a:buChar char="—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E55687-A3FC-0D99-9266-978E2C38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11" y="1093807"/>
            <a:ext cx="10566989" cy="553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-219075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R="0" lvl="1" indent="0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 kumimoji="0" sz="2000" b="1" i="0" u="sng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0" u="none" dirty="0"/>
              <a:t>La ARN donde tenga su sede social ENTSO-E y el EU DSO será la que sancionará a estos sujetos por el incumplimiento de las obligaciones de normativas.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0" u="none" dirty="0"/>
              <a:t>La ARN donde tenga su sede social el Centro Operativo Regional (COR) será la encargada de su supervisión y monitorizar su creación.</a:t>
            </a:r>
          </a:p>
          <a:p>
            <a:pPr lvl="1"/>
            <a:endParaRPr lang="es-ES" dirty="0"/>
          </a:p>
          <a:p>
            <a:r>
              <a:rPr lang="es-ES" dirty="0"/>
              <a:t>Normativas o </a:t>
            </a:r>
            <a:r>
              <a:rPr lang="es-ES" dirty="0" err="1"/>
              <a:t>cuasi-normativas</a:t>
            </a:r>
            <a:r>
              <a:rPr lang="es-ES" dirty="0"/>
              <a:t>:</a:t>
            </a:r>
          </a:p>
          <a:p>
            <a:endParaRPr lang="es-E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0" u="none" dirty="0"/>
              <a:t>Desarrollo de códigos de red y guías adoptados de acuerdo con el Reglamento UE de electricidad.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0" u="none" dirty="0"/>
              <a:t>Aprobar estándares de calidad del servicio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0" u="none" dirty="0"/>
              <a:t>Aprobar las especificaciones de los servicios de ajuste que tienen que garantizar la participación de todos los agentes, incluidas renovables, demanda, almacenamiento, agregadores.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0" u="none" dirty="0"/>
              <a:t>Aprobar las modalidades de participación de la demanda en el mercado.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0" u="none" dirty="0"/>
              <a:t>Desarrollo de estándares con especificación el nivel adecuado de seguridad de suministro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3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69311" y="139700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 err="1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Clean</a:t>
            </a:r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 Energy </a:t>
            </a:r>
            <a:r>
              <a:rPr lang="es-ES" sz="2800" i="1" dirty="0" err="1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Package</a:t>
            </a:r>
            <a:endParaRPr lang="es-ES" sz="2800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6957C-591B-267F-14CC-8AD70AB240AF}"/>
              </a:ext>
            </a:extLst>
          </p:cNvPr>
          <p:cNvSpPr txBox="1">
            <a:spLocks noChangeArrowheads="1"/>
          </p:cNvSpPr>
          <p:nvPr/>
        </p:nvSpPr>
        <p:spPr>
          <a:xfrm>
            <a:off x="660105" y="1650398"/>
            <a:ext cx="10871789" cy="576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-219075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800100" marR="0" lvl="1" indent="-342900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E55687-A3FC-0D99-9266-978E2C38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06" y="1451616"/>
            <a:ext cx="10566989" cy="553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-219075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800100" marR="0" lvl="1" indent="-342900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r>
              <a:rPr lang="es-ES" dirty="0"/>
              <a:t>Informativas y otras:</a:t>
            </a:r>
          </a:p>
          <a:p>
            <a:pPr lvl="1"/>
            <a:r>
              <a:rPr lang="es-ES" dirty="0"/>
              <a:t>Reportar anualmente a ACER y a la CE sobre el cumplimiento de sus obligaciones.</a:t>
            </a:r>
          </a:p>
          <a:p>
            <a:pPr lvl="1"/>
            <a:r>
              <a:rPr lang="es-ES" dirty="0"/>
              <a:t>Cumplir y ejecutar las decisiones de ACER y de la CE.</a:t>
            </a:r>
          </a:p>
          <a:p>
            <a:pPr lvl="1"/>
            <a:r>
              <a:rPr lang="es-ES" dirty="0"/>
              <a:t>Posibilidad de solicitar a ACER dictamen sobre si la decisión de otra ARN cumple con los códigos de red.</a:t>
            </a:r>
          </a:p>
          <a:p>
            <a:endParaRPr lang="es-ES" sz="2000" dirty="0"/>
          </a:p>
          <a:p>
            <a:r>
              <a:rPr lang="es-ES" dirty="0"/>
              <a:t>Cooperación regional entre </a:t>
            </a:r>
            <a:r>
              <a:rPr lang="es-ES" dirty="0" err="1"/>
              <a:t>ARNs</a:t>
            </a:r>
            <a:r>
              <a:rPr lang="es-ES" dirty="0"/>
              <a:t> por asuntos transfronterizos.</a:t>
            </a:r>
          </a:p>
          <a:p>
            <a:pPr lvl="1"/>
            <a:r>
              <a:rPr lang="es-ES" dirty="0"/>
              <a:t>Posibilidad de establecer acuerdos de cooperación.</a:t>
            </a:r>
          </a:p>
          <a:p>
            <a:pPr lvl="1"/>
            <a:r>
              <a:rPr lang="es-ES" dirty="0"/>
              <a:t>Posibilidad de que la CE adopte </a:t>
            </a:r>
            <a:r>
              <a:rPr lang="es-ES" dirty="0" err="1"/>
              <a:t>guidelines</a:t>
            </a:r>
            <a:r>
              <a:rPr lang="es-ES" dirty="0"/>
              <a:t> sobre cómo ha de llevarse a cabo esa cooperación.</a:t>
            </a:r>
          </a:p>
        </p:txBody>
      </p:sp>
    </p:spTree>
    <p:extLst>
      <p:ext uri="{BB962C8B-B14F-4D97-AF65-F5344CB8AC3E}">
        <p14:creationId xmlns:p14="http://schemas.microsoft.com/office/powerpoint/2010/main" val="231088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16771" y="427935"/>
            <a:ext cx="4245586" cy="376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i="1">
                <a:ln w="0"/>
                <a:solidFill>
                  <a:srgbClr val="006AA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/>
              <a:t>Nuevas funciones en la DIR 2024/1711.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6957C-591B-267F-14CC-8AD70AB240AF}"/>
              </a:ext>
            </a:extLst>
          </p:cNvPr>
          <p:cNvSpPr txBox="1">
            <a:spLocks noChangeArrowheads="1"/>
          </p:cNvSpPr>
          <p:nvPr/>
        </p:nvSpPr>
        <p:spPr>
          <a:xfrm>
            <a:off x="660105" y="1650398"/>
            <a:ext cx="10871789" cy="576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-219075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800100" marR="0" lvl="1" indent="-342900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E55687-A3FC-0D99-9266-978E2C38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15" y="1242894"/>
            <a:ext cx="10566989" cy="553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-219075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800100" marR="0" lvl="1" indent="-342900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pPr marL="123825" indent="-342900">
              <a:buFont typeface="Courier New" panose="02070309020205020404" pitchFamily="49" charset="0"/>
              <a:buChar char="o"/>
            </a:pPr>
            <a:r>
              <a:rPr lang="es-ES" b="0" dirty="0"/>
              <a:t>Conexión flexible</a:t>
            </a:r>
          </a:p>
          <a:p>
            <a:pPr marL="123825" indent="-342900">
              <a:buFont typeface="Courier New" panose="02070309020205020404" pitchFamily="49" charset="0"/>
              <a:buChar char="o"/>
            </a:pPr>
            <a:endParaRPr lang="es-ES" b="0" dirty="0"/>
          </a:p>
          <a:p>
            <a:pPr lvl="1"/>
            <a:r>
              <a:rPr lang="es-ES" b="0" dirty="0"/>
              <a:t>Elaborar un marco para que los gestores de redes de transporte y los gestores de redes de distribución ofrezcan la posibilidad de establecer acuerdos de conexión flexible en zonas en las que la disponibilidad de capacidad de red sea limitada o inexistente para nuevas conexiones.</a:t>
            </a:r>
          </a:p>
          <a:p>
            <a:pPr marL="123825" indent="-342900">
              <a:buFont typeface="Courier New" panose="02070309020205020404" pitchFamily="49" charset="0"/>
              <a:buChar char="o"/>
            </a:pPr>
            <a:r>
              <a:rPr lang="es-ES" b="0" dirty="0"/>
              <a:t>Protección al consumidor</a:t>
            </a:r>
          </a:p>
          <a:p>
            <a:pPr lvl="1"/>
            <a:r>
              <a:rPr lang="es-ES" b="0" dirty="0"/>
              <a:t>Los Estados miembros se asegurarán de que los clientes finales sean plenamente informados por los suministradores de las oportunidades, los costes y los riesgos de los respectivos tipos de contratos de suministro de electricidad y de que los suministradores estén obligados a informar a los clientes finales en consecuencia, también de la necesidad de tener instalado un contador de electricidad adecuado. Las autoridades reguladoras:</a:t>
            </a:r>
          </a:p>
          <a:p>
            <a:pPr marL="981075" lvl="2" indent="0">
              <a:buNone/>
            </a:pPr>
            <a:r>
              <a:rPr lang="es-ES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a) observarán la evolución del mercado y evaluarán los riesgos que puedan conllevar los nuevos productos y servicios y harán frente a las prácticas abusivas;</a:t>
            </a:r>
          </a:p>
          <a:p>
            <a:pPr marL="981075" lvl="2" indent="0">
              <a:buNone/>
            </a:pPr>
            <a:r>
              <a:rPr lang="es-ES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b) adoptarán medidas adecuadas cuando se detecten penalizaciones por resolución del contrato que no estén permitidas de conformidad con el artículo 12, apartado 3 de la Directiva.</a:t>
            </a:r>
          </a:p>
        </p:txBody>
      </p:sp>
    </p:spTree>
    <p:extLst>
      <p:ext uri="{BB962C8B-B14F-4D97-AF65-F5344CB8AC3E}">
        <p14:creationId xmlns:p14="http://schemas.microsoft.com/office/powerpoint/2010/main" val="164312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16771" y="427935"/>
            <a:ext cx="4245586" cy="376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i="1">
                <a:ln w="0"/>
                <a:solidFill>
                  <a:srgbClr val="006AA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/>
              <a:t>Nuevas funciones en la DIR 2024/1711.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6957C-591B-267F-14CC-8AD70AB240AF}"/>
              </a:ext>
            </a:extLst>
          </p:cNvPr>
          <p:cNvSpPr txBox="1">
            <a:spLocks noChangeArrowheads="1"/>
          </p:cNvSpPr>
          <p:nvPr/>
        </p:nvSpPr>
        <p:spPr>
          <a:xfrm>
            <a:off x="660105" y="1650398"/>
            <a:ext cx="10871789" cy="576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-219075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800100" marR="0" lvl="1" indent="-342900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E55687-A3FC-0D99-9266-978E2C38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15" y="1242894"/>
            <a:ext cx="10566989" cy="553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123825" marR="0" lvl="0" indent="-342900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800100" marR="0" lvl="1" indent="-342900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981075" lvl="2" indent="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r>
              <a:rPr lang="es-ES" dirty="0"/>
              <a:t>Gestión de riesgos de los suministradores</a:t>
            </a:r>
          </a:p>
          <a:p>
            <a:pPr marL="1133475" lvl="1" indent="-457200">
              <a:buFont typeface="+mj-lt"/>
              <a:buAutoNum type="arabicPeriod"/>
            </a:pPr>
            <a:r>
              <a:rPr lang="es-ES" dirty="0"/>
              <a:t>Las autoridades reguladoras o, cuando un Estado miembro haya designado una autoridad competente independiente alternativa a tal fin, dicha autoridad competente designada, teniendo en cuenta el tamaño del suministrador o la estructura del mercado y además, en su caso, mediante la realización de pruebas de resistencia, se asegurarán de que los suministradores:</a:t>
            </a:r>
          </a:p>
          <a:p>
            <a:pPr marL="1366838" lvl="3" indent="0">
              <a:buNone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a) tengan y apliquen estrategias de cobertura adecuadas, para limitar el riesgo de cambios en el suministro de electricidad al por mayor a la viabilidad económica de sus contratos con clientes, si bien manteniendo la liquidez y las señales de precios de los mercados a corto plazo;</a:t>
            </a:r>
          </a:p>
          <a:p>
            <a:pPr marL="1366838" lvl="3" indent="0">
              <a:buNone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b) adopten todas las medidas razonables para limitar su riesgo de fallo en el suministro.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dirty="0"/>
              <a:t>Plataforma europea de asignación de capacidad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sz="2000" dirty="0"/>
              <a:t>Refuerzo de competencias en relación con la plataforma única de asignación de 	capacidad interzonal.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9976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170989" y="216918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Actuaciones 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6957C-591B-267F-14CC-8AD70AB240AF}"/>
              </a:ext>
            </a:extLst>
          </p:cNvPr>
          <p:cNvSpPr txBox="1">
            <a:spLocks noChangeArrowheads="1"/>
          </p:cNvSpPr>
          <p:nvPr/>
        </p:nvSpPr>
        <p:spPr>
          <a:xfrm>
            <a:off x="660105" y="1650398"/>
            <a:ext cx="10871789" cy="576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-219075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800100" marR="0" lvl="1" indent="-342900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E55687-A3FC-0D99-9266-978E2C38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8" y="1043558"/>
            <a:ext cx="10871789" cy="59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-219075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800100" marR="0" lvl="1" indent="-342900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pPr indent="0"/>
            <a:r>
              <a:rPr lang="es-ES" sz="2000" dirty="0"/>
              <a:t>Procedimiento de infracción ante la transposición por el Reino de España del tercer paquete energético. (Dir. 2009/72 y 2009/73). Competencias de la Autoridad Reguladora Nacional en las siguientes materias: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Tarifas, peajes y retribución de actividades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Acceso de terceros a las redes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Potestad de inspección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Potestad de sanción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Tramitación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RDL 1/2019</a:t>
            </a:r>
          </a:p>
          <a:p>
            <a:pPr indent="0"/>
            <a:r>
              <a:rPr lang="es-ES" sz="2000" dirty="0"/>
              <a:t>STJUE 2 de septiembre de 2021 procedimiento de infracción contra Alemania (</a:t>
            </a:r>
            <a:r>
              <a:rPr lang="es-ES" sz="2000" dirty="0">
                <a:ea typeface="Calibri" panose="020F0502020204030204" pitchFamily="34" charset="0"/>
              </a:rPr>
              <a:t>asunto C-718/18). </a:t>
            </a:r>
          </a:p>
          <a:p>
            <a:pPr indent="0"/>
            <a:r>
              <a:rPr lang="es-ES" sz="2000" dirty="0">
                <a:ea typeface="Calibri" panose="020F0502020204030204" pitchFamily="34" charset="0"/>
              </a:rPr>
              <a:t>La normativa alemana atribuía al Gobierno federal competencias para fijar tarifas de transporte y de distribución y para determinar las condiciones de acceso a las redes nacionales y las condiciones de los servicios de equilibrio. (concepto de autonomía, independencia, naturaleza y límites de las orientaciones de política energética, legitimidad democrática)</a:t>
            </a:r>
            <a:endParaRPr lang="es-ES" sz="2000" dirty="0"/>
          </a:p>
          <a:p>
            <a:pPr indent="0"/>
            <a:r>
              <a:rPr lang="es-ES" sz="2000" dirty="0"/>
              <a:t>STJUE 3 de diciembre de 2020 procedimiento de infracción contra Bélgica (</a:t>
            </a:r>
            <a:r>
              <a:rPr lang="es-ES" sz="2000" dirty="0">
                <a:ea typeface="Calibri" panose="020F0502020204030204" pitchFamily="34" charset="0"/>
              </a:rPr>
              <a:t>asunto </a:t>
            </a:r>
            <a:r>
              <a:rPr lang="es-ES" sz="2000" dirty="0"/>
              <a:t>C‑767/19</a:t>
            </a:r>
            <a:r>
              <a:rPr lang="es-ES" sz="2000" dirty="0">
                <a:ea typeface="Calibri" panose="020F0502020204030204" pitchFamily="34" charset="0"/>
              </a:rPr>
              <a:t>).</a:t>
            </a:r>
          </a:p>
          <a:p>
            <a:pPr indent="0"/>
            <a:r>
              <a:rPr lang="es-ES" sz="2000" dirty="0"/>
              <a:t>Decisión del TS francés de 9 marzo de 2018 sobre “orientaciones de política energética”</a:t>
            </a:r>
          </a:p>
        </p:txBody>
      </p:sp>
    </p:spTree>
    <p:extLst>
      <p:ext uri="{BB962C8B-B14F-4D97-AF65-F5344CB8AC3E}">
        <p14:creationId xmlns:p14="http://schemas.microsoft.com/office/powerpoint/2010/main" val="151067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80468" y="216918"/>
            <a:ext cx="349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Estructuras organizativas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6957C-591B-267F-14CC-8AD70AB240AF}"/>
              </a:ext>
            </a:extLst>
          </p:cNvPr>
          <p:cNvSpPr txBox="1">
            <a:spLocks noChangeArrowheads="1"/>
          </p:cNvSpPr>
          <p:nvPr/>
        </p:nvSpPr>
        <p:spPr>
          <a:xfrm>
            <a:off x="660105" y="1650398"/>
            <a:ext cx="10871789" cy="576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-219075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800100" marR="0" lvl="1" indent="-342900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E55687-A3FC-0D99-9266-978E2C38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8" y="1043558"/>
            <a:ext cx="10871789" cy="59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R="0" lvl="0" indent="-219075" algn="just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  <a:lvl2pPr marL="800100" marR="0" lvl="1" indent="-342900" algn="just" defTabSz="7620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defRPr>
            </a:lvl2pPr>
            <a:lvl3pPr marL="1323975" indent="-219075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 3" panose="05040102010807070707" pitchFamily="18" charset="2"/>
              <a:buChar char=""/>
              <a:defRPr sz="1600"/>
            </a:lvl3pPr>
            <a:lvl4pPr marL="1719263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/>
            </a:lvl4pPr>
            <a:lvl5pPr marL="21145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5pPr>
            <a:lvl6pPr marL="25717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6pPr>
            <a:lvl7pPr marL="30289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7pPr>
            <a:lvl8pPr marL="34861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8pPr>
            <a:lvl9pPr marL="394335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/>
            </a:lvl9pPr>
          </a:lstStyle>
          <a:p>
            <a:pPr indent="0"/>
            <a:r>
              <a:rPr lang="es-ES" sz="2000" dirty="0"/>
              <a:t>Evolución: antecedentes y tendencias.</a:t>
            </a:r>
            <a:endParaRPr lang="es-ES" dirty="0"/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Origen de los organismos reguladores independientes: EEUU regulación del sector ferroviario a organismo independiente. Creación posterior de la Federal </a:t>
            </a:r>
            <a:r>
              <a:rPr lang="es-ES" dirty="0" err="1"/>
              <a:t>Trade</a:t>
            </a:r>
            <a:r>
              <a:rPr lang="es-ES" dirty="0"/>
              <a:t> </a:t>
            </a:r>
            <a:r>
              <a:rPr lang="es-ES" dirty="0" err="1"/>
              <a:t>Commission</a:t>
            </a:r>
            <a:r>
              <a:rPr lang="es-ES" dirty="0"/>
              <a:t>, impulso de las políticas antimonopolio. Administración por agencias.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Europa: Apertura de mercados a la competencia. Directivas europeas en distintos sectores.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 err="1"/>
              <a:t>Electricity</a:t>
            </a:r>
            <a:r>
              <a:rPr lang="es-ES" dirty="0"/>
              <a:t> </a:t>
            </a:r>
            <a:r>
              <a:rPr lang="es-ES" dirty="0" err="1"/>
              <a:t>Act</a:t>
            </a:r>
            <a:r>
              <a:rPr lang="es-ES" dirty="0"/>
              <a:t> 1989 &amp; Gas </a:t>
            </a:r>
            <a:r>
              <a:rPr lang="es-ES" dirty="0" err="1"/>
              <a:t>Act</a:t>
            </a:r>
            <a:r>
              <a:rPr lang="es-ES" dirty="0"/>
              <a:t> 1986: OFFER y OFGAS: OFGEM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Modelos </a:t>
            </a:r>
            <a:r>
              <a:rPr lang="es-ES" dirty="0" err="1"/>
              <a:t>uni-sectoriales</a:t>
            </a:r>
            <a:r>
              <a:rPr lang="es-ES" dirty="0"/>
              <a:t> y multisectoriales.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Modelo alemán v. modelo holandés.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Regulación ex ante v. regulación ex post.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ES" dirty="0"/>
              <a:t>Estado actual en Europa:</a:t>
            </a:r>
          </a:p>
          <a:p>
            <a:pPr marL="1209675" lvl="2">
              <a:buFont typeface="Wingdings" panose="05000000000000000000" pitchFamily="2" charset="2"/>
              <a:buChar char="ü"/>
            </a:pPr>
            <a:r>
              <a:rPr lang="es-E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14 de 28 </a:t>
            </a:r>
            <a:r>
              <a:rPr lang="es-ES" sz="2000" kern="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NRAs</a:t>
            </a:r>
            <a:r>
              <a:rPr lang="es-E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tienen competencias en más sectores, principalmente en agua.</a:t>
            </a:r>
          </a:p>
          <a:p>
            <a:pPr marL="1209675" lvl="2">
              <a:buFont typeface="Wingdings" panose="05000000000000000000" pitchFamily="2" charset="2"/>
              <a:buChar char="ü"/>
            </a:pPr>
            <a:r>
              <a:rPr lang="es-E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7 de 28 NRAS tienen competencias en más sectores como telecomunicaciones, transporte, postal.</a:t>
            </a:r>
          </a:p>
          <a:p>
            <a:pPr marL="1209675" lvl="2">
              <a:buFont typeface="Wingdings" panose="05000000000000000000" pitchFamily="2" charset="2"/>
              <a:buChar char="ü"/>
            </a:pPr>
            <a:r>
              <a:rPr lang="es-ES" sz="2000" kern="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NRAs</a:t>
            </a:r>
            <a:r>
              <a:rPr lang="es-E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con Autoridad de defensa de la Competencia integrada 5.</a:t>
            </a:r>
          </a:p>
          <a:p>
            <a:pPr marL="1209675" lvl="2">
              <a:buFont typeface="Wingdings" panose="05000000000000000000" pitchFamily="2" charset="2"/>
              <a:buChar char="ü"/>
            </a:pPr>
            <a:r>
              <a:rPr lang="es-E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Incidencia del “Digital </a:t>
            </a:r>
            <a:r>
              <a:rPr lang="es-ES" sz="2000" kern="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Services</a:t>
            </a:r>
            <a:r>
              <a:rPr lang="es-E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2000" kern="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Act</a:t>
            </a:r>
            <a:r>
              <a:rPr lang="es-E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”. </a:t>
            </a:r>
            <a:r>
              <a:rPr lang="en-US" sz="2000" kern="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BNetzA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and CNMC</a:t>
            </a:r>
            <a:r>
              <a:rPr lang="es-E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38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id="{B8949E22-831A-4EBC-A882-FB6B12B70A04}"/>
              </a:ext>
            </a:extLst>
          </p:cNvPr>
          <p:cNvSpPr/>
          <p:nvPr/>
        </p:nvSpPr>
        <p:spPr>
          <a:xfrm>
            <a:off x="523731" y="1422248"/>
            <a:ext cx="108116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006AAF"/>
              </a:buClr>
              <a:buFont typeface="+mj-lt"/>
              <a:buAutoNum type="arabicPeriod"/>
              <a:defRPr/>
            </a:pP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Evolución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la normativa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europea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</a:p>
          <a:p>
            <a:pPr marL="914400" lvl="1" indent="-457200">
              <a:spcBef>
                <a:spcPts val="600"/>
              </a:spcBef>
              <a:buClr>
                <a:srgbClr val="006AAF"/>
              </a:buClr>
              <a:buFont typeface="+mj-lt"/>
              <a:buAutoNum type="arabicPeriod"/>
              <a:defRPr/>
            </a:pP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Directivas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96/92/CE y 98/30/CE</a:t>
            </a:r>
          </a:p>
          <a:p>
            <a:pPr marL="914400" lvl="1" indent="-457200">
              <a:spcBef>
                <a:spcPts val="600"/>
              </a:spcBef>
              <a:buClr>
                <a:srgbClr val="006AAF"/>
              </a:buClr>
              <a:buFont typeface="+mj-lt"/>
              <a:buAutoNum type="arabicPeriod"/>
              <a:defRPr/>
            </a:pP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Directivas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2003/54/CE y 2003/55/CE</a:t>
            </a:r>
          </a:p>
          <a:p>
            <a:pPr marL="914400" lvl="1" indent="-457200">
              <a:spcBef>
                <a:spcPts val="600"/>
              </a:spcBef>
              <a:buClr>
                <a:srgbClr val="006AAF"/>
              </a:buClr>
              <a:buFont typeface="+mj-lt"/>
              <a:buAutoNum type="arabicPeriod"/>
              <a:defRPr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tercer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paquete: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armonización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régimen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jurídico y funciones de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las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ARNs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spcBef>
                <a:spcPts val="600"/>
              </a:spcBef>
              <a:buClr>
                <a:srgbClr val="006AAF"/>
              </a:buClr>
              <a:buFont typeface="+mj-lt"/>
              <a:buAutoNum type="arabicPeriod"/>
              <a:defRPr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Clean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energy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package</a:t>
            </a: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600"/>
              </a:spcBef>
              <a:buClr>
                <a:srgbClr val="006AAF"/>
              </a:buClr>
              <a:buFont typeface="+mj-lt"/>
              <a:buAutoNum type="arabicPeriod"/>
              <a:defRPr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reciente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directiva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2024/1711</a:t>
            </a:r>
            <a:endParaRPr lang="es-ES" sz="2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Actuaciones de la UE.  </a:t>
            </a:r>
          </a:p>
          <a:p>
            <a:pPr marL="457200" indent="-457200">
              <a:spcBef>
                <a:spcPts val="600"/>
              </a:spcBef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Estructuras organizativas</a:t>
            </a:r>
          </a:p>
          <a:p>
            <a:pPr marR="0" algn="l" rtl="0"/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sz="2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endParaRPr lang="es-ES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2960637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A5C949-08A1-44B4-9A02-54C7E9D304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6" y="414129"/>
            <a:ext cx="5826663" cy="19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0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39815" y="120035"/>
            <a:ext cx="4716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Evolución de la normativa europea</a:t>
            </a:r>
          </a:p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Directivas 96/92/CE y 98/30/CE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1C802C-B5B9-3A9B-DE2B-4AB83DF5456A}"/>
              </a:ext>
            </a:extLst>
          </p:cNvPr>
          <p:cNvSpPr txBox="1">
            <a:spLocks noChangeArrowheads="1"/>
          </p:cNvSpPr>
          <p:nvPr/>
        </p:nvSpPr>
        <p:spPr>
          <a:xfrm>
            <a:off x="417636" y="1384789"/>
            <a:ext cx="10250364" cy="39918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sym typeface="Symbol" pitchFamily="18" charset="2"/>
            </a:endParaRPr>
          </a:p>
          <a:p>
            <a:pPr marL="457200" lvl="1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Symbol" pitchFamily="18" charset="2"/>
              </a:rPr>
              <a:t>Primeros pasos en la configuración de las autoridades.</a:t>
            </a:r>
          </a:p>
          <a:p>
            <a:pPr marL="457200" lvl="1" indent="0">
              <a:buNone/>
            </a:pPr>
            <a:endParaRPr lang="es-ES" dirty="0">
              <a:solidFill>
                <a:schemeClr val="accent1"/>
              </a:solidFill>
              <a:latin typeface="Arial Narrow" panose="020B0606020202030204" pitchFamily="34" charset="0"/>
              <a:sym typeface="Symbol" pitchFamily="18" charset="2"/>
            </a:endParaRPr>
          </a:p>
          <a:p>
            <a:pPr marL="457200" lvl="1" indent="0">
              <a:buNone/>
            </a:pPr>
            <a:r>
              <a:rPr lang="es-ES" dirty="0">
                <a:solidFill>
                  <a:schemeClr val="accent1"/>
                </a:solidFill>
                <a:latin typeface="Arial Narrow" panose="020B0606020202030204" pitchFamily="34" charset="0"/>
                <a:sym typeface="Symbol" pitchFamily="18" charset="2"/>
              </a:rPr>
              <a:t>Autoridad conflictos</a:t>
            </a:r>
          </a:p>
          <a:p>
            <a:pPr lvl="1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Symbol" pitchFamily="18" charset="2"/>
              </a:rPr>
              <a:t>“…Los Estados miembros designarán una autoridad competente, independiente de las partes… para la pronta solución de conflictos…”</a:t>
            </a:r>
          </a:p>
          <a:p>
            <a:r>
              <a:rPr lang="es-ES" dirty="0">
                <a:solidFill>
                  <a:srgbClr val="0070C0"/>
                </a:solidFill>
                <a:sym typeface="Symbol" pitchFamily="18" charset="2"/>
              </a:rPr>
              <a:t>      Asuntos transfronterizos  </a:t>
            </a:r>
          </a:p>
          <a:p>
            <a:pPr lvl="1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Symbol" pitchFamily="18" charset="2"/>
              </a:rPr>
              <a:t>“…cuando en litigios transfronterizos más de una autoridad se ocupe de las redes en cuestión, dichas autoridades deberán mantener consultas …”</a:t>
            </a:r>
          </a:p>
          <a:p>
            <a:pPr marL="457200" lvl="1" indent="0">
              <a:buNone/>
            </a:pPr>
            <a:endParaRPr lang="es-E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240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69311" y="139700"/>
            <a:ext cx="4980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Evolución de la normativa europea</a:t>
            </a:r>
          </a:p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Directivas 2003/54/CE y 2003/55/CE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1C802C-B5B9-3A9B-DE2B-4AB83DF5456A}"/>
              </a:ext>
            </a:extLst>
          </p:cNvPr>
          <p:cNvSpPr txBox="1">
            <a:spLocks noChangeArrowheads="1"/>
          </p:cNvSpPr>
          <p:nvPr/>
        </p:nvSpPr>
        <p:spPr>
          <a:xfrm>
            <a:off x="417636" y="1384789"/>
            <a:ext cx="10250364" cy="39677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ES" dirty="0">
              <a:effectLst/>
              <a:sym typeface="Symbol" pitchFamily="18" charset="2"/>
            </a:endParaRPr>
          </a:p>
          <a:p>
            <a:pPr marL="0" lvl="1" indent="0" algn="just">
              <a:lnSpc>
                <a:spcPct val="90000"/>
              </a:lnSpc>
              <a:buNone/>
              <a:defRPr/>
            </a:pPr>
            <a:r>
              <a:rPr lang="es-ES" dirty="0">
                <a:solidFill>
                  <a:srgbClr val="0070C0"/>
                </a:solidFill>
                <a:latin typeface="Arial Narrow" panose="020B0606020202030204" pitchFamily="34" charset="0"/>
                <a:sym typeface="Symbol" pitchFamily="18" charset="2"/>
              </a:rPr>
              <a:t>Autoridades reguladoras</a:t>
            </a:r>
            <a:endParaRPr lang="es-ES" u="sng" dirty="0">
              <a:solidFill>
                <a:srgbClr val="0070C0"/>
              </a:solidFill>
              <a:latin typeface="Arial Narrow" panose="020B0606020202030204" pitchFamily="34" charset="0"/>
              <a:sym typeface="Symbol" pitchFamily="18" charset="2"/>
            </a:endParaRPr>
          </a:p>
          <a:p>
            <a:pPr marL="457200" lvl="1" indent="0" algn="just">
              <a:lnSpc>
                <a:spcPct val="90000"/>
              </a:lnSpc>
              <a:buNone/>
              <a:defRPr/>
            </a:pPr>
            <a:r>
              <a:rPr lang="es-ES" i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Symbol" pitchFamily="18" charset="2"/>
              </a:rPr>
              <a:t>“…Los Estados miembros designarán uno o varios organismos competentes con la función de autoridades reguladoras …”</a:t>
            </a:r>
          </a:p>
          <a:p>
            <a:pPr marL="457200" lvl="1" indent="0" algn="just">
              <a:lnSpc>
                <a:spcPct val="90000"/>
              </a:lnSpc>
              <a:buNone/>
              <a:defRPr/>
            </a:pPr>
            <a:r>
              <a:rPr lang="es-ES" i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Symbol" pitchFamily="18" charset="2"/>
              </a:rPr>
              <a:t>“Garantizar ausencia de discriminación, una autentica competencia y un funcionamiento eficiente del mercado”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sym typeface="Symbol" pitchFamily="18" charset="2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dirty="0">
                <a:solidFill>
                  <a:srgbClr val="0070C0"/>
                </a:solidFill>
                <a:effectLst/>
                <a:sym typeface="Symbol" pitchFamily="18" charset="2"/>
              </a:rPr>
              <a:t>Asuntos transfronterizos</a:t>
            </a:r>
            <a:endParaRPr lang="es-ES" dirty="0">
              <a:solidFill>
                <a:srgbClr val="0070C0"/>
              </a:solidFill>
              <a:sym typeface="Symbol" pitchFamily="18" charset="2"/>
            </a:endParaRPr>
          </a:p>
          <a:p>
            <a:pPr marL="457200" lvl="1" indent="0" algn="just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s-ES" i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Symbol" pitchFamily="18" charset="2"/>
              </a:rPr>
              <a:t>“…Las autoridades reguladoras nacionales contribuirán al desarrollo del mercado interior … mediante la cooperación mutua y con la Comisión…”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717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69311" y="139700"/>
            <a:ext cx="4716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Evolución de la normativa europea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1C802C-B5B9-3A9B-DE2B-4AB83DF5456A}"/>
              </a:ext>
            </a:extLst>
          </p:cNvPr>
          <p:cNvSpPr txBox="1">
            <a:spLocks noChangeArrowheads="1"/>
          </p:cNvSpPr>
          <p:nvPr/>
        </p:nvSpPr>
        <p:spPr>
          <a:xfrm>
            <a:off x="417636" y="1384789"/>
            <a:ext cx="10250364" cy="55492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altLang="es-ES" b="1" u="sng" dirty="0">
                <a:solidFill>
                  <a:srgbClr val="0070C0"/>
                </a:solidFill>
                <a:effectLst/>
              </a:rPr>
              <a:t>Los reguladores nacionales de la energía: independencia y funciones</a:t>
            </a:r>
          </a:p>
          <a:p>
            <a:pPr algn="just"/>
            <a:endParaRPr lang="es-ES" altLang="es-ES" dirty="0">
              <a:effectLst/>
            </a:endParaRPr>
          </a:p>
          <a:p>
            <a:pPr lvl="1" algn="just"/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Las Directivas sobre electricidad y gas de 2003 obligaron a los Estados miembros a crear autoridades reguladoras para el sector energético.</a:t>
            </a:r>
          </a:p>
          <a:p>
            <a:pPr lvl="1" algn="just"/>
            <a:endParaRPr lang="es-ES" altLang="es-ES" dirty="0">
              <a:solidFill>
                <a:schemeClr val="bg1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lvl="1" algn="just"/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Pero la Comisión Europea detectó la falta de uniformidad y, en muchos casos, la debilidad de la autoridad reguladora nacional.</a:t>
            </a:r>
          </a:p>
          <a:p>
            <a:pPr lvl="1" algn="just"/>
            <a:endParaRPr lang="es-ES" altLang="es-ES" dirty="0">
              <a:solidFill>
                <a:schemeClr val="bg1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lvl="1" algn="just"/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La Comisión consideraba necesario para asegurar el adecuado funcionamiento del mercado, especialmente en lo que se refiere al uso de las infraestructuras de red, unos </a:t>
            </a:r>
            <a:r>
              <a:rPr lang="es-ES" altLang="es-ES" i="1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reguladores más fuertes</a:t>
            </a:r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.</a:t>
            </a:r>
          </a:p>
          <a:p>
            <a:pPr lvl="1" algn="just"/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Armonización de régimen jurídico y funciones en el “tercer paquete energético”. Reguladores “</a:t>
            </a:r>
            <a:r>
              <a:rPr lang="es-ES" altLang="es-ES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más fuertes y más independientes</a:t>
            </a:r>
            <a:r>
              <a:rPr lang="es-ES" altLang="es-ES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”.</a:t>
            </a:r>
            <a:endParaRPr lang="es-ES" altLang="es-ES" dirty="0">
              <a:solidFill>
                <a:schemeClr val="bg1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5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69311" y="139700"/>
            <a:ext cx="4980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Evolución de la normativa europea</a:t>
            </a:r>
          </a:p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Directivas 2009/72/CE y 2009/73/CE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1C802C-B5B9-3A9B-DE2B-4AB83DF5456A}"/>
              </a:ext>
            </a:extLst>
          </p:cNvPr>
          <p:cNvSpPr txBox="1">
            <a:spLocks noChangeArrowheads="1"/>
          </p:cNvSpPr>
          <p:nvPr/>
        </p:nvSpPr>
        <p:spPr>
          <a:xfrm>
            <a:off x="397758" y="1335093"/>
            <a:ext cx="11101816" cy="60195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200" indent="-34290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s-ES" dirty="0">
                <a:effectLst/>
              </a:rPr>
              <a:t>Los reguladores reciben un mandato para cooperar en el ámbito europeo, en </a:t>
            </a:r>
            <a:r>
              <a:rPr lang="es-ES" b="1" dirty="0">
                <a:effectLst/>
              </a:rPr>
              <a:t>colaboración con la Agencia de Cooperación de los Reguladores de la Energía y la Comisión</a:t>
            </a:r>
            <a:r>
              <a:rPr lang="es-ES" dirty="0">
                <a:effectLst/>
              </a:rPr>
              <a:t>, para conseguir un mercado interior de la electricidad y del gas competitivo, seguro y sostenible para el medio ambiente. Al mismo tiempo se refuerzan sus poderes de regulación del mercado para la consecución, entre otros, de los siguientes </a:t>
            </a:r>
            <a:r>
              <a:rPr lang="es-ES" b="1" dirty="0">
                <a:effectLst/>
              </a:rPr>
              <a:t>OBJETIVOS GENERALES:</a:t>
            </a:r>
          </a:p>
          <a:p>
            <a:pPr lvl="1" algn="just"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Desarrollar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mercados regionales competitivos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 algn="just">
              <a:defRPr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Eliminar restricciones al comercio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de electricidad y gas entre los Estados.</a:t>
            </a:r>
          </a:p>
          <a:p>
            <a:pPr lvl="1" algn="just"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Contribuir al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desarrollo de redes no discriminatorias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así como la producción de electricidad a partir de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fuentes de energía renovables.</a:t>
            </a:r>
          </a:p>
          <a:p>
            <a:pPr lvl="1" algn="just"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Facilitar el acceso a la red de nuevas capacidades de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generación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 algn="just"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Asegurar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incentivos adecuados para incrementar la eficiencia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de las prestaciones de la red.</a:t>
            </a:r>
          </a:p>
          <a:p>
            <a:pPr lvl="1" algn="just"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Competencia efectiva y protección del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consumidor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 algn="just"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Alto nivel de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servicio universal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y público en el suministro energético.</a:t>
            </a:r>
          </a:p>
          <a:p>
            <a:pPr algn="just"/>
            <a:endParaRPr lang="es-ES" altLang="es-ES" b="1" u="sng" dirty="0">
              <a:solidFill>
                <a:srgbClr val="0070C0"/>
              </a:solidFill>
              <a:effectLst/>
            </a:endParaRPr>
          </a:p>
          <a:p>
            <a:pPr algn="just"/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0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FB8AB3-DB42-03EE-9A5D-7AE986089B67}"/>
              </a:ext>
            </a:extLst>
          </p:cNvPr>
          <p:cNvSpPr txBox="1"/>
          <p:nvPr/>
        </p:nvSpPr>
        <p:spPr>
          <a:xfrm>
            <a:off x="269311" y="139700"/>
            <a:ext cx="4980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Evolución de la normativa europea</a:t>
            </a:r>
          </a:p>
          <a:p>
            <a:r>
              <a:rPr lang="es-ES" sz="2800" i="1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Directivas 2009/72/CE y 2009/73/CE</a:t>
            </a:r>
            <a:endParaRPr lang="es-ES" sz="2800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58DAAA-3109-FDED-D1C6-11370B0CC0AA}"/>
              </a:ext>
            </a:extLst>
          </p:cNvPr>
          <p:cNvSpPr txBox="1">
            <a:spLocks noChangeArrowheads="1"/>
          </p:cNvSpPr>
          <p:nvPr/>
        </p:nvSpPr>
        <p:spPr>
          <a:xfrm>
            <a:off x="285749" y="1318846"/>
            <a:ext cx="10568297" cy="55665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Para lograr los objetivos anteriores les reconocen las siguientes FUNCIONES:</a:t>
            </a:r>
          </a:p>
          <a:p>
            <a:pPr lvl="1"/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Metodologías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: Fijar o aprobar tarifas reguladas de transporte y distribución o las metodologías para el cálculo de las mismas, acceso y conexión a las redes, gestiones de las interconexiones, etc.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Asegurar el cumplimiento de sus obligaciones por los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gestores de las redes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Cooperar en cuestiones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transfronterizas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Cumplir y ejecutar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decisiones de la Agencia y de la Comisión Europea.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Velar por que no haya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subvenciones cruzadas, 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supervisar la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separación de actividades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Controlar el cumplimiento de las normas de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seguridad y fiabilidad de la red.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Controlar el nivel de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transparencia 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la efectividad de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apertura del mercado y de la competencia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Supervisar la aparición de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prácticas contractuales restrictivas.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Controlar el tiempo utilizado por los gestores de redes para efectuar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conexiones y reparaciones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Contribuir a garantizar la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protección de los consumidores.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Asegurar el acceso de los clientes a los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datos de consumo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Controlar las inversiones en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capacidad de generación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Supervisar la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cooperación técnica 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entre gestores de red de transporte comunitarios y de terceros países.</a:t>
            </a:r>
          </a:p>
          <a:p>
            <a:pPr lvl="1"/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Contribuir a la compatibilidad de los procesos de </a:t>
            </a:r>
            <a:r>
              <a:rPr lang="es-ES" altLang="es-E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intercambio de datos</a:t>
            </a:r>
            <a:r>
              <a:rPr lang="es-ES" altLang="es-E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s-ES" altLang="es-ES" sz="18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Font typeface="Wingdings 3" panose="05040102010807070707" pitchFamily="18" charset="2"/>
              <a:buNone/>
            </a:pPr>
            <a:endParaRPr lang="es-ES" altLang="es-ES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3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69311" y="139700"/>
            <a:ext cx="50930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Evolución de la normativa europea</a:t>
            </a:r>
          </a:p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Directivas 2009/72/CE y 2009/73/CE</a:t>
            </a:r>
          </a:p>
          <a:p>
            <a:endParaRPr lang="es-ES" sz="2800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62E8884-D20B-67D7-33C5-31CAB4729F96}"/>
              </a:ext>
            </a:extLst>
          </p:cNvPr>
          <p:cNvSpPr txBox="1">
            <a:spLocks noChangeArrowheads="1"/>
          </p:cNvSpPr>
          <p:nvPr/>
        </p:nvSpPr>
        <p:spPr>
          <a:xfrm>
            <a:off x="150707" y="1150327"/>
            <a:ext cx="10772397" cy="53699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Las funciones anteriores exigen el uso de las siguientes POTESTADES:</a:t>
            </a:r>
          </a:p>
          <a:p>
            <a:pPr lvl="1" algn="just">
              <a:lnSpc>
                <a:spcPct val="120000"/>
              </a:lnSpc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Dirigir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decisiones vinculantes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a las empresas del sector.</a:t>
            </a:r>
          </a:p>
          <a:p>
            <a:pPr lvl="1" algn="just">
              <a:lnSpc>
                <a:spcPct val="120000"/>
              </a:lnSpc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Realizar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investigaciones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sobre el funcionamiento de los mercados, así como adoptar e imponer medidas para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promover la competencia efectiva y asegurar el adecuado funcionamiento del mercado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defRPr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Recabar de las empresas energéticas cualquier información pertinente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para el ejercicio de sus atribuciones.</a:t>
            </a:r>
          </a:p>
          <a:p>
            <a:pPr lvl="1" algn="just">
              <a:lnSpc>
                <a:spcPct val="120000"/>
              </a:lnSpc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Imponer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sanciones efectivas, proporcionadas y disuasorias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a las empresas energéticas que incumplan sus obligaciones o decisiones vinculantes del regulador o de la Agencia de cooperación de reguladores, o proponer a un tribunal competente que imponga estas sanciones (en el caso de aquellos Estados miembros que no reconocen a la Administración Pública potestad sancionadora).</a:t>
            </a:r>
          </a:p>
          <a:p>
            <a:pPr lvl="1" algn="just">
              <a:lnSpc>
                <a:spcPct val="120000"/>
              </a:lnSpc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Ejercer poderes de investigación y disponer de las competencias de mando pertinentes en el marco de la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resolución de conflictos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defRPr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Para lograr la integración del mercado es necesario que exista una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cooperación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eficaz de los gestores de redes de transporte y un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marco regulador estable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 algn="just">
              <a:buFont typeface="Wingdings 3" panose="05040102010807070707" pitchFamily="18" charset="2"/>
              <a:buNone/>
              <a:defRPr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 algn="just">
              <a:defRPr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 algn="just">
              <a:defRPr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 algn="just">
              <a:defRPr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 algn="just">
              <a:defRPr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9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269311" y="139700"/>
            <a:ext cx="4980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Evolución de la normativa europea</a:t>
            </a:r>
          </a:p>
          <a:p>
            <a:r>
              <a:rPr lang="es-ES" sz="2800" i="1" dirty="0">
                <a:ln w="0"/>
                <a:solidFill>
                  <a:srgbClr val="006AAF"/>
                </a:solidFill>
                <a:latin typeface="Arial Narrow" panose="020B0606020202030204" pitchFamily="34" charset="0"/>
              </a:rPr>
              <a:t>Directivas 2009/72/CE y 2009/73/CE</a:t>
            </a:r>
          </a:p>
          <a:p>
            <a:endParaRPr lang="es-ES" sz="2800" i="1" dirty="0">
              <a:ln w="0"/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6957C-591B-267F-14CC-8AD70AB240A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93806"/>
            <a:ext cx="10871789" cy="5764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Calibri" panose="020F0502020204030204" pitchFamily="34" charset="0"/>
              <a:buChar char="—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52D5B1-01C7-AA40-5650-5CE8A1A8012C}"/>
              </a:ext>
            </a:extLst>
          </p:cNvPr>
          <p:cNvSpPr txBox="1"/>
          <p:nvPr/>
        </p:nvSpPr>
        <p:spPr>
          <a:xfrm>
            <a:off x="395946" y="1232576"/>
            <a:ext cx="10366513" cy="5058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Las Directivas de 2003 ya exigían una cierta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independencia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de los reguladores respecto del poder político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Cada Estado miembro designará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una única autoridad reguladora nacional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a escala nacional.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Los Estados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garantizarán la independencia de la autoridad reguladora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, asegurando: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Que sean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jurídicamente distintas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y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funcionalmente independientes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de cualquier otra entidad pública o privada.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Que su personal y los encargados de su gestión actúen con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independencia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de cualquier interés comercial, y no pidan ni acepten instrucciones directas de ningún Gobierno ni ninguna otra entidad pública o privada en el ejercicio de sus funciones reguladoras.</a:t>
            </a:r>
          </a:p>
        </p:txBody>
      </p:sp>
    </p:spTree>
    <p:extLst>
      <p:ext uri="{BB962C8B-B14F-4D97-AF65-F5344CB8AC3E}">
        <p14:creationId xmlns:p14="http://schemas.microsoft.com/office/powerpoint/2010/main" val="1190480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4691</TotalTime>
  <Words>2501</Words>
  <Application>Microsoft Office PowerPoint</Application>
  <PresentationFormat>Panorámica</PresentationFormat>
  <Paragraphs>254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20</vt:i4>
      </vt:variant>
    </vt:vector>
  </HeadingPairs>
  <TitlesOfParts>
    <vt:vector size="34" baseType="lpstr">
      <vt:lpstr>Arial</vt:lpstr>
      <vt:lpstr>Arial Narrow</vt:lpstr>
      <vt:lpstr>Calibri</vt:lpstr>
      <vt:lpstr>Courier New</vt:lpstr>
      <vt:lpstr>Monotype Sorts</vt:lpstr>
      <vt:lpstr>Myriad Pro</vt:lpstr>
      <vt:lpstr>Symbol</vt:lpstr>
      <vt:lpstr>Wingdings</vt:lpstr>
      <vt:lpstr>Wingdings 3</vt:lpstr>
      <vt:lpstr>Tema do Office</vt:lpstr>
      <vt:lpstr>Personalizar design</vt:lpstr>
      <vt:lpstr>1_Personalizar design</vt:lpstr>
      <vt:lpstr>2_Personalizar design</vt:lpstr>
      <vt:lpstr>3_Personalizar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xxx</cp:lastModifiedBy>
  <cp:revision>290</cp:revision>
  <cp:lastPrinted>2022-05-04T11:33:09Z</cp:lastPrinted>
  <dcterms:created xsi:type="dcterms:W3CDTF">2019-04-16T13:01:57Z</dcterms:created>
  <dcterms:modified xsi:type="dcterms:W3CDTF">2024-07-29T15:38:10Z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707d3e-ee9a-4b44-b9d3-ec2af873d3b4_Enabled">
    <vt:lpwstr>true</vt:lpwstr>
  </property>
  <property fmtid="{D5CDD505-2E9C-101B-9397-08002B2CF9AE}" pid="3" name="MSIP_Label_17707d3e-ee9a-4b44-b9d3-ec2af873d3b4_SetDate">
    <vt:lpwstr>2022-05-03T15:57:00Z</vt:lpwstr>
  </property>
  <property fmtid="{D5CDD505-2E9C-101B-9397-08002B2CF9AE}" pid="4" name="MSIP_Label_17707d3e-ee9a-4b44-b9d3-ec2af873d3b4_Method">
    <vt:lpwstr>Privileged</vt:lpwstr>
  </property>
  <property fmtid="{D5CDD505-2E9C-101B-9397-08002B2CF9AE}" pid="5" name="MSIP_Label_17707d3e-ee9a-4b44-b9d3-ec2af873d3b4_Name">
    <vt:lpwstr>PUBLICA</vt:lpwstr>
  </property>
  <property fmtid="{D5CDD505-2E9C-101B-9397-08002B2CF9AE}" pid="6" name="MSIP_Label_17707d3e-ee9a-4b44-b9d3-ec2af873d3b4_SiteId">
    <vt:lpwstr>6aa9af7d-66e3-4309-b8d7-e4aef08e5761</vt:lpwstr>
  </property>
  <property fmtid="{D5CDD505-2E9C-101B-9397-08002B2CF9AE}" pid="7" name="MSIP_Label_17707d3e-ee9a-4b44-b9d3-ec2af873d3b4_ActionId">
    <vt:lpwstr>a1bdb9da-91fb-4c3d-a848-83a1fa3a473c</vt:lpwstr>
  </property>
  <property fmtid="{D5CDD505-2E9C-101B-9397-08002B2CF9AE}" pid="8" name="MSIP_Label_17707d3e-ee9a-4b44-b9d3-ec2af873d3b4_ContentBits">
    <vt:lpwstr>2</vt:lpwstr>
  </property>
  <property fmtid="{D5CDD505-2E9C-101B-9397-08002B2CF9AE}" pid="9" name="ClassificationContentMarkingFooterLocations">
    <vt:lpwstr>Tema do Office:3\Personalizar design:3\1_Personalizar design:3\2_Personalizar design:3\3_Personalizar design:3</vt:lpwstr>
  </property>
  <property fmtid="{D5CDD505-2E9C-101B-9397-08002B2CF9AE}" pid="10" name="ClassificationContentMarkingFooterText">
    <vt:lpwstr>PÚBLICA</vt:lpwstr>
  </property>
</Properties>
</file>