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51" r:id="rId5"/>
    <p:sldMasterId id="2147483653" r:id="rId6"/>
    <p:sldMasterId id="2147483655" r:id="rId7"/>
    <p:sldMasterId id="2147483657" r:id="rId8"/>
  </p:sldMasterIdLst>
  <p:notesMasterIdLst>
    <p:notesMasterId r:id="rId20"/>
  </p:notesMasterIdLst>
  <p:handoutMasterIdLst>
    <p:handoutMasterId r:id="rId21"/>
  </p:handoutMasterIdLst>
  <p:sldIdLst>
    <p:sldId id="261" r:id="rId9"/>
    <p:sldId id="277" r:id="rId10"/>
    <p:sldId id="352" r:id="rId11"/>
    <p:sldId id="354" r:id="rId12"/>
    <p:sldId id="360" r:id="rId13"/>
    <p:sldId id="355" r:id="rId14"/>
    <p:sldId id="358" r:id="rId15"/>
    <p:sldId id="356" r:id="rId16"/>
    <p:sldId id="357" r:id="rId17"/>
    <p:sldId id="1485" r:id="rId18"/>
    <p:sldId id="297" r:id="rId19"/>
  </p:sldIdLst>
  <p:sldSz cx="12192000" cy="6858000"/>
  <p:notesSz cx="6858000" cy="99472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1" userDrawn="1">
          <p15:clr>
            <a:srgbClr val="A4A3A4"/>
          </p15:clr>
        </p15:guide>
        <p15:guide id="2" pos="2298" userDrawn="1">
          <p15:clr>
            <a:srgbClr val="A4A3A4"/>
          </p15:clr>
        </p15:guide>
        <p15:guide id="3" pos="331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1A40"/>
    <a:srgbClr val="78B321"/>
    <a:srgbClr val="61911B"/>
    <a:srgbClr val="3E6731"/>
    <a:srgbClr val="E2A82B"/>
    <a:srgbClr val="176686"/>
    <a:srgbClr val="F3C700"/>
    <a:srgbClr val="192C53"/>
    <a:srgbClr val="1FA285"/>
    <a:srgbClr val="006A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3321" autoAdjust="0"/>
  </p:normalViewPr>
  <p:slideViewPr>
    <p:cSldViewPr snapToGrid="0" showGuides="1">
      <p:cViewPr varScale="1">
        <p:scale>
          <a:sx n="98" d="100"/>
          <a:sy n="98" d="100"/>
        </p:scale>
        <p:origin x="84" y="498"/>
      </p:cViewPr>
      <p:guideLst>
        <p:guide orient="horz" pos="1661"/>
        <p:guide pos="2298"/>
        <p:guide pos="331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1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999A9434-192B-4CD0-985A-CB3D6B8BD5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2626998B-6990-4FCF-B5DF-F7B8B36AC9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B7252-943E-4B83-8FD4-A1ED4FD2EDC8}" type="datetimeFigureOut">
              <a:rPr lang="en-GB" smtClean="0"/>
              <a:t>25/07/2024</a:t>
            </a:fld>
            <a:endParaRPr lang="en-GB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4BE5D631-FF1A-4E6D-97CD-8BFE823534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E3FB7197-8C02-4AF2-AFF4-0611D8E4F1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CE0F0-F696-4D94-A8EC-8739A69D662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5867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9086D-EF6F-4F7F-BFE3-24AE8E31902C}" type="datetimeFigureOut">
              <a:rPr lang="es-ES" smtClean="0"/>
              <a:t>25/07/2024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D4A59-7C6D-42BD-B8A7-42A9CAABC13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7098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1976225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493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36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533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082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7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88073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065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heme" Target="../theme/theme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10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 26">
            <a:extLst>
              <a:ext uri="{FF2B5EF4-FFF2-40B4-BE49-F238E27FC236}">
                <a16:creationId xmlns:a16="http://schemas.microsoft.com/office/drawing/2014/main" id="{AFF662C6-5D20-47C5-BA1E-E410A156C730}"/>
              </a:ext>
            </a:extLst>
          </p:cNvPr>
          <p:cNvSpPr/>
          <p:nvPr userDrawn="1"/>
        </p:nvSpPr>
        <p:spPr>
          <a:xfrm>
            <a:off x="384044" y="-3"/>
            <a:ext cx="2778256" cy="685800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6A72B9AB-8853-4579-BFEE-96DA86D76F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921" y="33037"/>
            <a:ext cx="954330" cy="6008840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82B4528F-E5B0-4190-BE62-DB158211F1A0}"/>
              </a:ext>
            </a:extLst>
          </p:cNvPr>
          <p:cNvSpPr/>
          <p:nvPr userDrawn="1"/>
        </p:nvSpPr>
        <p:spPr>
          <a:xfrm rot="10800000">
            <a:off x="2169872" y="-1"/>
            <a:ext cx="992428" cy="6041878"/>
          </a:xfrm>
          <a:prstGeom prst="rect">
            <a:avLst/>
          </a:prstGeom>
          <a:solidFill>
            <a:srgbClr val="61911B">
              <a:alpha val="64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AD27E88D-1E20-4942-8393-4750D70A9C8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00" y="33037"/>
            <a:ext cx="1040670" cy="565845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99C73627-F141-4703-B108-210A81D5C53D}"/>
              </a:ext>
            </a:extLst>
          </p:cNvPr>
          <p:cNvSpPr/>
          <p:nvPr userDrawn="1"/>
        </p:nvSpPr>
        <p:spPr>
          <a:xfrm rot="10800000">
            <a:off x="1110150" y="-3"/>
            <a:ext cx="1059722" cy="5691499"/>
          </a:xfrm>
          <a:prstGeom prst="rect">
            <a:avLst/>
          </a:prstGeom>
          <a:solidFill>
            <a:srgbClr val="006AAF">
              <a:alpha val="62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2BDB60CF-FD0A-4D24-BF96-48975AA186E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4" y="33035"/>
            <a:ext cx="707055" cy="5301674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2FA53ED2-7147-434F-9DE3-5C29A2A71AA7}"/>
              </a:ext>
            </a:extLst>
          </p:cNvPr>
          <p:cNvSpPr/>
          <p:nvPr userDrawn="1"/>
        </p:nvSpPr>
        <p:spPr>
          <a:xfrm rot="10800000">
            <a:off x="384046" y="0"/>
            <a:ext cx="726103" cy="5339162"/>
          </a:xfrm>
          <a:prstGeom prst="rect">
            <a:avLst/>
          </a:prstGeom>
          <a:solidFill>
            <a:srgbClr val="F3C700">
              <a:alpha val="68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343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CD17A631-2BF8-4BCD-A69A-50641EB245AF}"/>
              </a:ext>
            </a:extLst>
          </p:cNvPr>
          <p:cNvGrpSpPr/>
          <p:nvPr userDrawn="1"/>
        </p:nvGrpSpPr>
        <p:grpSpPr>
          <a:xfrm flipV="1">
            <a:off x="10896600" y="0"/>
            <a:ext cx="1295400" cy="3429000"/>
            <a:chOff x="10896600" y="3429000"/>
            <a:chExt cx="1295400" cy="3429000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4D93DA37-763A-44F5-9394-510F5550A7D0}"/>
                </a:ext>
              </a:extLst>
            </p:cNvPr>
            <p:cNvSpPr/>
            <p:nvPr/>
          </p:nvSpPr>
          <p:spPr>
            <a:xfrm>
              <a:off x="12039600" y="3429000"/>
              <a:ext cx="152400" cy="34290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ECA51B97-E448-4D9F-A78B-C5CEDAA0E15F}"/>
                </a:ext>
              </a:extLst>
            </p:cNvPr>
            <p:cNvSpPr/>
            <p:nvPr/>
          </p:nvSpPr>
          <p:spPr>
            <a:xfrm>
              <a:off x="11620500" y="4851400"/>
              <a:ext cx="419100" cy="20066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4EAA4BD8-E7AE-4EDA-B76F-D3D384EF99D9}"/>
                </a:ext>
              </a:extLst>
            </p:cNvPr>
            <p:cNvSpPr/>
            <p:nvPr/>
          </p:nvSpPr>
          <p:spPr>
            <a:xfrm>
              <a:off x="10896600" y="6032500"/>
              <a:ext cx="723900" cy="8255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A4972FA7-9862-4340-9FC5-F128E73053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76"/>
          <a:stretch/>
        </p:blipFill>
        <p:spPr>
          <a:xfrm>
            <a:off x="11037889" y="5764039"/>
            <a:ext cx="1141411" cy="1017761"/>
          </a:xfrm>
          <a:prstGeom prst="rect">
            <a:avLst/>
          </a:prstGeom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B9B77A56-116D-4630-9D95-09604103DCE1}"/>
              </a:ext>
            </a:extLst>
          </p:cNvPr>
          <p:cNvCxnSpPr>
            <a:cxnSpLocks/>
          </p:cNvCxnSpPr>
          <p:nvPr userDrawn="1"/>
        </p:nvCxnSpPr>
        <p:spPr>
          <a:xfrm>
            <a:off x="0" y="762001"/>
            <a:ext cx="6096000" cy="0"/>
          </a:xfrm>
          <a:prstGeom prst="line">
            <a:avLst/>
          </a:prstGeom>
          <a:ln w="28575">
            <a:solidFill>
              <a:srgbClr val="8BB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99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540751E4-8F16-4874-8CB7-A513B2739E74}"/>
              </a:ext>
            </a:extLst>
          </p:cNvPr>
          <p:cNvSpPr/>
          <p:nvPr userDrawn="1"/>
        </p:nvSpPr>
        <p:spPr>
          <a:xfrm>
            <a:off x="384044" y="-3"/>
            <a:ext cx="2778256" cy="685800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CC635449-DF62-448F-9CEF-0CA4B48965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921" y="33037"/>
            <a:ext cx="954330" cy="6008840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C00F5B9C-106B-4CA3-9C24-12E58D27F11F}"/>
              </a:ext>
            </a:extLst>
          </p:cNvPr>
          <p:cNvSpPr/>
          <p:nvPr userDrawn="1"/>
        </p:nvSpPr>
        <p:spPr>
          <a:xfrm rot="10800000">
            <a:off x="2169872" y="-1"/>
            <a:ext cx="992428" cy="6041878"/>
          </a:xfrm>
          <a:prstGeom prst="rect">
            <a:avLst/>
          </a:prstGeom>
          <a:solidFill>
            <a:srgbClr val="61911B">
              <a:alpha val="64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5CC6DA40-6115-42F6-9E5D-AF2F8FE922C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00" y="33037"/>
            <a:ext cx="1040670" cy="5658458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00C7A908-6CF8-48E2-B028-12B719E5D4C0}"/>
              </a:ext>
            </a:extLst>
          </p:cNvPr>
          <p:cNvSpPr/>
          <p:nvPr userDrawn="1"/>
        </p:nvSpPr>
        <p:spPr>
          <a:xfrm rot="10800000">
            <a:off x="1110150" y="-3"/>
            <a:ext cx="1059722" cy="5691499"/>
          </a:xfrm>
          <a:prstGeom prst="rect">
            <a:avLst/>
          </a:prstGeom>
          <a:solidFill>
            <a:srgbClr val="006AAF">
              <a:alpha val="62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F3E7E63C-5402-4F1A-A0FB-66B3A42343A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4" y="33035"/>
            <a:ext cx="707055" cy="5301674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63F2E7FB-4204-496F-9695-471269773C1E}"/>
              </a:ext>
            </a:extLst>
          </p:cNvPr>
          <p:cNvSpPr/>
          <p:nvPr userDrawn="1"/>
        </p:nvSpPr>
        <p:spPr>
          <a:xfrm rot="10800000">
            <a:off x="384046" y="0"/>
            <a:ext cx="726103" cy="5339162"/>
          </a:xfrm>
          <a:prstGeom prst="rect">
            <a:avLst/>
          </a:prstGeom>
          <a:solidFill>
            <a:srgbClr val="F3C700">
              <a:alpha val="68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4AA6C62F-5923-4AF4-AAC3-D8CF430C2B4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01" y="254000"/>
            <a:ext cx="5143500" cy="172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1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7459A102-05A3-4D9C-86A5-C38B40C535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289" y="0"/>
            <a:ext cx="3033711" cy="1017761"/>
          </a:xfrm>
          <a:prstGeom prst="rect">
            <a:avLst/>
          </a:prstGeom>
        </p:spPr>
      </p:pic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25FCE4BD-45F7-41AA-95AE-F070DC4A7910}"/>
              </a:ext>
            </a:extLst>
          </p:cNvPr>
          <p:cNvCxnSpPr/>
          <p:nvPr userDrawn="1"/>
        </p:nvCxnSpPr>
        <p:spPr>
          <a:xfrm>
            <a:off x="0" y="1066801"/>
            <a:ext cx="12192000" cy="0"/>
          </a:xfrm>
          <a:prstGeom prst="line">
            <a:avLst/>
          </a:prstGeom>
          <a:ln w="28575">
            <a:solidFill>
              <a:srgbClr val="8BB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>
            <a:extLst>
              <a:ext uri="{FF2B5EF4-FFF2-40B4-BE49-F238E27FC236}">
                <a16:creationId xmlns:a16="http://schemas.microsoft.com/office/drawing/2014/main" id="{C6F6DE83-8741-4D20-B25F-EC5F0236C46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993" y="4660282"/>
            <a:ext cx="403306" cy="2197718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5A1AB1F4-DA2F-4D44-8B9C-17C4B54DF633}"/>
              </a:ext>
            </a:extLst>
          </p:cNvPr>
          <p:cNvSpPr/>
          <p:nvPr userDrawn="1"/>
        </p:nvSpPr>
        <p:spPr>
          <a:xfrm rot="10800000">
            <a:off x="11661468" y="4651375"/>
            <a:ext cx="419406" cy="2209800"/>
          </a:xfrm>
          <a:prstGeom prst="rect">
            <a:avLst/>
          </a:prstGeom>
          <a:solidFill>
            <a:srgbClr val="61911B">
              <a:alpha val="64000"/>
            </a:srgb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96937709-B28D-4FB9-ACA0-7EA0EE7C56C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006" y="5052447"/>
            <a:ext cx="439793" cy="1805556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1E9F8D27-0F3B-4849-BF27-D53FB4FCFD39}"/>
              </a:ext>
            </a:extLst>
          </p:cNvPr>
          <p:cNvSpPr/>
          <p:nvPr userDrawn="1"/>
        </p:nvSpPr>
        <p:spPr>
          <a:xfrm rot="10800000">
            <a:off x="11197479" y="5041899"/>
            <a:ext cx="447845" cy="1816099"/>
          </a:xfrm>
          <a:prstGeom prst="rect">
            <a:avLst/>
          </a:prstGeom>
          <a:solidFill>
            <a:srgbClr val="006AAF">
              <a:alpha val="62000"/>
            </a:srgb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00C5AACD-6625-4726-B410-6E84E1BE586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699" y="5343740"/>
            <a:ext cx="298806" cy="1514260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98EABD57-288E-4ED3-9732-9A726231CF04}"/>
              </a:ext>
            </a:extLst>
          </p:cNvPr>
          <p:cNvSpPr/>
          <p:nvPr userDrawn="1"/>
        </p:nvSpPr>
        <p:spPr>
          <a:xfrm rot="10800000">
            <a:off x="10875699" y="5333032"/>
            <a:ext cx="306856" cy="1524967"/>
          </a:xfrm>
          <a:prstGeom prst="rect">
            <a:avLst/>
          </a:prstGeom>
          <a:solidFill>
            <a:srgbClr val="F3C700">
              <a:alpha val="68000"/>
            </a:srgb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530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9BADFF28-F0CB-42A3-B5D8-2DA8DB5A57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921" y="33037"/>
            <a:ext cx="954330" cy="600884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BDF03CB8-8260-4F8C-A3ED-A6C839A2E002}"/>
              </a:ext>
            </a:extLst>
          </p:cNvPr>
          <p:cNvSpPr/>
          <p:nvPr userDrawn="1"/>
        </p:nvSpPr>
        <p:spPr>
          <a:xfrm rot="10800000">
            <a:off x="2169872" y="-1"/>
            <a:ext cx="992428" cy="6041878"/>
          </a:xfrm>
          <a:prstGeom prst="rect">
            <a:avLst/>
          </a:prstGeom>
          <a:solidFill>
            <a:schemeClr val="bg2">
              <a:lumMod val="25000"/>
              <a:alpha val="78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A66CECD8-773C-4C48-9353-A1CA05E1F54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00" y="33037"/>
            <a:ext cx="1040670" cy="5658458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DD958C43-11B2-450A-94CD-8B308D3BAD59}"/>
              </a:ext>
            </a:extLst>
          </p:cNvPr>
          <p:cNvSpPr/>
          <p:nvPr userDrawn="1"/>
        </p:nvSpPr>
        <p:spPr>
          <a:xfrm rot="10800000">
            <a:off x="1110150" y="-3"/>
            <a:ext cx="1059722" cy="5691499"/>
          </a:xfrm>
          <a:prstGeom prst="rect">
            <a:avLst/>
          </a:prstGeom>
          <a:solidFill>
            <a:schemeClr val="bg2">
              <a:lumMod val="25000"/>
              <a:alpha val="78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FCF6CB86-AC31-49D7-8281-0313A3BEC77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4" y="33035"/>
            <a:ext cx="707055" cy="5301674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F27FBE8F-C24F-4708-86EE-01FCE1E09DB3}"/>
              </a:ext>
            </a:extLst>
          </p:cNvPr>
          <p:cNvSpPr/>
          <p:nvPr userDrawn="1"/>
        </p:nvSpPr>
        <p:spPr>
          <a:xfrm rot="10800000">
            <a:off x="384046" y="0"/>
            <a:ext cx="726103" cy="5339162"/>
          </a:xfrm>
          <a:prstGeom prst="rect">
            <a:avLst/>
          </a:prstGeom>
          <a:solidFill>
            <a:schemeClr val="bg2">
              <a:lumMod val="25000"/>
              <a:alpha val="78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F9A55CCF-4B61-4048-B51D-1BA09D9EE443}"/>
              </a:ext>
            </a:extLst>
          </p:cNvPr>
          <p:cNvSpPr/>
          <p:nvPr userDrawn="1"/>
        </p:nvSpPr>
        <p:spPr>
          <a:xfrm>
            <a:off x="403095" y="5358212"/>
            <a:ext cx="688004" cy="149978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8B990CF7-7E34-4737-B153-3921827FF40F}"/>
              </a:ext>
            </a:extLst>
          </p:cNvPr>
          <p:cNvSpPr/>
          <p:nvPr userDrawn="1"/>
        </p:nvSpPr>
        <p:spPr>
          <a:xfrm>
            <a:off x="812292" y="5714999"/>
            <a:ext cx="1338529" cy="114299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B2E557E7-BF8F-4A16-BE48-A22A884E4D46}"/>
              </a:ext>
            </a:extLst>
          </p:cNvPr>
          <p:cNvSpPr/>
          <p:nvPr userDrawn="1"/>
        </p:nvSpPr>
        <p:spPr>
          <a:xfrm>
            <a:off x="1780032" y="6065381"/>
            <a:ext cx="1363218" cy="79261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558FC2D-5DBB-4A20-B8F9-72EE75CDE855}"/>
              </a:ext>
            </a:extLst>
          </p:cNvPr>
          <p:cNvSpPr txBox="1"/>
          <p:nvPr/>
        </p:nvSpPr>
        <p:spPr>
          <a:xfrm>
            <a:off x="4443044" y="1878486"/>
            <a:ext cx="661181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006AAF"/>
                </a:solidFill>
                <a:latin typeface="Arial Narrow" panose="020B0606020202030204" pitchFamily="34" charset="0"/>
              </a:rPr>
              <a:t> </a:t>
            </a:r>
            <a:r>
              <a:rPr lang="es-ES" sz="4000" dirty="0">
                <a:solidFill>
                  <a:srgbClr val="006AAF"/>
                </a:solidFill>
                <a:latin typeface="Arial Narrow" panose="020B0606020202030204" pitchFamily="34" charset="0"/>
              </a:rPr>
              <a:t>Importancia de la independencia, especialización y transparencia</a:t>
            </a:r>
          </a:p>
          <a:p>
            <a:pPr algn="ctr"/>
            <a:endParaRPr lang="pt-BR" sz="4000" dirty="0">
              <a:solidFill>
                <a:srgbClr val="006AAF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s-ES" sz="2200" dirty="0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MARCO INSTITUCIONAL DEL REGULADOR ENERGÉTICO</a:t>
            </a:r>
            <a:endParaRPr lang="pt-BR" sz="2200" dirty="0">
              <a:solidFill>
                <a:srgbClr val="0070C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2B3E297-9EC8-4665-A27C-BB0BDABA5855}"/>
              </a:ext>
            </a:extLst>
          </p:cNvPr>
          <p:cNvSpPr txBox="1"/>
          <p:nvPr/>
        </p:nvSpPr>
        <p:spPr>
          <a:xfrm>
            <a:off x="4443044" y="4753930"/>
            <a:ext cx="6611816" cy="707886"/>
          </a:xfrm>
          <a:prstGeom prst="rect">
            <a:avLst/>
          </a:prstGeom>
          <a:solidFill>
            <a:srgbClr val="006AA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DO" sz="2000" dirty="0">
                <a:solidFill>
                  <a:schemeClr val="bg1"/>
                </a:solidFill>
                <a:latin typeface="Arial Narrow" panose="020B0606020202030204" pitchFamily="34" charset="0"/>
              </a:rPr>
              <a:t>CURSO “LOS NUEVOS DESAFÍOS DE LOS REGULADORES ENERGÉTICOS Y SU ROL A NIVEL REGIONAL”</a:t>
            </a:r>
            <a:endParaRPr lang="pt-BR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DC0921B-0E6D-42BC-B85B-415B8D0C6EB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044" y="117714"/>
            <a:ext cx="4475414" cy="1501429"/>
          </a:xfrm>
          <a:prstGeom prst="rect">
            <a:avLst/>
          </a:prstGeom>
        </p:spPr>
      </p:pic>
      <p:sp>
        <p:nvSpPr>
          <p:cNvPr id="5" name="CaixaDeTexto 3">
            <a:extLst>
              <a:ext uri="{FF2B5EF4-FFF2-40B4-BE49-F238E27FC236}">
                <a16:creationId xmlns:a16="http://schemas.microsoft.com/office/drawing/2014/main" id="{E04437A2-FB68-37F9-114A-D7AB7B9C27BE}"/>
              </a:ext>
            </a:extLst>
          </p:cNvPr>
          <p:cNvSpPr txBox="1"/>
          <p:nvPr/>
        </p:nvSpPr>
        <p:spPr>
          <a:xfrm>
            <a:off x="873672" y="6504057"/>
            <a:ext cx="182293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700" b="1" dirty="0">
                <a:solidFill>
                  <a:schemeClr val="bg1"/>
                </a:solidFill>
                <a:latin typeface="Myriad Pro" panose="020B0503030403020204" pitchFamily="34" charset="0"/>
              </a:rPr>
              <a:t>26 de julio 2024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5ACDBF-B754-5265-CB35-0E3AEF7FE22D}"/>
              </a:ext>
            </a:extLst>
          </p:cNvPr>
          <p:cNvSpPr txBox="1"/>
          <p:nvPr/>
        </p:nvSpPr>
        <p:spPr>
          <a:xfrm>
            <a:off x="6362393" y="5842337"/>
            <a:ext cx="61984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Ponente:  </a:t>
            </a:r>
            <a:r>
              <a:rPr lang="pt-PT" sz="20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Pedro Verdelho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pt-PT" sz="20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Presidente, ERSE</a:t>
            </a:r>
            <a:endParaRPr lang="es-ES" sz="20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601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0"/>
          <p:cNvGrpSpPr/>
          <p:nvPr/>
        </p:nvGrpSpPr>
        <p:grpSpPr>
          <a:xfrm>
            <a:off x="1" y="4666360"/>
            <a:ext cx="4790241" cy="1352549"/>
            <a:chOff x="0" y="3487738"/>
            <a:chExt cx="3592681" cy="1014412"/>
          </a:xfrm>
          <a:solidFill>
            <a:srgbClr val="61911B"/>
          </a:solidFill>
        </p:grpSpPr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073151" y="3487738"/>
              <a:ext cx="2519530" cy="46831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0" y="3903663"/>
              <a:ext cx="666750" cy="5984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666750" y="3487738"/>
              <a:ext cx="406400" cy="1014412"/>
            </a:xfrm>
            <a:custGeom>
              <a:avLst/>
              <a:gdLst>
                <a:gd name="T0" fmla="*/ 256 w 256"/>
                <a:gd name="T1" fmla="*/ 0 h 639"/>
                <a:gd name="T2" fmla="*/ 256 w 256"/>
                <a:gd name="T3" fmla="*/ 295 h 639"/>
                <a:gd name="T4" fmla="*/ 0 w 256"/>
                <a:gd name="T5" fmla="*/ 639 h 639"/>
                <a:gd name="T6" fmla="*/ 0 w 256"/>
                <a:gd name="T7" fmla="*/ 262 h 639"/>
                <a:gd name="T8" fmla="*/ 256 w 256"/>
                <a:gd name="T9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639">
                  <a:moveTo>
                    <a:pt x="256" y="0"/>
                  </a:moveTo>
                  <a:lnTo>
                    <a:pt x="256" y="295"/>
                  </a:lnTo>
                  <a:lnTo>
                    <a:pt x="0" y="639"/>
                  </a:lnTo>
                  <a:lnTo>
                    <a:pt x="0" y="262"/>
                  </a:lnTo>
                  <a:lnTo>
                    <a:pt x="25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1911B">
                    <a:tint val="66000"/>
                    <a:satMod val="160000"/>
                  </a:srgbClr>
                </a:gs>
                <a:gs pos="50000">
                  <a:srgbClr val="61911B">
                    <a:tint val="44500"/>
                    <a:satMod val="160000"/>
                  </a:srgbClr>
                </a:gs>
                <a:gs pos="100000">
                  <a:srgbClr val="61911B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grpSp>
        <p:nvGrpSpPr>
          <p:cNvPr id="5" name="Group 25"/>
          <p:cNvGrpSpPr/>
          <p:nvPr/>
        </p:nvGrpSpPr>
        <p:grpSpPr>
          <a:xfrm>
            <a:off x="1" y="1421176"/>
            <a:ext cx="4790241" cy="1348316"/>
            <a:chOff x="0" y="1077913"/>
            <a:chExt cx="3592681" cy="1011237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0" y="1077913"/>
              <a:ext cx="666750" cy="630237"/>
            </a:xfrm>
            <a:prstGeom prst="rect">
              <a:avLst/>
            </a:prstGeom>
            <a:solidFill>
              <a:srgbClr val="17668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073151" y="1620838"/>
              <a:ext cx="2519530" cy="468312"/>
            </a:xfrm>
            <a:custGeom>
              <a:avLst/>
              <a:gdLst>
                <a:gd name="T0" fmla="*/ 0 w 2603"/>
                <a:gd name="T1" fmla="*/ 290 h 295"/>
                <a:gd name="T2" fmla="*/ 0 w 2603"/>
                <a:gd name="T3" fmla="*/ 0 h 295"/>
                <a:gd name="T4" fmla="*/ 2603 w 2603"/>
                <a:gd name="T5" fmla="*/ 0 h 295"/>
                <a:gd name="T6" fmla="*/ 2603 w 2603"/>
                <a:gd name="T7" fmla="*/ 295 h 295"/>
                <a:gd name="T8" fmla="*/ 0 w 2603"/>
                <a:gd name="T9" fmla="*/ 295 h 295"/>
                <a:gd name="T10" fmla="*/ 0 w 2603"/>
                <a:gd name="T11" fmla="*/ 29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03" h="295">
                  <a:moveTo>
                    <a:pt x="0" y="290"/>
                  </a:moveTo>
                  <a:lnTo>
                    <a:pt x="0" y="0"/>
                  </a:lnTo>
                  <a:lnTo>
                    <a:pt x="2603" y="0"/>
                  </a:lnTo>
                  <a:lnTo>
                    <a:pt x="2603" y="295"/>
                  </a:lnTo>
                  <a:lnTo>
                    <a:pt x="0" y="295"/>
                  </a:lnTo>
                  <a:lnTo>
                    <a:pt x="0" y="290"/>
                  </a:lnTo>
                  <a:close/>
                </a:path>
              </a:pathLst>
            </a:custGeom>
            <a:solidFill>
              <a:srgbClr val="17668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666750" y="1077913"/>
              <a:ext cx="406400" cy="1003300"/>
            </a:xfrm>
            <a:custGeom>
              <a:avLst/>
              <a:gdLst>
                <a:gd name="T0" fmla="*/ 0 w 256"/>
                <a:gd name="T1" fmla="*/ 397 h 632"/>
                <a:gd name="T2" fmla="*/ 0 w 256"/>
                <a:gd name="T3" fmla="*/ 0 h 632"/>
                <a:gd name="T4" fmla="*/ 256 w 256"/>
                <a:gd name="T5" fmla="*/ 342 h 632"/>
                <a:gd name="T6" fmla="*/ 256 w 256"/>
                <a:gd name="T7" fmla="*/ 632 h 632"/>
                <a:gd name="T8" fmla="*/ 0 w 256"/>
                <a:gd name="T9" fmla="*/ 397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632">
                  <a:moveTo>
                    <a:pt x="0" y="397"/>
                  </a:moveTo>
                  <a:lnTo>
                    <a:pt x="0" y="0"/>
                  </a:lnTo>
                  <a:lnTo>
                    <a:pt x="256" y="342"/>
                  </a:lnTo>
                  <a:lnTo>
                    <a:pt x="256" y="632"/>
                  </a:lnTo>
                  <a:lnTo>
                    <a:pt x="0" y="39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76686">
                    <a:tint val="66000"/>
                    <a:satMod val="160000"/>
                  </a:srgbClr>
                </a:gs>
                <a:gs pos="50000">
                  <a:srgbClr val="176686">
                    <a:tint val="44500"/>
                    <a:satMod val="160000"/>
                  </a:srgbClr>
                </a:gs>
                <a:gs pos="100000">
                  <a:srgbClr val="176686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grpSp>
        <p:nvGrpSpPr>
          <p:cNvPr id="6" name="Group 26"/>
          <p:cNvGrpSpPr/>
          <p:nvPr/>
        </p:nvGrpSpPr>
        <p:grpSpPr>
          <a:xfrm>
            <a:off x="0" y="2269513"/>
            <a:ext cx="5788763" cy="1130300"/>
            <a:chOff x="0" y="1708150"/>
            <a:chExt cx="4341572" cy="847725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073151" y="2089150"/>
              <a:ext cx="3268421" cy="466725"/>
            </a:xfrm>
            <a:prstGeom prst="rect">
              <a:avLst/>
            </a:prstGeom>
            <a:solidFill>
              <a:srgbClr val="E2A82B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0" y="1708150"/>
              <a:ext cx="666750" cy="617537"/>
            </a:xfrm>
            <a:prstGeom prst="rect">
              <a:avLst/>
            </a:prstGeom>
            <a:solidFill>
              <a:srgbClr val="E2A82B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666750" y="1708150"/>
              <a:ext cx="406400" cy="847725"/>
            </a:xfrm>
            <a:custGeom>
              <a:avLst/>
              <a:gdLst>
                <a:gd name="T0" fmla="*/ 256 w 256"/>
                <a:gd name="T1" fmla="*/ 534 h 534"/>
                <a:gd name="T2" fmla="*/ 0 w 256"/>
                <a:gd name="T3" fmla="*/ 389 h 534"/>
                <a:gd name="T4" fmla="*/ 0 w 256"/>
                <a:gd name="T5" fmla="*/ 0 h 534"/>
                <a:gd name="T6" fmla="*/ 256 w 256"/>
                <a:gd name="T7" fmla="*/ 235 h 534"/>
                <a:gd name="T8" fmla="*/ 256 w 256"/>
                <a:gd name="T9" fmla="*/ 240 h 534"/>
                <a:gd name="T10" fmla="*/ 256 w 256"/>
                <a:gd name="T11" fmla="*/ 534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6" h="534">
                  <a:moveTo>
                    <a:pt x="256" y="534"/>
                  </a:moveTo>
                  <a:lnTo>
                    <a:pt x="0" y="389"/>
                  </a:lnTo>
                  <a:lnTo>
                    <a:pt x="0" y="0"/>
                  </a:lnTo>
                  <a:lnTo>
                    <a:pt x="256" y="235"/>
                  </a:lnTo>
                  <a:lnTo>
                    <a:pt x="256" y="240"/>
                  </a:lnTo>
                  <a:lnTo>
                    <a:pt x="256" y="53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2A82B">
                    <a:tint val="66000"/>
                    <a:satMod val="160000"/>
                  </a:srgbClr>
                </a:gs>
                <a:gs pos="50000">
                  <a:srgbClr val="E2A82B">
                    <a:tint val="44500"/>
                    <a:satMod val="160000"/>
                  </a:srgbClr>
                </a:gs>
                <a:gs pos="100000">
                  <a:srgbClr val="E2A82B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grpSp>
        <p:nvGrpSpPr>
          <p:cNvPr id="13" name="Group 59"/>
          <p:cNvGrpSpPr/>
          <p:nvPr/>
        </p:nvGrpSpPr>
        <p:grpSpPr>
          <a:xfrm>
            <a:off x="0" y="4036038"/>
            <a:ext cx="5788763" cy="1176867"/>
            <a:chOff x="0" y="3021013"/>
            <a:chExt cx="4341572" cy="882650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0" y="3270250"/>
              <a:ext cx="666750" cy="633412"/>
            </a:xfrm>
            <a:prstGeom prst="rect">
              <a:avLst/>
            </a:prstGeom>
            <a:solidFill>
              <a:srgbClr val="A21A4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1073151" y="3021013"/>
              <a:ext cx="3268421" cy="466725"/>
            </a:xfrm>
            <a:prstGeom prst="rect">
              <a:avLst/>
            </a:prstGeom>
            <a:solidFill>
              <a:srgbClr val="A21A4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666750" y="3021013"/>
              <a:ext cx="406400" cy="882650"/>
            </a:xfrm>
            <a:custGeom>
              <a:avLst/>
              <a:gdLst>
                <a:gd name="T0" fmla="*/ 256 w 256"/>
                <a:gd name="T1" fmla="*/ 294 h 556"/>
                <a:gd name="T2" fmla="*/ 0 w 256"/>
                <a:gd name="T3" fmla="*/ 556 h 556"/>
                <a:gd name="T4" fmla="*/ 0 w 256"/>
                <a:gd name="T5" fmla="*/ 157 h 556"/>
                <a:gd name="T6" fmla="*/ 256 w 256"/>
                <a:gd name="T7" fmla="*/ 0 h 556"/>
                <a:gd name="T8" fmla="*/ 256 w 256"/>
                <a:gd name="T9" fmla="*/ 294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556">
                  <a:moveTo>
                    <a:pt x="256" y="294"/>
                  </a:moveTo>
                  <a:lnTo>
                    <a:pt x="0" y="556"/>
                  </a:lnTo>
                  <a:lnTo>
                    <a:pt x="0" y="157"/>
                  </a:lnTo>
                  <a:lnTo>
                    <a:pt x="256" y="0"/>
                  </a:lnTo>
                  <a:lnTo>
                    <a:pt x="256" y="29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21A40">
                    <a:tint val="66000"/>
                    <a:satMod val="160000"/>
                  </a:srgbClr>
                </a:gs>
                <a:gs pos="50000">
                  <a:srgbClr val="A21A40">
                    <a:tint val="44500"/>
                    <a:satMod val="160000"/>
                  </a:srgbClr>
                </a:gs>
                <a:gs pos="100000">
                  <a:srgbClr val="A21A4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grpSp>
        <p:nvGrpSpPr>
          <p:cNvPr id="14" name="Group 58"/>
          <p:cNvGrpSpPr/>
          <p:nvPr/>
        </p:nvGrpSpPr>
        <p:grpSpPr>
          <a:xfrm>
            <a:off x="1" y="3100917"/>
            <a:ext cx="6940551" cy="1259416"/>
            <a:chOff x="0" y="2325688"/>
            <a:chExt cx="5205413" cy="944562"/>
          </a:xfrm>
        </p:grpSpPr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1073150" y="2555875"/>
              <a:ext cx="4132263" cy="465137"/>
            </a:xfrm>
            <a:prstGeom prst="rect">
              <a:avLst/>
            </a:prstGeom>
            <a:solidFill>
              <a:srgbClr val="3E673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0" y="2325688"/>
              <a:ext cx="666750" cy="944562"/>
            </a:xfrm>
            <a:prstGeom prst="rect">
              <a:avLst/>
            </a:prstGeom>
            <a:solidFill>
              <a:srgbClr val="3E673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666750" y="2325688"/>
              <a:ext cx="406400" cy="944562"/>
            </a:xfrm>
            <a:custGeom>
              <a:avLst/>
              <a:gdLst>
                <a:gd name="T0" fmla="*/ 0 w 256"/>
                <a:gd name="T1" fmla="*/ 0 h 595"/>
                <a:gd name="T2" fmla="*/ 256 w 256"/>
                <a:gd name="T3" fmla="*/ 145 h 595"/>
                <a:gd name="T4" fmla="*/ 256 w 256"/>
                <a:gd name="T5" fmla="*/ 438 h 595"/>
                <a:gd name="T6" fmla="*/ 0 w 256"/>
                <a:gd name="T7" fmla="*/ 595 h 595"/>
                <a:gd name="T8" fmla="*/ 0 w 256"/>
                <a:gd name="T9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595">
                  <a:moveTo>
                    <a:pt x="0" y="0"/>
                  </a:moveTo>
                  <a:lnTo>
                    <a:pt x="256" y="145"/>
                  </a:lnTo>
                  <a:lnTo>
                    <a:pt x="256" y="438"/>
                  </a:lnTo>
                  <a:lnTo>
                    <a:pt x="0" y="595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E6731">
                    <a:tint val="66000"/>
                    <a:satMod val="160000"/>
                  </a:srgbClr>
                </a:gs>
                <a:gs pos="50000">
                  <a:srgbClr val="3E6731">
                    <a:tint val="44500"/>
                    <a:satMod val="160000"/>
                  </a:srgbClr>
                </a:gs>
                <a:gs pos="100000">
                  <a:srgbClr val="3E6731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sp>
        <p:nvSpPr>
          <p:cNvPr id="28" name="Sev01"/>
          <p:cNvSpPr>
            <a:spLocks noChangeAspect="1"/>
          </p:cNvSpPr>
          <p:nvPr/>
        </p:nvSpPr>
        <p:spPr>
          <a:xfrm>
            <a:off x="4222501" y="1993518"/>
            <a:ext cx="959615" cy="959615"/>
          </a:xfrm>
          <a:prstGeom prst="ellipse">
            <a:avLst/>
          </a:prstGeom>
          <a:solidFill>
            <a:schemeClr val="bg1"/>
          </a:solidFill>
          <a:ln w="57150">
            <a:solidFill>
              <a:srgbClr val="192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sz="5333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29" name="Sev01"/>
          <p:cNvSpPr>
            <a:spLocks noChangeAspect="1"/>
          </p:cNvSpPr>
          <p:nvPr/>
        </p:nvSpPr>
        <p:spPr>
          <a:xfrm>
            <a:off x="5278475" y="2616875"/>
            <a:ext cx="959615" cy="95961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3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sz="5333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30" name="Sev01"/>
          <p:cNvSpPr>
            <a:spLocks noChangeAspect="1"/>
          </p:cNvSpPr>
          <p:nvPr/>
        </p:nvSpPr>
        <p:spPr>
          <a:xfrm>
            <a:off x="4222501" y="4482718"/>
            <a:ext cx="959615" cy="959615"/>
          </a:xfrm>
          <a:prstGeom prst="ellipse">
            <a:avLst/>
          </a:prstGeom>
          <a:solidFill>
            <a:schemeClr val="bg1"/>
          </a:solidFill>
          <a:ln w="57150">
            <a:solidFill>
              <a:srgbClr val="6191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sz="5333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31" name="Sev01"/>
          <p:cNvSpPr>
            <a:spLocks noChangeAspect="1"/>
          </p:cNvSpPr>
          <p:nvPr/>
        </p:nvSpPr>
        <p:spPr>
          <a:xfrm>
            <a:off x="5278475" y="3859359"/>
            <a:ext cx="959615" cy="959615"/>
          </a:xfrm>
          <a:prstGeom prst="ellipse">
            <a:avLst/>
          </a:prstGeom>
          <a:solidFill>
            <a:schemeClr val="bg1"/>
          </a:solidFill>
          <a:ln w="57150">
            <a:solidFill>
              <a:srgbClr val="A21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sz="5333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33" name="Sev01"/>
          <p:cNvSpPr>
            <a:spLocks noChangeAspect="1"/>
          </p:cNvSpPr>
          <p:nvPr/>
        </p:nvSpPr>
        <p:spPr>
          <a:xfrm>
            <a:off x="6403238" y="3238117"/>
            <a:ext cx="959615" cy="959615"/>
          </a:xfrm>
          <a:prstGeom prst="ellipse">
            <a:avLst/>
          </a:prstGeom>
          <a:solidFill>
            <a:schemeClr val="bg1"/>
          </a:solidFill>
          <a:ln w="57150">
            <a:solidFill>
              <a:srgbClr val="3E67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sz="5333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34" name="Text Placeholder 3"/>
          <p:cNvSpPr txBox="1">
            <a:spLocks/>
          </p:cNvSpPr>
          <p:nvPr/>
        </p:nvSpPr>
        <p:spPr>
          <a:xfrm>
            <a:off x="1820077" y="2353734"/>
            <a:ext cx="2069395" cy="2769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s-419" sz="1800" b="1" dirty="0">
                <a:solidFill>
                  <a:schemeClr val="bg1"/>
                </a:solidFill>
              </a:rPr>
              <a:t>Autonomía</a:t>
            </a:r>
            <a:endParaRPr lang="es-419" sz="1467" b="1" dirty="0">
              <a:solidFill>
                <a:schemeClr val="bg1"/>
              </a:solidFill>
            </a:endParaRPr>
          </a:p>
        </p:txBody>
      </p:sp>
      <p:sp>
        <p:nvSpPr>
          <p:cNvPr id="39" name="Text Placeholder 3"/>
          <p:cNvSpPr txBox="1">
            <a:spLocks/>
          </p:cNvSpPr>
          <p:nvPr/>
        </p:nvSpPr>
        <p:spPr>
          <a:xfrm>
            <a:off x="1820077" y="2980646"/>
            <a:ext cx="2069395" cy="2769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s-419" sz="1800" b="1" dirty="0">
                <a:solidFill>
                  <a:schemeClr val="bg1"/>
                </a:solidFill>
              </a:rPr>
              <a:t>Recursos humanos</a:t>
            </a:r>
          </a:p>
        </p:txBody>
      </p:sp>
      <p:sp>
        <p:nvSpPr>
          <p:cNvPr id="40" name="Text Placeholder 3"/>
          <p:cNvSpPr txBox="1">
            <a:spLocks/>
          </p:cNvSpPr>
          <p:nvPr/>
        </p:nvSpPr>
        <p:spPr>
          <a:xfrm>
            <a:off x="1820077" y="3607558"/>
            <a:ext cx="2069395" cy="2769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s-419" sz="1800" b="1" dirty="0">
                <a:solidFill>
                  <a:schemeClr val="bg1"/>
                </a:solidFill>
              </a:rPr>
              <a:t>Recursos financieros</a:t>
            </a:r>
          </a:p>
        </p:txBody>
      </p:sp>
      <p:sp>
        <p:nvSpPr>
          <p:cNvPr id="41" name="Text Placeholder 3"/>
          <p:cNvSpPr txBox="1">
            <a:spLocks/>
          </p:cNvSpPr>
          <p:nvPr/>
        </p:nvSpPr>
        <p:spPr>
          <a:xfrm>
            <a:off x="1820077" y="4202386"/>
            <a:ext cx="2069395" cy="2769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s-419" sz="1800" b="1" dirty="0">
                <a:solidFill>
                  <a:schemeClr val="bg1"/>
                </a:solidFill>
              </a:rPr>
              <a:t>Procesos informados</a:t>
            </a:r>
          </a:p>
        </p:txBody>
      </p:sp>
      <p:sp>
        <p:nvSpPr>
          <p:cNvPr id="42" name="Text Placeholder 3"/>
          <p:cNvSpPr txBox="1">
            <a:spLocks/>
          </p:cNvSpPr>
          <p:nvPr/>
        </p:nvSpPr>
        <p:spPr>
          <a:xfrm>
            <a:off x="1820077" y="4829297"/>
            <a:ext cx="2069395" cy="2769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s-419" sz="1800" b="1" dirty="0">
                <a:solidFill>
                  <a:schemeClr val="bg1"/>
                </a:solidFill>
              </a:rPr>
              <a:t>Independencia</a:t>
            </a:r>
            <a:endParaRPr lang="es-419" sz="1800" dirty="0">
              <a:solidFill>
                <a:schemeClr val="bg1"/>
              </a:solidFill>
            </a:endParaRPr>
          </a:p>
        </p:txBody>
      </p:sp>
      <p:sp>
        <p:nvSpPr>
          <p:cNvPr id="49" name="Text Placeholder 3"/>
          <p:cNvSpPr txBox="1">
            <a:spLocks/>
          </p:cNvSpPr>
          <p:nvPr/>
        </p:nvSpPr>
        <p:spPr>
          <a:xfrm>
            <a:off x="8157019" y="1413564"/>
            <a:ext cx="3175476" cy="86177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s-ES" sz="1400" dirty="0">
                <a:solidFill>
                  <a:srgbClr val="176686"/>
                </a:solidFill>
                <a:latin typeface="Candara" panose="020E0502030303020204" pitchFamily="34" charset="0"/>
              </a:rPr>
              <a:t>Administrativa</a:t>
            </a:r>
          </a:p>
          <a:p>
            <a:pPr algn="l"/>
            <a:r>
              <a:rPr lang="es-ES" sz="1400" dirty="0">
                <a:solidFill>
                  <a:srgbClr val="176686"/>
                </a:solidFill>
                <a:latin typeface="Candara" panose="020E0502030303020204" pitchFamily="34" charset="0"/>
              </a:rPr>
              <a:t>Financiera</a:t>
            </a:r>
          </a:p>
          <a:p>
            <a:pPr algn="l"/>
            <a:r>
              <a:rPr lang="es-ES" sz="1400" dirty="0">
                <a:solidFill>
                  <a:srgbClr val="176686"/>
                </a:solidFill>
                <a:latin typeface="Candara" panose="020E0502030303020204" pitchFamily="34" charset="0"/>
              </a:rPr>
              <a:t>Gestión</a:t>
            </a:r>
          </a:p>
          <a:p>
            <a:pPr algn="l"/>
            <a:r>
              <a:rPr lang="es-ES" sz="1400" dirty="0">
                <a:solidFill>
                  <a:srgbClr val="176686"/>
                </a:solidFill>
                <a:latin typeface="Candara" panose="020E0502030303020204" pitchFamily="34" charset="0"/>
              </a:rPr>
              <a:t>Potestad sancionadora</a:t>
            </a:r>
            <a:endParaRPr lang="es-419" sz="1333" dirty="0">
              <a:solidFill>
                <a:srgbClr val="176686"/>
              </a:solidFill>
            </a:endParaRPr>
          </a:p>
        </p:txBody>
      </p:sp>
      <p:sp>
        <p:nvSpPr>
          <p:cNvPr id="50" name="Freeform 45"/>
          <p:cNvSpPr>
            <a:spLocks noEditPoints="1"/>
          </p:cNvSpPr>
          <p:nvPr/>
        </p:nvSpPr>
        <p:spPr bwMode="auto">
          <a:xfrm>
            <a:off x="7605801" y="1609371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176686"/>
          </a:solidFill>
          <a:ln w="9525">
            <a:solidFill>
              <a:srgbClr val="176686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419" sz="2400" dirty="0"/>
          </a:p>
        </p:txBody>
      </p:sp>
      <p:sp>
        <p:nvSpPr>
          <p:cNvPr id="51" name="Freeform 45"/>
          <p:cNvSpPr>
            <a:spLocks noEditPoints="1"/>
          </p:cNvSpPr>
          <p:nvPr/>
        </p:nvSpPr>
        <p:spPr bwMode="auto">
          <a:xfrm>
            <a:off x="7605801" y="2664224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E2A82B"/>
          </a:solidFill>
          <a:ln w="9525">
            <a:solidFill>
              <a:srgbClr val="F3C700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419" sz="2400" dirty="0"/>
          </a:p>
        </p:txBody>
      </p:sp>
      <p:sp>
        <p:nvSpPr>
          <p:cNvPr id="52" name="Freeform 45"/>
          <p:cNvSpPr>
            <a:spLocks noEditPoints="1"/>
          </p:cNvSpPr>
          <p:nvPr/>
        </p:nvSpPr>
        <p:spPr bwMode="auto">
          <a:xfrm>
            <a:off x="7605801" y="3575022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3E673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419" sz="2400" dirty="0"/>
          </a:p>
        </p:txBody>
      </p:sp>
      <p:sp>
        <p:nvSpPr>
          <p:cNvPr id="53" name="Text Placeholder 3"/>
          <p:cNvSpPr txBox="1">
            <a:spLocks/>
          </p:cNvSpPr>
          <p:nvPr/>
        </p:nvSpPr>
        <p:spPr>
          <a:xfrm>
            <a:off x="8157019" y="2394634"/>
            <a:ext cx="3175476" cy="86177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s-ES" sz="1400" dirty="0">
                <a:solidFill>
                  <a:srgbClr val="E2A82B"/>
                </a:solidFill>
                <a:latin typeface="Candara" panose="020E0502030303020204" pitchFamily="34" charset="0"/>
              </a:rPr>
              <a:t>Contratación libre</a:t>
            </a:r>
            <a:br>
              <a:rPr lang="es-ES" sz="1400" dirty="0">
                <a:solidFill>
                  <a:srgbClr val="E2A82B"/>
                </a:solidFill>
                <a:latin typeface="Candara" panose="020E0502030303020204" pitchFamily="34" charset="0"/>
              </a:rPr>
            </a:br>
            <a:r>
              <a:rPr lang="es-ES" sz="1400" dirty="0">
                <a:solidFill>
                  <a:srgbClr val="E2A82B"/>
                </a:solidFill>
                <a:latin typeface="Candara" panose="020E0502030303020204" pitchFamily="34" charset="0"/>
              </a:rPr>
              <a:t>Remuneración competitiva</a:t>
            </a:r>
          </a:p>
          <a:p>
            <a:pPr algn="just"/>
            <a:r>
              <a:rPr lang="es-ES" sz="1400" dirty="0">
                <a:solidFill>
                  <a:srgbClr val="E2A82B"/>
                </a:solidFill>
                <a:latin typeface="Candara" panose="020E0502030303020204" pitchFamily="34" charset="0"/>
              </a:rPr>
              <a:t>Código de ética</a:t>
            </a:r>
          </a:p>
          <a:p>
            <a:pPr algn="just"/>
            <a:r>
              <a:rPr lang="es-ES" sz="1400" dirty="0">
                <a:solidFill>
                  <a:srgbClr val="E2A82B"/>
                </a:solidFill>
                <a:latin typeface="Candara" panose="020E0502030303020204" pitchFamily="34" charset="0"/>
              </a:rPr>
              <a:t>Formación continua</a:t>
            </a:r>
          </a:p>
        </p:txBody>
      </p:sp>
      <p:sp>
        <p:nvSpPr>
          <p:cNvPr id="54" name="Text Placeholder 3"/>
          <p:cNvSpPr txBox="1">
            <a:spLocks/>
          </p:cNvSpPr>
          <p:nvPr/>
        </p:nvSpPr>
        <p:spPr>
          <a:xfrm>
            <a:off x="8169458" y="3399813"/>
            <a:ext cx="3175476" cy="6463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s-ES" sz="1400" dirty="0">
                <a:solidFill>
                  <a:srgbClr val="3E6731"/>
                </a:solidFill>
                <a:latin typeface="Candara" panose="020E0502030303020204" pitchFamily="34" charset="0"/>
              </a:rPr>
              <a:t>Recursos proprios</a:t>
            </a:r>
          </a:p>
          <a:p>
            <a:pPr algn="l"/>
            <a:r>
              <a:rPr lang="es-ES" sz="1400" dirty="0">
                <a:solidFill>
                  <a:srgbClr val="3E6731"/>
                </a:solidFill>
                <a:latin typeface="Candara" panose="020E0502030303020204" pitchFamily="34" charset="0"/>
              </a:rPr>
              <a:t>Imposición de multas</a:t>
            </a:r>
          </a:p>
          <a:p>
            <a:pPr algn="l"/>
            <a:r>
              <a:rPr lang="es-ES" sz="1400" dirty="0">
                <a:solidFill>
                  <a:srgbClr val="3E6731"/>
                </a:solidFill>
                <a:latin typeface="Candara" panose="020E0502030303020204" pitchFamily="34" charset="0"/>
              </a:rPr>
              <a:t>Auditoria independiente</a:t>
            </a:r>
            <a:endParaRPr lang="es-419" sz="1333" dirty="0">
              <a:solidFill>
                <a:srgbClr val="3E6731"/>
              </a:solidFill>
            </a:endParaRPr>
          </a:p>
        </p:txBody>
      </p:sp>
      <p:sp>
        <p:nvSpPr>
          <p:cNvPr id="55" name="Freeform 45"/>
          <p:cNvSpPr>
            <a:spLocks noEditPoints="1"/>
          </p:cNvSpPr>
          <p:nvPr/>
        </p:nvSpPr>
        <p:spPr bwMode="auto">
          <a:xfrm>
            <a:off x="7605801" y="4393632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A21A40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419" sz="2400" dirty="0"/>
          </a:p>
        </p:txBody>
      </p:sp>
      <p:sp>
        <p:nvSpPr>
          <p:cNvPr id="56" name="Text Placeholder 3"/>
          <p:cNvSpPr txBox="1">
            <a:spLocks/>
          </p:cNvSpPr>
          <p:nvPr/>
        </p:nvSpPr>
        <p:spPr>
          <a:xfrm>
            <a:off x="8169458" y="4218978"/>
            <a:ext cx="3175476" cy="6463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/>
            <a:r>
              <a:rPr lang="es-ES" sz="1400" dirty="0">
                <a:solidFill>
                  <a:srgbClr val="A21A40"/>
                </a:solidFill>
                <a:latin typeface="Candara" panose="020E0502030303020204" pitchFamily="34" charset="0"/>
              </a:rPr>
              <a:t>Consejos consultivos</a:t>
            </a:r>
          </a:p>
          <a:p>
            <a:pPr algn="just"/>
            <a:r>
              <a:rPr lang="es-ES" sz="1400" dirty="0">
                <a:solidFill>
                  <a:srgbClr val="A21A40"/>
                </a:solidFill>
                <a:latin typeface="Candara" panose="020E0502030303020204" pitchFamily="34" charset="0"/>
              </a:rPr>
              <a:t>Consultas y audiciones públicas </a:t>
            </a:r>
          </a:p>
          <a:p>
            <a:pPr algn="just"/>
            <a:r>
              <a:rPr lang="es-ES" sz="1400" dirty="0">
                <a:solidFill>
                  <a:srgbClr val="A21A40"/>
                </a:solidFill>
                <a:latin typeface="Candara" panose="020E0502030303020204" pitchFamily="34" charset="0"/>
              </a:rPr>
              <a:t>Publicación y transparencia </a:t>
            </a:r>
          </a:p>
        </p:txBody>
      </p:sp>
      <p:sp>
        <p:nvSpPr>
          <p:cNvPr id="57" name="Freeform 45"/>
          <p:cNvSpPr>
            <a:spLocks noEditPoints="1"/>
          </p:cNvSpPr>
          <p:nvPr/>
        </p:nvSpPr>
        <p:spPr bwMode="auto">
          <a:xfrm>
            <a:off x="7605801" y="5346951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61911B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419" sz="2400" dirty="0"/>
          </a:p>
        </p:txBody>
      </p:sp>
      <p:sp>
        <p:nvSpPr>
          <p:cNvPr id="58" name="Text Placeholder 3"/>
          <p:cNvSpPr txBox="1">
            <a:spLocks/>
          </p:cNvSpPr>
          <p:nvPr/>
        </p:nvSpPr>
        <p:spPr>
          <a:xfrm>
            <a:off x="8169458" y="5106296"/>
            <a:ext cx="3175476" cy="86177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/>
            <a:r>
              <a:rPr lang="es-ES" sz="1400" dirty="0">
                <a:solidFill>
                  <a:srgbClr val="61911B"/>
                </a:solidFill>
                <a:latin typeface="Candara" panose="020E0502030303020204" pitchFamily="34" charset="0"/>
              </a:rPr>
              <a:t>Competencias normativas</a:t>
            </a:r>
          </a:p>
          <a:p>
            <a:pPr algn="just"/>
            <a:r>
              <a:rPr lang="es-ES" sz="1400" dirty="0">
                <a:solidFill>
                  <a:srgbClr val="61911B"/>
                </a:solidFill>
                <a:latin typeface="Candara" panose="020E0502030303020204" pitchFamily="34" charset="0"/>
              </a:rPr>
              <a:t>Actos recurribles ante los tribunales</a:t>
            </a:r>
          </a:p>
          <a:p>
            <a:pPr algn="just"/>
            <a:r>
              <a:rPr lang="es-ES" sz="1400" dirty="0">
                <a:solidFill>
                  <a:srgbClr val="61911B"/>
                </a:solidFill>
                <a:latin typeface="Candara" panose="020E0502030303020204" pitchFamily="34" charset="0"/>
              </a:rPr>
              <a:t>Proceso de nombramiento</a:t>
            </a:r>
          </a:p>
          <a:p>
            <a:pPr algn="just"/>
            <a:r>
              <a:rPr lang="es-ES" sz="1400" dirty="0" err="1">
                <a:solidFill>
                  <a:srgbClr val="61911B"/>
                </a:solidFill>
                <a:latin typeface="Candara" panose="020E0502030303020204" pitchFamily="34" charset="0"/>
              </a:rPr>
              <a:t>Cooling-on</a:t>
            </a:r>
            <a:r>
              <a:rPr lang="es-ES" sz="1400" dirty="0">
                <a:solidFill>
                  <a:srgbClr val="61911B"/>
                </a:solidFill>
                <a:latin typeface="Candara" panose="020E0502030303020204" pitchFamily="34" charset="0"/>
              </a:rPr>
              <a:t>/off de 2 años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647E5FE6-38E4-435C-9A14-1C7BA220D1B5}"/>
              </a:ext>
            </a:extLst>
          </p:cNvPr>
          <p:cNvSpPr txBox="1"/>
          <p:nvPr/>
        </p:nvSpPr>
        <p:spPr>
          <a:xfrm>
            <a:off x="193111" y="292100"/>
            <a:ext cx="3211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i="1" dirty="0">
                <a:ln w="0"/>
                <a:solidFill>
                  <a:srgbClr val="006AAF"/>
                </a:solidFill>
                <a:latin typeface="Arial Narrow" panose="020B0606020202030204" pitchFamily="34" charset="0"/>
              </a:rPr>
              <a:t>Pilares de gobernanza </a:t>
            </a:r>
          </a:p>
        </p:txBody>
      </p:sp>
      <p:pic>
        <p:nvPicPr>
          <p:cNvPr id="60" name="Imagem 59">
            <a:extLst>
              <a:ext uri="{FF2B5EF4-FFF2-40B4-BE49-F238E27FC236}">
                <a16:creationId xmlns:a16="http://schemas.microsoft.com/office/drawing/2014/main" id="{8C0C39A0-6A0C-4D68-9C3A-98FD40424D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8190" t="33056" r="13834" b="28829"/>
          <a:stretch/>
        </p:blipFill>
        <p:spPr>
          <a:xfrm>
            <a:off x="4324719" y="4591879"/>
            <a:ext cx="783638" cy="779165"/>
          </a:xfrm>
          <a:prstGeom prst="ellipse">
            <a:avLst/>
          </a:prstGeom>
        </p:spPr>
      </p:pic>
      <p:pic>
        <p:nvPicPr>
          <p:cNvPr id="61" name="Imagem 60">
            <a:extLst>
              <a:ext uri="{FF2B5EF4-FFF2-40B4-BE49-F238E27FC236}">
                <a16:creationId xmlns:a16="http://schemas.microsoft.com/office/drawing/2014/main" id="{AA381AC8-81AB-41E1-B799-E52AB43C10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8190" t="33056" r="13834" b="28829"/>
          <a:stretch/>
        </p:blipFill>
        <p:spPr>
          <a:xfrm>
            <a:off x="5377254" y="3957605"/>
            <a:ext cx="783638" cy="779165"/>
          </a:xfrm>
          <a:prstGeom prst="ellipse">
            <a:avLst/>
          </a:prstGeom>
        </p:spPr>
      </p:pic>
      <p:pic>
        <p:nvPicPr>
          <p:cNvPr id="62" name="Imagem 61">
            <a:extLst>
              <a:ext uri="{FF2B5EF4-FFF2-40B4-BE49-F238E27FC236}">
                <a16:creationId xmlns:a16="http://schemas.microsoft.com/office/drawing/2014/main" id="{A78B7752-8D89-4D89-A18A-251976137D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8190" t="33056" r="13834" b="28829"/>
          <a:stretch/>
        </p:blipFill>
        <p:spPr>
          <a:xfrm>
            <a:off x="5377254" y="2714473"/>
            <a:ext cx="783638" cy="779165"/>
          </a:xfrm>
          <a:prstGeom prst="ellipse">
            <a:avLst/>
          </a:prstGeom>
        </p:spPr>
      </p:pic>
      <p:pic>
        <p:nvPicPr>
          <p:cNvPr id="63" name="Imagem 62">
            <a:extLst>
              <a:ext uri="{FF2B5EF4-FFF2-40B4-BE49-F238E27FC236}">
                <a16:creationId xmlns:a16="http://schemas.microsoft.com/office/drawing/2014/main" id="{8609641D-79C3-4CD7-9F10-0768C5DA14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28190" t="33056" r="13834" b="28829"/>
          <a:stretch/>
        </p:blipFill>
        <p:spPr>
          <a:xfrm>
            <a:off x="6497436" y="3333021"/>
            <a:ext cx="783638" cy="779165"/>
          </a:xfrm>
          <a:prstGeom prst="ellipse">
            <a:avLst/>
          </a:prstGeom>
        </p:spPr>
      </p:pic>
      <p:pic>
        <p:nvPicPr>
          <p:cNvPr id="64" name="Imagem 63">
            <a:extLst>
              <a:ext uri="{FF2B5EF4-FFF2-40B4-BE49-F238E27FC236}">
                <a16:creationId xmlns:a16="http://schemas.microsoft.com/office/drawing/2014/main" id="{43D8C17E-23D9-4D1D-99F9-5AF43EF62A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8190" t="33056" r="13834" b="28829"/>
          <a:stretch/>
        </p:blipFill>
        <p:spPr>
          <a:xfrm>
            <a:off x="4322178" y="2090042"/>
            <a:ext cx="783638" cy="779165"/>
          </a:xfrm>
          <a:prstGeom prst="ellipse">
            <a:avLst/>
          </a:prstGeom>
        </p:spPr>
      </p:pic>
      <p:sp>
        <p:nvSpPr>
          <p:cNvPr id="65" name="Slide Number Placeholder 6">
            <a:extLst>
              <a:ext uri="{FF2B5EF4-FFF2-40B4-BE49-F238E27FC236}">
                <a16:creationId xmlns:a16="http://schemas.microsoft.com/office/drawing/2014/main" id="{C9CA0EDE-3543-4662-8C7D-B8EEDF8882E4}"/>
              </a:ext>
            </a:extLst>
          </p:cNvPr>
          <p:cNvSpPr txBox="1">
            <a:spLocks/>
          </p:cNvSpPr>
          <p:nvPr/>
        </p:nvSpPr>
        <p:spPr>
          <a:xfrm>
            <a:off x="10471484" y="6408236"/>
            <a:ext cx="2971800" cy="254174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3174027-57F6-434F-AF59-2893CC9EA7EA}" type="slidenum">
              <a:rPr lang="pt-PT" smtClean="0"/>
              <a:pPr>
                <a:defRPr/>
              </a:pPr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5176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3" grpId="0" animBg="1"/>
      <p:bldP spid="34" grpId="0"/>
      <p:bldP spid="39" grpId="0"/>
      <p:bldP spid="40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CA5C949-08A1-44B4-9A02-54C7E9D3044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816" y="414129"/>
            <a:ext cx="5826663" cy="1954751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028C05F-CCE5-48D3-A5B8-12FB2186D810}"/>
              </a:ext>
            </a:extLst>
          </p:cNvPr>
          <p:cNvSpPr txBox="1"/>
          <p:nvPr/>
        </p:nvSpPr>
        <p:spPr>
          <a:xfrm>
            <a:off x="4432663" y="4135178"/>
            <a:ext cx="66118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pt-BR" sz="4000" dirty="0">
                <a:solidFill>
                  <a:srgbClr val="006AAF"/>
                </a:solidFill>
                <a:latin typeface="Arial Narrow" panose="020B0606020202030204" pitchFamily="34" charset="0"/>
              </a:rPr>
              <a:t> ¡</a:t>
            </a:r>
            <a:r>
              <a:rPr lang="pt-PT" sz="4000" dirty="0">
                <a:solidFill>
                  <a:srgbClr val="006AAF"/>
                </a:solidFill>
                <a:latin typeface="Arial Narrow" panose="020B0606020202030204" pitchFamily="34" charset="0"/>
              </a:rPr>
              <a:t>Gracias!</a:t>
            </a:r>
          </a:p>
          <a:p>
            <a:pPr algn="ctr">
              <a:spcAft>
                <a:spcPts val="2400"/>
              </a:spcAft>
            </a:pPr>
            <a:r>
              <a:rPr lang="pt-PT" sz="4000" dirty="0">
                <a:solidFill>
                  <a:srgbClr val="006AA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Obrigado!</a:t>
            </a:r>
            <a:endParaRPr lang="pt-BR" sz="2200" dirty="0">
              <a:solidFill>
                <a:srgbClr val="0070C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800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64A987B-93B2-4C8C-9177-23A293C69C51}"/>
              </a:ext>
            </a:extLst>
          </p:cNvPr>
          <p:cNvSpPr txBox="1"/>
          <p:nvPr/>
        </p:nvSpPr>
        <p:spPr>
          <a:xfrm>
            <a:off x="193111" y="292100"/>
            <a:ext cx="981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i="1" dirty="0">
                <a:ln w="0"/>
                <a:solidFill>
                  <a:srgbClr val="006AAF"/>
                </a:solidFill>
                <a:latin typeface="Arial Narrow" panose="020B0606020202030204" pitchFamily="34" charset="0"/>
              </a:rPr>
              <a:t>Visión</a:t>
            </a:r>
          </a:p>
        </p:txBody>
      </p:sp>
      <p:sp>
        <p:nvSpPr>
          <p:cNvPr id="3" name="Rectángulo 1">
            <a:extLst>
              <a:ext uri="{FF2B5EF4-FFF2-40B4-BE49-F238E27FC236}">
                <a16:creationId xmlns:a16="http://schemas.microsoft.com/office/drawing/2014/main" id="{78D37457-526E-4377-8A7F-EA90F5810F8E}"/>
              </a:ext>
            </a:extLst>
          </p:cNvPr>
          <p:cNvSpPr/>
          <p:nvPr/>
        </p:nvSpPr>
        <p:spPr>
          <a:xfrm>
            <a:off x="395288" y="1471571"/>
            <a:ext cx="8820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s-ES" altLang="es-ES" sz="2400" b="1" dirty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En el presente a regular el futuro de la energía 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6B095F32-46CA-4306-96F3-E5D97256D745}"/>
              </a:ext>
            </a:extLst>
          </p:cNvPr>
          <p:cNvSpPr txBox="1">
            <a:spLocks/>
          </p:cNvSpPr>
          <p:nvPr/>
        </p:nvSpPr>
        <p:spPr>
          <a:xfrm>
            <a:off x="10471484" y="6408236"/>
            <a:ext cx="2971800" cy="254174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3174027-57F6-434F-AF59-2893CC9EA7EA}" type="slidenum">
              <a:rPr lang="pt-PT" smtClean="0"/>
              <a:pPr>
                <a:defRPr/>
              </a:pPr>
              <a:t>2</a:t>
            </a:fld>
            <a:endParaRPr lang="pt-PT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39082F8-C2F8-4E4B-A520-30A4825FF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50" y="2567029"/>
            <a:ext cx="80391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06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64A987B-93B2-4C8C-9177-23A293C69C51}"/>
              </a:ext>
            </a:extLst>
          </p:cNvPr>
          <p:cNvSpPr txBox="1"/>
          <p:nvPr/>
        </p:nvSpPr>
        <p:spPr>
          <a:xfrm>
            <a:off x="193111" y="292100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i="1" dirty="0">
                <a:ln w="0"/>
                <a:solidFill>
                  <a:srgbClr val="006AAF"/>
                </a:solidFill>
                <a:latin typeface="Arial Narrow" panose="020B0606020202030204" pitchFamily="34" charset="0"/>
              </a:rPr>
              <a:t>Misión  </a:t>
            </a:r>
          </a:p>
        </p:txBody>
      </p:sp>
      <p:sp>
        <p:nvSpPr>
          <p:cNvPr id="3" name="Rectángulo 1">
            <a:extLst>
              <a:ext uri="{FF2B5EF4-FFF2-40B4-BE49-F238E27FC236}">
                <a16:creationId xmlns:a16="http://schemas.microsoft.com/office/drawing/2014/main" id="{78D37457-526E-4377-8A7F-EA90F5810F8E}"/>
              </a:ext>
            </a:extLst>
          </p:cNvPr>
          <p:cNvSpPr/>
          <p:nvPr/>
        </p:nvSpPr>
        <p:spPr>
          <a:xfrm>
            <a:off x="536857" y="2425301"/>
            <a:ext cx="11118286" cy="2191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s-ES" altLang="es-ES" sz="2400" b="1" dirty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Regular el sector energético en </a:t>
            </a:r>
            <a:r>
              <a:rPr lang="es-ES" altLang="es-ES" sz="2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defensa de los consumidores </a:t>
            </a:r>
            <a:r>
              <a:rPr lang="es-ES" altLang="es-ES" sz="2400" b="1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presentes</a:t>
            </a:r>
            <a:r>
              <a:rPr lang="es-ES" altLang="es-ES" sz="2400" b="1" dirty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y </a:t>
            </a:r>
            <a:r>
              <a:rPr lang="es-ES" altLang="es-ES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futuros</a:t>
            </a:r>
            <a:r>
              <a:rPr lang="es-ES" altLang="es-ES" sz="2400" b="1" dirty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fomentando el funcionamiento </a:t>
            </a:r>
            <a:r>
              <a:rPr lang="es-ES" altLang="es-ES" sz="24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sostenible</a:t>
            </a:r>
            <a:r>
              <a:rPr lang="es-ES" altLang="es-ES" sz="2400" b="1" dirty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del sector en un contexto                                       de transición energética. 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4406C7C4-423B-4A0B-92C7-C015527D6761}"/>
              </a:ext>
            </a:extLst>
          </p:cNvPr>
          <p:cNvSpPr txBox="1">
            <a:spLocks/>
          </p:cNvSpPr>
          <p:nvPr/>
        </p:nvSpPr>
        <p:spPr>
          <a:xfrm>
            <a:off x="10471484" y="6408236"/>
            <a:ext cx="2971800" cy="254174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3174027-57F6-434F-AF59-2893CC9EA7EA}" type="slidenum">
              <a:rPr lang="pt-PT" smtClean="0"/>
              <a:pPr>
                <a:defRPr/>
              </a:pPr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12542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1">
            <a:extLst>
              <a:ext uri="{FF2B5EF4-FFF2-40B4-BE49-F238E27FC236}">
                <a16:creationId xmlns:a16="http://schemas.microsoft.com/office/drawing/2014/main" id="{78D37457-526E-4377-8A7F-EA90F5810F8E}"/>
              </a:ext>
            </a:extLst>
          </p:cNvPr>
          <p:cNvSpPr/>
          <p:nvPr/>
        </p:nvSpPr>
        <p:spPr>
          <a:xfrm>
            <a:off x="2247671" y="1739147"/>
            <a:ext cx="11114368" cy="4662815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  <a:defRPr/>
            </a:pPr>
            <a:r>
              <a:rPr lang="es-ES" altLang="es-ES" sz="2400" b="1" dirty="0">
                <a:solidFill>
                  <a:srgbClr val="17668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Transparencia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  <a:defRPr/>
            </a:pPr>
            <a:endParaRPr lang="es-ES" altLang="es-ES" sz="2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  <a:defRPr/>
            </a:pPr>
            <a:endParaRPr lang="es-ES" altLang="es-ES" sz="2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  <a:defRPr/>
            </a:pPr>
            <a:r>
              <a:rPr lang="es-ES" altLang="es-ES" sz="2400" b="1" dirty="0">
                <a:solidFill>
                  <a:srgbClr val="A21A4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Independencia 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  <a:defRPr/>
            </a:pPr>
            <a:endParaRPr lang="es-ES" altLang="es-ES" sz="2400" b="1" dirty="0">
              <a:solidFill>
                <a:srgbClr val="006AA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  <a:defRPr/>
            </a:pPr>
            <a:endParaRPr lang="es-ES" altLang="es-ES" sz="2400" b="1" dirty="0">
              <a:solidFill>
                <a:srgbClr val="006AA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  <a:defRPr/>
            </a:pPr>
            <a:r>
              <a:rPr lang="es-ES" altLang="es-ES" sz="2400" b="1" dirty="0">
                <a:solidFill>
                  <a:srgbClr val="3E673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Sostenibilidad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  <a:defRPr/>
            </a:pPr>
            <a:endParaRPr lang="es-ES" altLang="es-ES" sz="2400" b="1" dirty="0">
              <a:solidFill>
                <a:srgbClr val="006AA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  <a:defRPr/>
            </a:pPr>
            <a:r>
              <a:rPr lang="es-ES" altLang="es-ES" sz="2400" b="1" dirty="0">
                <a:solidFill>
                  <a:srgbClr val="E2A82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Innovación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  <a:defRPr/>
            </a:pPr>
            <a:endParaRPr lang="es-ES" altLang="es-ES" sz="2400" b="1" dirty="0">
              <a:solidFill>
                <a:srgbClr val="006AA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  <a:defRPr/>
            </a:pPr>
            <a:endParaRPr lang="es-ES" altLang="es-ES" sz="2400" b="1" dirty="0">
              <a:solidFill>
                <a:srgbClr val="006AA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  <a:defRPr/>
            </a:pPr>
            <a:r>
              <a:rPr lang="es-ES" altLang="es-ES" sz="2400" b="1" dirty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altLang="es-ES" sz="2400" b="1" dirty="0">
                <a:solidFill>
                  <a:srgbClr val="1FA28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Cooperación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  <a:defRPr/>
            </a:pPr>
            <a:endParaRPr lang="es-ES" altLang="es-ES" sz="2400" b="1" dirty="0">
              <a:solidFill>
                <a:srgbClr val="006AA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  <a:defRPr/>
            </a:pPr>
            <a:endParaRPr lang="es-ES" altLang="es-ES" sz="2400" b="1" dirty="0">
              <a:solidFill>
                <a:srgbClr val="006AA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  <a:defRPr/>
            </a:pPr>
            <a:r>
              <a:rPr lang="es-ES" altLang="es-ES" sz="2400" b="1" dirty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altLang="es-ES" sz="2400" b="1" dirty="0">
                <a:solidFill>
                  <a:srgbClr val="192C5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Excelencia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647C638-EA0A-49C0-BFB0-D8018A630F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7082" r="75943" b="23357"/>
          <a:stretch/>
        </p:blipFill>
        <p:spPr>
          <a:xfrm>
            <a:off x="6040323" y="3286103"/>
            <a:ext cx="1608001" cy="1080000"/>
          </a:xfrm>
          <a:prstGeom prst="diamond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64A987B-93B2-4C8C-9177-23A293C69C51}"/>
              </a:ext>
            </a:extLst>
          </p:cNvPr>
          <p:cNvSpPr txBox="1"/>
          <p:nvPr/>
        </p:nvSpPr>
        <p:spPr>
          <a:xfrm>
            <a:off x="193111" y="292100"/>
            <a:ext cx="1320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i="1" dirty="0">
                <a:ln w="0"/>
                <a:solidFill>
                  <a:srgbClr val="006AAF"/>
                </a:solidFill>
                <a:latin typeface="Arial Narrow" panose="020B0606020202030204" pitchFamily="34" charset="0"/>
              </a:rPr>
              <a:t>Valores 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2305FFC-BB47-43E2-9104-5E196CA650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67" b="90256"/>
          <a:stretch/>
        </p:blipFill>
        <p:spPr>
          <a:xfrm>
            <a:off x="589936" y="1466374"/>
            <a:ext cx="1533151" cy="1080000"/>
          </a:xfrm>
          <a:prstGeom prst="diamond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F3CCF4B-FA24-468A-8624-A8D5449717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1" r="76367" b="73636"/>
          <a:stretch/>
        </p:blipFill>
        <p:spPr>
          <a:xfrm>
            <a:off x="631129" y="3231627"/>
            <a:ext cx="1491958" cy="1080000"/>
          </a:xfrm>
          <a:prstGeom prst="diamond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E177406-29A0-43B6-87A3-43CE111213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88" r="76367" b="57324"/>
          <a:stretch/>
        </p:blipFill>
        <p:spPr>
          <a:xfrm>
            <a:off x="497019" y="5004618"/>
            <a:ext cx="1626068" cy="1080000"/>
          </a:xfrm>
          <a:prstGeom prst="diamond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4AA213B-ABA2-48B8-8C26-484B4D8D00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9831" r="75943" b="40195"/>
          <a:stretch/>
        </p:blipFill>
        <p:spPr>
          <a:xfrm>
            <a:off x="6022257" y="1432625"/>
            <a:ext cx="1541407" cy="1080000"/>
          </a:xfrm>
          <a:prstGeom prst="diamond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E39E43B-CB0B-46DB-849A-4D2AE8CFF4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4301" r="75943" b="6244"/>
          <a:stretch/>
        </p:blipFill>
        <p:spPr>
          <a:xfrm>
            <a:off x="6022257" y="5004618"/>
            <a:ext cx="1626067" cy="1080000"/>
          </a:xfrm>
          <a:prstGeom prst="diamond">
            <a:avLst/>
          </a:prstGeom>
        </p:spPr>
      </p:pic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4C6D57AE-860D-4513-9FA4-744332B6000B}"/>
              </a:ext>
            </a:extLst>
          </p:cNvPr>
          <p:cNvSpPr txBox="1">
            <a:spLocks/>
          </p:cNvSpPr>
          <p:nvPr/>
        </p:nvSpPr>
        <p:spPr>
          <a:xfrm>
            <a:off x="10471484" y="6408236"/>
            <a:ext cx="2971800" cy="254174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3174027-57F6-434F-AF59-2893CC9EA7EA}" type="slidenum">
              <a:rPr lang="pt-PT" smtClean="0"/>
              <a:pPr>
                <a:defRPr/>
              </a:pPr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9793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B618FB8-44AE-4F0C-B16B-9661F116A7E1}"/>
              </a:ext>
            </a:extLst>
          </p:cNvPr>
          <p:cNvSpPr txBox="1"/>
          <p:nvPr/>
        </p:nvSpPr>
        <p:spPr>
          <a:xfrm>
            <a:off x="193111" y="292100"/>
            <a:ext cx="1558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i="1" dirty="0">
                <a:ln w="0"/>
                <a:solidFill>
                  <a:srgbClr val="006AAF"/>
                </a:solidFill>
                <a:latin typeface="Arial Narrow" panose="020B0606020202030204" pitchFamily="34" charset="0"/>
              </a:rPr>
              <a:t>Mandatos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23D2886-B5CE-4419-8958-876149586C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63" t="32975" r="13137" b="26021"/>
          <a:stretch/>
        </p:blipFill>
        <p:spPr>
          <a:xfrm>
            <a:off x="4277032" y="2458063"/>
            <a:ext cx="2861187" cy="281202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98A4252-D9E9-47D7-8A25-418D8A0025FF}"/>
              </a:ext>
            </a:extLst>
          </p:cNvPr>
          <p:cNvSpPr txBox="1"/>
          <p:nvPr/>
        </p:nvSpPr>
        <p:spPr>
          <a:xfrm>
            <a:off x="88489" y="3185285"/>
            <a:ext cx="43409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1600" dirty="0">
                <a:solidFill>
                  <a:srgbClr val="61911B"/>
                </a:solidFill>
              </a:rPr>
              <a:t>Regular la actividad de gestión de operaciones de la red de movilidad eléctrica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52130EA-F337-448B-9771-3B1F20124BCC}"/>
              </a:ext>
            </a:extLst>
          </p:cNvPr>
          <p:cNvSpPr txBox="1"/>
          <p:nvPr/>
        </p:nvSpPr>
        <p:spPr>
          <a:xfrm>
            <a:off x="299883" y="2273397"/>
            <a:ext cx="41295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1600" dirty="0">
                <a:solidFill>
                  <a:srgbClr val="E2A82B"/>
                </a:solidFill>
              </a:rPr>
              <a:t>Afirmar la excelencia en defensa del interés público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CF15323-0D70-4309-93F9-6A48C99CE97D}"/>
              </a:ext>
            </a:extLst>
          </p:cNvPr>
          <p:cNvSpPr txBox="1"/>
          <p:nvPr/>
        </p:nvSpPr>
        <p:spPr>
          <a:xfrm>
            <a:off x="3642851" y="1176785"/>
            <a:ext cx="41295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1600" dirty="0">
                <a:solidFill>
                  <a:srgbClr val="006AAF"/>
                </a:solidFill>
              </a:rPr>
              <a:t>Proteger los intereses de los consumidores, en particular de los más vulnerables, y crear las condiciones para su capacitación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FBB3B29-8D7A-4E85-B687-870156A1CCE5}"/>
              </a:ext>
            </a:extLst>
          </p:cNvPr>
          <p:cNvSpPr txBox="1"/>
          <p:nvPr/>
        </p:nvSpPr>
        <p:spPr>
          <a:xfrm>
            <a:off x="6892411" y="2173500"/>
            <a:ext cx="37706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1600" dirty="0">
                <a:solidFill>
                  <a:srgbClr val="61911B"/>
                </a:solidFill>
              </a:rPr>
              <a:t>Regular los monopolios en los sectores de la electricidad y el gas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A99A55F-90FE-4C17-8D60-7F0D4B9BC1D7}"/>
              </a:ext>
            </a:extLst>
          </p:cNvPr>
          <p:cNvSpPr txBox="1"/>
          <p:nvPr/>
        </p:nvSpPr>
        <p:spPr>
          <a:xfrm>
            <a:off x="7066935" y="3050287"/>
            <a:ext cx="49505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1600" dirty="0">
                <a:solidFill>
                  <a:srgbClr val="A21A40"/>
                </a:solidFill>
              </a:rPr>
              <a:t>Promover el buen funcionamiento de los mercados mayoristas y minoristas de electricidad y gas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42B7E5E-52D0-44E7-B0CD-16D33E369B98}"/>
              </a:ext>
            </a:extLst>
          </p:cNvPr>
          <p:cNvSpPr txBox="1"/>
          <p:nvPr/>
        </p:nvSpPr>
        <p:spPr>
          <a:xfrm>
            <a:off x="6892411" y="3927074"/>
            <a:ext cx="50537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1600" dirty="0">
                <a:solidFill>
                  <a:srgbClr val="176686"/>
                </a:solidFill>
              </a:rPr>
              <a:t>Supervisar el funcionamiento de los mercados de carburantes de carretera, GLP y biocombustibles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90EDF902-29CA-4AFC-A9AA-35EEAA6F60A7}"/>
              </a:ext>
            </a:extLst>
          </p:cNvPr>
          <p:cNvSpPr txBox="1"/>
          <p:nvPr/>
        </p:nvSpPr>
        <p:spPr>
          <a:xfrm>
            <a:off x="6912076" y="4907980"/>
            <a:ext cx="39771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1600" dirty="0">
                <a:solidFill>
                  <a:srgbClr val="E2A82B"/>
                </a:solidFill>
              </a:rPr>
              <a:t>Garantizar el acceso de los usuarios a las redes e infraestructuras de electricidad y gas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8303F830-31FB-46AD-8D48-3C89A3B02ECA}"/>
              </a:ext>
            </a:extLst>
          </p:cNvPr>
          <p:cNvSpPr txBox="1"/>
          <p:nvPr/>
        </p:nvSpPr>
        <p:spPr>
          <a:xfrm>
            <a:off x="752169" y="5009061"/>
            <a:ext cx="3812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1600" dirty="0">
                <a:solidFill>
                  <a:srgbClr val="A21A40"/>
                </a:solidFill>
              </a:rPr>
              <a:t>Cooperar con organizaciones nacionales e internacionales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60144BBE-CE0A-4222-AF51-09DF01ECDA44}"/>
              </a:ext>
            </a:extLst>
          </p:cNvPr>
          <p:cNvSpPr txBox="1"/>
          <p:nvPr/>
        </p:nvSpPr>
        <p:spPr>
          <a:xfrm>
            <a:off x="2703870" y="5801319"/>
            <a:ext cx="67154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1600" dirty="0">
                <a:solidFill>
                  <a:srgbClr val="78B321"/>
                </a:solidFill>
              </a:rPr>
              <a:t>Promover el desarrollo eficiente del sector en un contexto de transición energética, con una cuota creciente de energías renovables y una participación más activa de los consumidores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38F1223C-8EAD-489D-A330-AAB9B06AC309}"/>
              </a:ext>
            </a:extLst>
          </p:cNvPr>
          <p:cNvSpPr txBox="1"/>
          <p:nvPr/>
        </p:nvSpPr>
        <p:spPr>
          <a:xfrm>
            <a:off x="513735" y="4097173"/>
            <a:ext cx="35494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1600" dirty="0">
                <a:solidFill>
                  <a:srgbClr val="176686"/>
                </a:solidFill>
              </a:rPr>
              <a:t>Promover el uso eficiente de los recursos energéticos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2D67001D-C6A6-4743-A7B0-2E0E5318DAA5}"/>
              </a:ext>
            </a:extLst>
          </p:cNvPr>
          <p:cNvSpPr txBox="1">
            <a:spLocks/>
          </p:cNvSpPr>
          <p:nvPr/>
        </p:nvSpPr>
        <p:spPr>
          <a:xfrm>
            <a:off x="10471484" y="6408236"/>
            <a:ext cx="2971800" cy="254174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3174027-57F6-434F-AF59-2893CC9EA7EA}" type="slidenum">
              <a:rPr lang="pt-PT" smtClean="0"/>
              <a:pPr>
                <a:defRPr/>
              </a:pPr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45262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64A987B-93B2-4C8C-9177-23A293C69C51}"/>
              </a:ext>
            </a:extLst>
          </p:cNvPr>
          <p:cNvSpPr txBox="1"/>
          <p:nvPr/>
        </p:nvSpPr>
        <p:spPr>
          <a:xfrm>
            <a:off x="193111" y="292100"/>
            <a:ext cx="2802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i="1" dirty="0">
                <a:ln w="0"/>
                <a:solidFill>
                  <a:srgbClr val="006AAF"/>
                </a:solidFill>
                <a:latin typeface="Arial Narrow" panose="020B0606020202030204" pitchFamily="34" charset="0"/>
              </a:rPr>
              <a:t>Sectores regulados 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8E4321BE-2606-4D74-B6F7-D40F128FF6B7}"/>
              </a:ext>
            </a:extLst>
          </p:cNvPr>
          <p:cNvSpPr txBox="1">
            <a:spLocks/>
          </p:cNvSpPr>
          <p:nvPr/>
        </p:nvSpPr>
        <p:spPr>
          <a:xfrm>
            <a:off x="10423358" y="6395947"/>
            <a:ext cx="2971800" cy="254174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3174027-57F6-434F-AF59-2893CC9EA7EA}" type="slidenum">
              <a:rPr lang="pt-PT" smtClean="0"/>
              <a:pPr>
                <a:defRPr/>
              </a:pPr>
              <a:t>6</a:t>
            </a:fld>
            <a:endParaRPr lang="pt-PT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A6C1031-0CBE-4086-90F7-96A72326E9DC}"/>
              </a:ext>
            </a:extLst>
          </p:cNvPr>
          <p:cNvSpPr txBox="1"/>
          <p:nvPr/>
        </p:nvSpPr>
        <p:spPr>
          <a:xfrm>
            <a:off x="906264" y="3186024"/>
            <a:ext cx="1416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>
                <a:solidFill>
                  <a:srgbClr val="CC9A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Electricidad</a:t>
            </a:r>
            <a:endParaRPr lang="pt-PT" dirty="0">
              <a:solidFill>
                <a:srgbClr val="CC9A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655A89F1-C9F3-4554-B7D4-EBB36E716F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71"/>
          <a:stretch/>
        </p:blipFill>
        <p:spPr>
          <a:xfrm>
            <a:off x="731838" y="1342834"/>
            <a:ext cx="1765276" cy="1756868"/>
          </a:xfrm>
          <a:prstGeom prst="rect">
            <a:avLst/>
          </a:prstGeom>
        </p:spPr>
      </p:pic>
      <p:grpSp>
        <p:nvGrpSpPr>
          <p:cNvPr id="28" name="Agrupar 27">
            <a:extLst>
              <a:ext uri="{FF2B5EF4-FFF2-40B4-BE49-F238E27FC236}">
                <a16:creationId xmlns:a16="http://schemas.microsoft.com/office/drawing/2014/main" id="{448EAD52-B1B4-4A65-9972-1223F98DA52A}"/>
              </a:ext>
            </a:extLst>
          </p:cNvPr>
          <p:cNvGrpSpPr/>
          <p:nvPr/>
        </p:nvGrpSpPr>
        <p:grpSpPr>
          <a:xfrm>
            <a:off x="8491778" y="4004655"/>
            <a:ext cx="1719022" cy="2127172"/>
            <a:chOff x="8491778" y="4004655"/>
            <a:chExt cx="1719022" cy="2127172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C9A7998F-A0CD-41DB-964D-9E4E20E73068}"/>
                </a:ext>
              </a:extLst>
            </p:cNvPr>
            <p:cNvSpPr txBox="1"/>
            <p:nvPr/>
          </p:nvSpPr>
          <p:spPr>
            <a:xfrm>
              <a:off x="8643078" y="5762495"/>
              <a:ext cx="14164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dirty="0">
                  <a:solidFill>
                    <a:srgbClr val="CC9A0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Gás natural</a:t>
              </a:r>
            </a:p>
          </p:txBody>
        </p:sp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99B1958C-D08B-4D75-BE79-5630CA014C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82" r="2879" b="2026"/>
            <a:stretch/>
          </p:blipFill>
          <p:spPr>
            <a:xfrm>
              <a:off x="8491778" y="4004655"/>
              <a:ext cx="1719022" cy="1757841"/>
            </a:xfrm>
            <a:prstGeom prst="rect">
              <a:avLst/>
            </a:prstGeom>
          </p:spPr>
        </p:pic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3A2091FC-8123-40E9-8DE9-0C8BA7993B60}"/>
              </a:ext>
            </a:extLst>
          </p:cNvPr>
          <p:cNvGrpSpPr/>
          <p:nvPr/>
        </p:nvGrpSpPr>
        <p:grpSpPr>
          <a:xfrm>
            <a:off x="2287501" y="4253894"/>
            <a:ext cx="2119303" cy="2196414"/>
            <a:chOff x="2287501" y="4253894"/>
            <a:chExt cx="2119303" cy="2196414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3B7E238D-8547-4206-8176-0360B6E46A8D}"/>
                </a:ext>
              </a:extLst>
            </p:cNvPr>
            <p:cNvSpPr txBox="1"/>
            <p:nvPr/>
          </p:nvSpPr>
          <p:spPr>
            <a:xfrm>
              <a:off x="2287501" y="6080976"/>
              <a:ext cx="21193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>
                  <a:solidFill>
                    <a:srgbClr val="CC9A0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Movilidad</a:t>
              </a:r>
              <a:r>
                <a:rPr lang="pt-PT" dirty="0">
                  <a:solidFill>
                    <a:srgbClr val="CC9A0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dirty="0">
                  <a:solidFill>
                    <a:srgbClr val="CC9A0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eléctrica</a:t>
              </a:r>
            </a:p>
          </p:txBody>
        </p:sp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5258B44C-4E45-435C-8C71-3440D1D6F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6693" y="4253894"/>
              <a:ext cx="1899850" cy="1823622"/>
            </a:xfrm>
            <a:prstGeom prst="rect">
              <a:avLst/>
            </a:prstGeom>
          </p:spPr>
        </p:pic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E72767E8-676C-4475-B6CA-F4C0E829B8D6}"/>
              </a:ext>
            </a:extLst>
          </p:cNvPr>
          <p:cNvGrpSpPr/>
          <p:nvPr/>
        </p:nvGrpSpPr>
        <p:grpSpPr>
          <a:xfrm>
            <a:off x="5099946" y="2406941"/>
            <a:ext cx="1889362" cy="2442039"/>
            <a:chOff x="5091466" y="2405639"/>
            <a:chExt cx="1889362" cy="2442039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FE79D1A4-5F77-40A8-A8F7-8032B37960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19" r="3402" b="3029"/>
            <a:stretch/>
          </p:blipFill>
          <p:spPr>
            <a:xfrm>
              <a:off x="5091466" y="2405639"/>
              <a:ext cx="1813831" cy="1848255"/>
            </a:xfrm>
            <a:prstGeom prst="rect">
              <a:avLst/>
            </a:prstGeom>
          </p:spPr>
        </p:pic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C4EE9A14-5280-4522-9B65-9F61BA0EF133}"/>
                </a:ext>
              </a:extLst>
            </p:cNvPr>
            <p:cNvSpPr txBox="1"/>
            <p:nvPr/>
          </p:nvSpPr>
          <p:spPr>
            <a:xfrm>
              <a:off x="5211172" y="4478346"/>
              <a:ext cx="1769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dirty="0" err="1">
                  <a:solidFill>
                    <a:srgbClr val="CC9A0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Combustíbles</a:t>
              </a:r>
              <a:endParaRPr lang="pt-PT" dirty="0">
                <a:solidFill>
                  <a:srgbClr val="CC9A0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Anel 17">
            <a:extLst>
              <a:ext uri="{FF2B5EF4-FFF2-40B4-BE49-F238E27FC236}">
                <a16:creationId xmlns:a16="http://schemas.microsoft.com/office/drawing/2014/main" id="{895CAE60-E363-43BF-92BA-81C7B0A69F1F}"/>
              </a:ext>
            </a:extLst>
          </p:cNvPr>
          <p:cNvSpPr/>
          <p:nvPr/>
        </p:nvSpPr>
        <p:spPr>
          <a:xfrm>
            <a:off x="6101173" y="5577830"/>
            <a:ext cx="804124" cy="818117"/>
          </a:xfrm>
          <a:prstGeom prst="donut">
            <a:avLst>
              <a:gd name="adj" fmla="val 10246"/>
            </a:avLst>
          </a:prstGeom>
          <a:solidFill>
            <a:srgbClr val="E7E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6" name="Anel 18">
            <a:extLst>
              <a:ext uri="{FF2B5EF4-FFF2-40B4-BE49-F238E27FC236}">
                <a16:creationId xmlns:a16="http://schemas.microsoft.com/office/drawing/2014/main" id="{0A0621DC-8204-432B-91CA-E89056675FE5}"/>
              </a:ext>
            </a:extLst>
          </p:cNvPr>
          <p:cNvSpPr/>
          <p:nvPr/>
        </p:nvSpPr>
        <p:spPr>
          <a:xfrm>
            <a:off x="691671" y="4848980"/>
            <a:ext cx="656980" cy="633451"/>
          </a:xfrm>
          <a:prstGeom prst="donut">
            <a:avLst>
              <a:gd name="adj" fmla="val 10246"/>
            </a:avLst>
          </a:prstGeom>
          <a:solidFill>
            <a:srgbClr val="E7E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7" name="Anel 19">
            <a:extLst>
              <a:ext uri="{FF2B5EF4-FFF2-40B4-BE49-F238E27FC236}">
                <a16:creationId xmlns:a16="http://schemas.microsoft.com/office/drawing/2014/main" id="{AD87E926-EBED-4D17-8198-288025637423}"/>
              </a:ext>
            </a:extLst>
          </p:cNvPr>
          <p:cNvSpPr/>
          <p:nvPr/>
        </p:nvSpPr>
        <p:spPr>
          <a:xfrm>
            <a:off x="1370737" y="4478346"/>
            <a:ext cx="409758" cy="405229"/>
          </a:xfrm>
          <a:prstGeom prst="donut">
            <a:avLst>
              <a:gd name="adj" fmla="val 12811"/>
            </a:avLst>
          </a:prstGeom>
          <a:solidFill>
            <a:srgbClr val="E7E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8" name="Anel 20">
            <a:extLst>
              <a:ext uri="{FF2B5EF4-FFF2-40B4-BE49-F238E27FC236}">
                <a16:creationId xmlns:a16="http://schemas.microsoft.com/office/drawing/2014/main" id="{16B2D1EA-71AA-4CAA-8440-2E8784F4A1F6}"/>
              </a:ext>
            </a:extLst>
          </p:cNvPr>
          <p:cNvSpPr/>
          <p:nvPr/>
        </p:nvSpPr>
        <p:spPr>
          <a:xfrm>
            <a:off x="4406804" y="1419429"/>
            <a:ext cx="656980" cy="633451"/>
          </a:xfrm>
          <a:prstGeom prst="donut">
            <a:avLst>
              <a:gd name="adj" fmla="val 10246"/>
            </a:avLst>
          </a:prstGeom>
          <a:solidFill>
            <a:srgbClr val="E7E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9" name="Anel 21">
            <a:extLst>
              <a:ext uri="{FF2B5EF4-FFF2-40B4-BE49-F238E27FC236}">
                <a16:creationId xmlns:a16="http://schemas.microsoft.com/office/drawing/2014/main" id="{8F14E058-AF29-4305-9D33-F70016391276}"/>
              </a:ext>
            </a:extLst>
          </p:cNvPr>
          <p:cNvSpPr/>
          <p:nvPr/>
        </p:nvSpPr>
        <p:spPr>
          <a:xfrm>
            <a:off x="10756321" y="3429731"/>
            <a:ext cx="409758" cy="426132"/>
          </a:xfrm>
          <a:prstGeom prst="donut">
            <a:avLst>
              <a:gd name="adj" fmla="val 12811"/>
            </a:avLst>
          </a:prstGeom>
          <a:solidFill>
            <a:srgbClr val="E7E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20" name="Anel 22">
            <a:extLst>
              <a:ext uri="{FF2B5EF4-FFF2-40B4-BE49-F238E27FC236}">
                <a16:creationId xmlns:a16="http://schemas.microsoft.com/office/drawing/2014/main" id="{FCE8A093-66B7-4B9B-99A2-BA9E9DE42CD7}"/>
              </a:ext>
            </a:extLst>
          </p:cNvPr>
          <p:cNvSpPr/>
          <p:nvPr/>
        </p:nvSpPr>
        <p:spPr>
          <a:xfrm>
            <a:off x="3523184" y="2868189"/>
            <a:ext cx="968353" cy="948717"/>
          </a:xfrm>
          <a:prstGeom prst="donut">
            <a:avLst>
              <a:gd name="adj" fmla="val 8030"/>
            </a:avLst>
          </a:prstGeom>
          <a:solidFill>
            <a:srgbClr val="E7E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0B497540-3F85-4D10-AA55-7382AA043FAE}"/>
              </a:ext>
            </a:extLst>
          </p:cNvPr>
          <p:cNvGrpSpPr/>
          <p:nvPr/>
        </p:nvGrpSpPr>
        <p:grpSpPr>
          <a:xfrm>
            <a:off x="731838" y="1342834"/>
            <a:ext cx="1765276" cy="2212522"/>
            <a:chOff x="745493" y="1342834"/>
            <a:chExt cx="1765276" cy="2212522"/>
          </a:xfrm>
        </p:grpSpPr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63078C1E-E4B7-4073-BD13-C9A08B3CF651}"/>
                </a:ext>
              </a:extLst>
            </p:cNvPr>
            <p:cNvSpPr txBox="1"/>
            <p:nvPr/>
          </p:nvSpPr>
          <p:spPr>
            <a:xfrm>
              <a:off x="919919" y="3186024"/>
              <a:ext cx="14164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ES" b="1" dirty="0">
                <a:solidFill>
                  <a:srgbClr val="CC9A0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956AE916-B2F8-4117-9452-55F3E30537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271"/>
            <a:stretch/>
          </p:blipFill>
          <p:spPr>
            <a:xfrm>
              <a:off x="745493" y="1342834"/>
              <a:ext cx="1765276" cy="1756868"/>
            </a:xfrm>
            <a:prstGeom prst="rect">
              <a:avLst/>
            </a:prstGeom>
          </p:spPr>
        </p:pic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8E20B6D8-CB76-448E-BCF9-02C9C896ADFE}"/>
              </a:ext>
            </a:extLst>
          </p:cNvPr>
          <p:cNvGrpSpPr/>
          <p:nvPr/>
        </p:nvGrpSpPr>
        <p:grpSpPr>
          <a:xfrm>
            <a:off x="7859482" y="1182946"/>
            <a:ext cx="2093692" cy="2372410"/>
            <a:chOff x="8056693" y="1096624"/>
            <a:chExt cx="2093692" cy="2372410"/>
          </a:xfrm>
        </p:grpSpPr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AC0E3417-0592-4BA8-B8E9-DA28DB9DA4FB}"/>
                </a:ext>
              </a:extLst>
            </p:cNvPr>
            <p:cNvSpPr txBox="1"/>
            <p:nvPr/>
          </p:nvSpPr>
          <p:spPr>
            <a:xfrm>
              <a:off x="8056693" y="3099702"/>
              <a:ext cx="20936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dirty="0">
                  <a:solidFill>
                    <a:srgbClr val="CC9A0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GPL</a:t>
              </a:r>
            </a:p>
          </p:txBody>
        </p:sp>
        <p:pic>
          <p:nvPicPr>
            <p:cNvPr id="30" name="Imagem 29">
              <a:extLst>
                <a:ext uri="{FF2B5EF4-FFF2-40B4-BE49-F238E27FC236}">
                  <a16:creationId xmlns:a16="http://schemas.microsoft.com/office/drawing/2014/main" id="{53E3D7E4-699B-485E-AF27-496736E9F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2001" y="1096624"/>
              <a:ext cx="1979973" cy="2087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701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val 70">
            <a:extLst>
              <a:ext uri="{FF2B5EF4-FFF2-40B4-BE49-F238E27FC236}">
                <a16:creationId xmlns:a16="http://schemas.microsoft.com/office/drawing/2014/main" id="{B211BD4F-1C4A-460D-82C0-DD741B5C1045}"/>
              </a:ext>
            </a:extLst>
          </p:cNvPr>
          <p:cNvSpPr/>
          <p:nvPr/>
        </p:nvSpPr>
        <p:spPr>
          <a:xfrm>
            <a:off x="7255445" y="2269151"/>
            <a:ext cx="3467974" cy="2880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8E4321BE-2606-4D74-B6F7-D40F128FF6B7}"/>
              </a:ext>
            </a:extLst>
          </p:cNvPr>
          <p:cNvSpPr txBox="1">
            <a:spLocks/>
          </p:cNvSpPr>
          <p:nvPr/>
        </p:nvSpPr>
        <p:spPr>
          <a:xfrm>
            <a:off x="10471484" y="6408236"/>
            <a:ext cx="2971800" cy="254174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3174027-57F6-434F-AF59-2893CC9EA7EA}" type="slidenum">
              <a:rPr lang="pt-PT" smtClean="0"/>
              <a:pPr>
                <a:defRPr/>
              </a:pPr>
              <a:t>7</a:t>
            </a:fld>
            <a:endParaRPr lang="pt-PT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FEE7441-D7F0-4AAB-9F0D-5B909014C75B}"/>
              </a:ext>
            </a:extLst>
          </p:cNvPr>
          <p:cNvSpPr txBox="1"/>
          <p:nvPr/>
        </p:nvSpPr>
        <p:spPr>
          <a:xfrm>
            <a:off x="197021" y="261833"/>
            <a:ext cx="3930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i="1" dirty="0">
                <a:ln w="0"/>
                <a:solidFill>
                  <a:srgbClr val="006AAF"/>
                </a:solidFill>
                <a:latin typeface="Arial Narrow" panose="020B0606020202030204" pitchFamily="34" charset="0"/>
              </a:rPr>
              <a:t>Organización por procesos 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560E0FE-73B6-4830-BDD7-B123638FFB9E}"/>
              </a:ext>
            </a:extLst>
          </p:cNvPr>
          <p:cNvSpPr/>
          <p:nvPr/>
        </p:nvSpPr>
        <p:spPr>
          <a:xfrm>
            <a:off x="1050332" y="2272879"/>
            <a:ext cx="3960000" cy="2880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876D6349-2F69-4F9F-AA1C-8DE64E335247}"/>
              </a:ext>
            </a:extLst>
          </p:cNvPr>
          <p:cNvGrpSpPr/>
          <p:nvPr/>
        </p:nvGrpSpPr>
        <p:grpSpPr>
          <a:xfrm>
            <a:off x="1777365" y="2895632"/>
            <a:ext cx="2505934" cy="1634495"/>
            <a:chOff x="1230639" y="2962366"/>
            <a:chExt cx="2505934" cy="1634495"/>
          </a:xfrm>
        </p:grpSpPr>
        <p:grpSp>
          <p:nvGrpSpPr>
            <p:cNvPr id="33" name="Agrupar 32">
              <a:extLst>
                <a:ext uri="{FF2B5EF4-FFF2-40B4-BE49-F238E27FC236}">
                  <a16:creationId xmlns:a16="http://schemas.microsoft.com/office/drawing/2014/main" id="{EEC2FBF5-99C9-42FB-BAB8-EA6835129FA5}"/>
                </a:ext>
              </a:extLst>
            </p:cNvPr>
            <p:cNvGrpSpPr/>
            <p:nvPr/>
          </p:nvGrpSpPr>
          <p:grpSpPr>
            <a:xfrm>
              <a:off x="1230639" y="2962366"/>
              <a:ext cx="2505934" cy="720000"/>
              <a:chOff x="1379509" y="1698419"/>
              <a:chExt cx="2505934" cy="720000"/>
            </a:xfrm>
          </p:grpSpPr>
          <p:pic>
            <p:nvPicPr>
              <p:cNvPr id="49" name="Imagem 48">
                <a:extLst>
                  <a:ext uri="{FF2B5EF4-FFF2-40B4-BE49-F238E27FC236}">
                    <a16:creationId xmlns:a16="http://schemas.microsoft.com/office/drawing/2014/main" id="{B3409D42-9028-4E07-BDA1-EC73259D72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6271"/>
              <a:stretch/>
            </p:blipFill>
            <p:spPr>
              <a:xfrm>
                <a:off x="1379509" y="1698419"/>
                <a:ext cx="723446" cy="720000"/>
              </a:xfrm>
              <a:prstGeom prst="rect">
                <a:avLst/>
              </a:prstGeom>
            </p:spPr>
          </p:pic>
          <p:pic>
            <p:nvPicPr>
              <p:cNvPr id="50" name="Imagem 49">
                <a:extLst>
                  <a:ext uri="{FF2B5EF4-FFF2-40B4-BE49-F238E27FC236}">
                    <a16:creationId xmlns:a16="http://schemas.microsoft.com/office/drawing/2014/main" id="{3BAE3F01-32C1-4B7D-941B-68B6AB6FC9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582" r="2879" b="2026"/>
              <a:stretch/>
            </p:blipFill>
            <p:spPr>
              <a:xfrm>
                <a:off x="3181343" y="1698419"/>
                <a:ext cx="704100" cy="720000"/>
              </a:xfrm>
              <a:prstGeom prst="rect">
                <a:avLst/>
              </a:prstGeom>
            </p:spPr>
          </p:pic>
          <p:pic>
            <p:nvPicPr>
              <p:cNvPr id="51" name="Imagem 50">
                <a:extLst>
                  <a:ext uri="{FF2B5EF4-FFF2-40B4-BE49-F238E27FC236}">
                    <a16:creationId xmlns:a16="http://schemas.microsoft.com/office/drawing/2014/main" id="{DE66DDC9-AFA6-425A-8505-AE8600BDA0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67101" y="1698419"/>
                <a:ext cx="750096" cy="720000"/>
              </a:xfrm>
              <a:prstGeom prst="rect">
                <a:avLst/>
              </a:prstGeom>
            </p:spPr>
          </p:pic>
        </p:grpSp>
        <p:pic>
          <p:nvPicPr>
            <p:cNvPr id="37" name="Imagem 36">
              <a:extLst>
                <a:ext uri="{FF2B5EF4-FFF2-40B4-BE49-F238E27FC236}">
                  <a16:creationId xmlns:a16="http://schemas.microsoft.com/office/drawing/2014/main" id="{B4AB3E98-127A-4DB5-9F3B-96E9AAB343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19" r="3402" b="3029"/>
            <a:stretch/>
          </p:blipFill>
          <p:spPr>
            <a:xfrm>
              <a:off x="1615748" y="3822861"/>
              <a:ext cx="706590" cy="720000"/>
            </a:xfrm>
            <a:prstGeom prst="rect">
              <a:avLst/>
            </a:prstGeom>
          </p:spPr>
        </p:pic>
        <p:pic>
          <p:nvPicPr>
            <p:cNvPr id="48" name="Imagem 47">
              <a:extLst>
                <a:ext uri="{FF2B5EF4-FFF2-40B4-BE49-F238E27FC236}">
                  <a16:creationId xmlns:a16="http://schemas.microsoft.com/office/drawing/2014/main" id="{5D967405-C212-403D-B60C-9309FAC95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6052" y="3768861"/>
              <a:ext cx="785271" cy="828000"/>
            </a:xfrm>
            <a:prstGeom prst="rect">
              <a:avLst/>
            </a:prstGeom>
          </p:spPr>
        </p:pic>
      </p:grp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13704210-6826-4C4D-8BC3-296AA904E193}"/>
              </a:ext>
            </a:extLst>
          </p:cNvPr>
          <p:cNvSpPr txBox="1"/>
          <p:nvPr/>
        </p:nvSpPr>
        <p:spPr>
          <a:xfrm>
            <a:off x="2093492" y="4536996"/>
            <a:ext cx="1800000" cy="90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E2A82B"/>
            </a:solidFill>
          </a:ln>
        </p:spPr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r>
              <a:rPr lang="pt-PT" dirty="0"/>
              <a:t>Consumidores de Energia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7C6190F3-7102-4ACA-939D-DC5A1E9309B4}"/>
              </a:ext>
            </a:extLst>
          </p:cNvPr>
          <p:cNvSpPr txBox="1"/>
          <p:nvPr/>
        </p:nvSpPr>
        <p:spPr>
          <a:xfrm>
            <a:off x="615785" y="1924675"/>
            <a:ext cx="1800000" cy="843945"/>
          </a:xfrm>
          <a:prstGeom prst="ellipse">
            <a:avLst/>
          </a:prstGeom>
          <a:solidFill>
            <a:schemeClr val="bg1"/>
          </a:solidFill>
          <a:ln w="38100">
            <a:solidFill>
              <a:srgbClr val="E2A82B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Comunicación, Imagen y relación con la prensa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D505855E-F016-4B56-8E18-29F0DFFDF28E}"/>
              </a:ext>
            </a:extLst>
          </p:cNvPr>
          <p:cNvSpPr txBox="1"/>
          <p:nvPr/>
        </p:nvSpPr>
        <p:spPr>
          <a:xfrm>
            <a:off x="169963" y="3558577"/>
            <a:ext cx="1800000" cy="90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E2A82B"/>
            </a:solidFill>
          </a:ln>
        </p:spPr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r>
              <a:rPr lang="es-ES" dirty="0"/>
              <a:t>Apoyo Jurídico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D9EFB3EC-A5B1-416E-923F-0F7D45FDA46B}"/>
              </a:ext>
            </a:extLst>
          </p:cNvPr>
          <p:cNvSpPr txBox="1"/>
          <p:nvPr/>
        </p:nvSpPr>
        <p:spPr>
          <a:xfrm>
            <a:off x="4098722" y="3558577"/>
            <a:ext cx="1800000" cy="90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E2A82B"/>
            </a:solidFill>
          </a:ln>
        </p:spPr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r>
              <a:rPr lang="es-ES" dirty="0"/>
              <a:t>Innovación y proyectos especiales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2251301A-CB22-41FE-AB35-3F319366D415}"/>
              </a:ext>
            </a:extLst>
          </p:cNvPr>
          <p:cNvSpPr txBox="1"/>
          <p:nvPr/>
        </p:nvSpPr>
        <p:spPr>
          <a:xfrm>
            <a:off x="3499444" y="1896648"/>
            <a:ext cx="1800000" cy="90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E2A82B"/>
            </a:solidFill>
          </a:ln>
        </p:spPr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r>
              <a:rPr lang="es-ES" dirty="0"/>
              <a:t>Relaciones Internacionales</a:t>
            </a:r>
          </a:p>
        </p:txBody>
      </p:sp>
      <p:grpSp>
        <p:nvGrpSpPr>
          <p:cNvPr id="57" name="Agrupar 56">
            <a:extLst>
              <a:ext uri="{FF2B5EF4-FFF2-40B4-BE49-F238E27FC236}">
                <a16:creationId xmlns:a16="http://schemas.microsoft.com/office/drawing/2014/main" id="{41AAD72C-ABA0-491D-BC54-627EA11DC293}"/>
              </a:ext>
            </a:extLst>
          </p:cNvPr>
          <p:cNvGrpSpPr/>
          <p:nvPr/>
        </p:nvGrpSpPr>
        <p:grpSpPr>
          <a:xfrm>
            <a:off x="7727955" y="3279066"/>
            <a:ext cx="2505934" cy="720000"/>
            <a:chOff x="1379509" y="1698419"/>
            <a:chExt cx="2505934" cy="720000"/>
          </a:xfrm>
        </p:grpSpPr>
        <p:pic>
          <p:nvPicPr>
            <p:cNvPr id="58" name="Imagem 57">
              <a:extLst>
                <a:ext uri="{FF2B5EF4-FFF2-40B4-BE49-F238E27FC236}">
                  <a16:creationId xmlns:a16="http://schemas.microsoft.com/office/drawing/2014/main" id="{5A707252-3E95-4E2D-AFD8-BFF085C0BF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271"/>
            <a:stretch/>
          </p:blipFill>
          <p:spPr>
            <a:xfrm>
              <a:off x="1379509" y="1698419"/>
              <a:ext cx="723446" cy="720000"/>
            </a:xfrm>
            <a:prstGeom prst="rect">
              <a:avLst/>
            </a:prstGeom>
          </p:spPr>
        </p:pic>
        <p:pic>
          <p:nvPicPr>
            <p:cNvPr id="59" name="Imagem 58">
              <a:extLst>
                <a:ext uri="{FF2B5EF4-FFF2-40B4-BE49-F238E27FC236}">
                  <a16:creationId xmlns:a16="http://schemas.microsoft.com/office/drawing/2014/main" id="{445DB65B-E55B-4A02-A663-93A4837EC5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82" r="2879" b="2026"/>
            <a:stretch/>
          </p:blipFill>
          <p:spPr>
            <a:xfrm>
              <a:off x="3181343" y="1698419"/>
              <a:ext cx="704100" cy="720000"/>
            </a:xfrm>
            <a:prstGeom prst="rect">
              <a:avLst/>
            </a:prstGeom>
          </p:spPr>
        </p:pic>
        <p:pic>
          <p:nvPicPr>
            <p:cNvPr id="60" name="Imagem 59">
              <a:extLst>
                <a:ext uri="{FF2B5EF4-FFF2-40B4-BE49-F238E27FC236}">
                  <a16:creationId xmlns:a16="http://schemas.microsoft.com/office/drawing/2014/main" id="{898CA696-D187-4D26-B654-FBC3E83E3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67101" y="1698419"/>
              <a:ext cx="750096" cy="720000"/>
            </a:xfrm>
            <a:prstGeom prst="rect">
              <a:avLst/>
            </a:prstGeom>
          </p:spPr>
        </p:pic>
      </p:grp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DA642332-6E5C-4465-A985-23A969857C3A}"/>
              </a:ext>
            </a:extLst>
          </p:cNvPr>
          <p:cNvSpPr txBox="1"/>
          <p:nvPr/>
        </p:nvSpPr>
        <p:spPr>
          <a:xfrm>
            <a:off x="6422249" y="2270675"/>
            <a:ext cx="1800000" cy="540000"/>
          </a:xfrm>
          <a:prstGeom prst="rect">
            <a:avLst/>
          </a:prstGeom>
          <a:solidFill>
            <a:schemeClr val="bg1"/>
          </a:solidFill>
          <a:ln w="38100">
            <a:solidFill>
              <a:srgbClr val="E2A82B"/>
            </a:solidFill>
          </a:ln>
        </p:spPr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r>
              <a:rPr lang="es-ES" dirty="0"/>
              <a:t>Infraestructuras y Redes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CBC436B2-B754-49C7-A9D0-9C237A6616F0}"/>
              </a:ext>
            </a:extLst>
          </p:cNvPr>
          <p:cNvSpPr txBox="1"/>
          <p:nvPr/>
        </p:nvSpPr>
        <p:spPr>
          <a:xfrm>
            <a:off x="9402629" y="4496216"/>
            <a:ext cx="1800000" cy="540000"/>
          </a:xfrm>
          <a:prstGeom prst="rect">
            <a:avLst/>
          </a:prstGeom>
          <a:solidFill>
            <a:schemeClr val="bg1"/>
          </a:solidFill>
          <a:ln w="38100">
            <a:solidFill>
              <a:srgbClr val="E2A82B"/>
            </a:solidFill>
          </a:ln>
        </p:spPr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r>
              <a:rPr lang="es-ES" dirty="0"/>
              <a:t>Tarifas, Precios y Eficiencia Energética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CFC44807-1DD2-4397-89E1-F5E9F3BBD682}"/>
              </a:ext>
            </a:extLst>
          </p:cNvPr>
          <p:cNvSpPr txBox="1"/>
          <p:nvPr/>
        </p:nvSpPr>
        <p:spPr>
          <a:xfrm>
            <a:off x="6637267" y="4643218"/>
            <a:ext cx="1800000" cy="261610"/>
          </a:xfrm>
          <a:prstGeom prst="rect">
            <a:avLst/>
          </a:prstGeom>
          <a:solidFill>
            <a:schemeClr val="bg1"/>
          </a:solidFill>
          <a:ln w="38100">
            <a:solidFill>
              <a:srgbClr val="E2A82B"/>
            </a:solidFill>
          </a:ln>
        </p:spPr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r>
              <a:rPr lang="es-ES" dirty="0"/>
              <a:t>Mercados y Competencia</a:t>
            </a: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B0F79FFA-A0AF-4752-B681-5AC6B2D7EB7D}"/>
              </a:ext>
            </a:extLst>
          </p:cNvPr>
          <p:cNvSpPr txBox="1"/>
          <p:nvPr/>
        </p:nvSpPr>
        <p:spPr>
          <a:xfrm>
            <a:off x="9823419" y="2328497"/>
            <a:ext cx="1800000" cy="430887"/>
          </a:xfrm>
          <a:prstGeom prst="rect">
            <a:avLst/>
          </a:prstGeom>
          <a:solidFill>
            <a:schemeClr val="bg1"/>
          </a:solidFill>
          <a:ln w="38100">
            <a:solidFill>
              <a:srgbClr val="E2A82B"/>
            </a:solidFill>
          </a:ln>
        </p:spPr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r>
              <a:rPr lang="es-ES" dirty="0"/>
              <a:t>Datos Financieros y Económicos</a:t>
            </a:r>
          </a:p>
        </p:txBody>
      </p:sp>
      <p:grpSp>
        <p:nvGrpSpPr>
          <p:cNvPr id="65" name="Agrupar 64">
            <a:extLst>
              <a:ext uri="{FF2B5EF4-FFF2-40B4-BE49-F238E27FC236}">
                <a16:creationId xmlns:a16="http://schemas.microsoft.com/office/drawing/2014/main" id="{FD16F09C-85AB-4A35-86EC-51CD6552EB93}"/>
              </a:ext>
            </a:extLst>
          </p:cNvPr>
          <p:cNvGrpSpPr/>
          <p:nvPr/>
        </p:nvGrpSpPr>
        <p:grpSpPr>
          <a:xfrm>
            <a:off x="4892094" y="6083119"/>
            <a:ext cx="1628757" cy="828000"/>
            <a:chOff x="9838130" y="2461181"/>
            <a:chExt cx="1628757" cy="828000"/>
          </a:xfrm>
        </p:grpSpPr>
        <p:cxnSp>
          <p:nvCxnSpPr>
            <p:cNvPr id="66" name="Conexão reta 65">
              <a:extLst>
                <a:ext uri="{FF2B5EF4-FFF2-40B4-BE49-F238E27FC236}">
                  <a16:creationId xmlns:a16="http://schemas.microsoft.com/office/drawing/2014/main" id="{668E5211-37FF-4483-A30F-C1E2037DB42C}"/>
                </a:ext>
              </a:extLst>
            </p:cNvPr>
            <p:cNvCxnSpPr>
              <a:cxnSpLocks/>
              <a:stCxn id="67" idx="1"/>
              <a:endCxn id="68" idx="1"/>
            </p:cNvCxnSpPr>
            <p:nvPr/>
          </p:nvCxnSpPr>
          <p:spPr>
            <a:xfrm>
              <a:off x="9838130" y="2875181"/>
              <a:ext cx="900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7" name="Imagem 66">
              <a:extLst>
                <a:ext uri="{FF2B5EF4-FFF2-40B4-BE49-F238E27FC236}">
                  <a16:creationId xmlns:a16="http://schemas.microsoft.com/office/drawing/2014/main" id="{F0C86286-DF8F-45AF-B19B-2AAFFD81D9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919" r="3402" b="3029"/>
            <a:stretch/>
          </p:blipFill>
          <p:spPr>
            <a:xfrm>
              <a:off x="9838130" y="2515181"/>
              <a:ext cx="706590" cy="720000"/>
            </a:xfrm>
            <a:prstGeom prst="rect">
              <a:avLst/>
            </a:prstGeom>
          </p:spPr>
        </p:pic>
        <p:pic>
          <p:nvPicPr>
            <p:cNvPr id="68" name="Imagem 67">
              <a:extLst>
                <a:ext uri="{FF2B5EF4-FFF2-40B4-BE49-F238E27FC236}">
                  <a16:creationId xmlns:a16="http://schemas.microsoft.com/office/drawing/2014/main" id="{59784923-602D-4B6F-99D5-82F17E4CC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1616" y="2461181"/>
              <a:ext cx="785271" cy="828000"/>
            </a:xfrm>
            <a:prstGeom prst="rect">
              <a:avLst/>
            </a:prstGeom>
          </p:spPr>
        </p:pic>
      </p:grp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548D1122-8FCE-4FEB-A88C-3AE07BBCEC00}"/>
              </a:ext>
            </a:extLst>
          </p:cNvPr>
          <p:cNvSpPr txBox="1">
            <a:spLocks noChangeAspect="1"/>
          </p:cNvSpPr>
          <p:nvPr/>
        </p:nvSpPr>
        <p:spPr>
          <a:xfrm>
            <a:off x="4806473" y="5552151"/>
            <a:ext cx="1800000" cy="54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Único vector en silo</a:t>
            </a:r>
          </a:p>
        </p:txBody>
      </p:sp>
    </p:spTree>
    <p:extLst>
      <p:ext uri="{BB962C8B-B14F-4D97-AF65-F5344CB8AC3E}">
        <p14:creationId xmlns:p14="http://schemas.microsoft.com/office/powerpoint/2010/main" val="2785043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">
            <a:extLst>
              <a:ext uri="{FF2B5EF4-FFF2-40B4-BE49-F238E27FC236}">
                <a16:creationId xmlns:a16="http://schemas.microsoft.com/office/drawing/2014/main" id="{6F88740D-18F3-48EA-A389-6D10DB6D1C4F}"/>
              </a:ext>
            </a:extLst>
          </p:cNvPr>
          <p:cNvGrpSpPr/>
          <p:nvPr/>
        </p:nvGrpSpPr>
        <p:grpSpPr>
          <a:xfrm>
            <a:off x="1213582" y="1339209"/>
            <a:ext cx="9381773" cy="5380029"/>
            <a:chOff x="297180" y="924877"/>
            <a:chExt cx="8488325" cy="5380029"/>
          </a:xfrm>
        </p:grpSpPr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748424DA-B1CD-4614-A620-6693AD0DB298}"/>
                </a:ext>
              </a:extLst>
            </p:cNvPr>
            <p:cNvSpPr txBox="1"/>
            <p:nvPr/>
          </p:nvSpPr>
          <p:spPr>
            <a:xfrm>
              <a:off x="3181350" y="1285875"/>
              <a:ext cx="1924050" cy="523220"/>
            </a:xfrm>
            <a:prstGeom prst="rect">
              <a:avLst/>
            </a:prstGeom>
            <a:solidFill>
              <a:srgbClr val="CC9925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b="1" dirty="0">
                  <a:solidFill>
                    <a:schemeClr val="bg1"/>
                  </a:solidFill>
                  <a:latin typeface="Candara" panose="020E0502030303020204" pitchFamily="34" charset="0"/>
                </a:rPr>
                <a:t>CONSELHO DE ADMINISTRAÇÃO</a:t>
              </a:r>
            </a:p>
          </p:txBody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B684D245-3EBF-4E60-A94E-41EC5F09C247}"/>
                </a:ext>
              </a:extLst>
            </p:cNvPr>
            <p:cNvSpPr txBox="1"/>
            <p:nvPr/>
          </p:nvSpPr>
          <p:spPr>
            <a:xfrm>
              <a:off x="1279982" y="1393596"/>
              <a:ext cx="1315918" cy="30777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rgbClr val="C9CBCA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ndara" panose="020E0502030303020204" pitchFamily="34" charset="0"/>
                </a:rPr>
                <a:t>Fiscal Único</a:t>
              </a:r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DFDAF1B1-736E-4AD3-92E1-981B4D3A9D0B}"/>
                </a:ext>
              </a:extLst>
            </p:cNvPr>
            <p:cNvSpPr txBox="1"/>
            <p:nvPr/>
          </p:nvSpPr>
          <p:spPr>
            <a:xfrm>
              <a:off x="5715000" y="924877"/>
              <a:ext cx="2613482" cy="30777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rgbClr val="C9CBCA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ndara" panose="020E0502030303020204" pitchFamily="34" charset="0"/>
                </a:rPr>
                <a:t>Conselho  Consultivo</a:t>
              </a: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7C7215D7-3D7D-4CAE-BB86-F9D3264234CB}"/>
                </a:ext>
              </a:extLst>
            </p:cNvPr>
            <p:cNvSpPr txBox="1"/>
            <p:nvPr/>
          </p:nvSpPr>
          <p:spPr>
            <a:xfrm>
              <a:off x="5715000" y="1393596"/>
              <a:ext cx="2613482" cy="30777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rgbClr val="C9CBCA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ndara" panose="020E0502030303020204" pitchFamily="34" charset="0"/>
                </a:rPr>
                <a:t>Conselho  Tarifário</a:t>
              </a: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F611D9BE-DF26-4B50-84D2-BCEE7A4155E4}"/>
                </a:ext>
              </a:extLst>
            </p:cNvPr>
            <p:cNvSpPr txBox="1"/>
            <p:nvPr/>
          </p:nvSpPr>
          <p:spPr>
            <a:xfrm>
              <a:off x="5715000" y="1866651"/>
              <a:ext cx="2613482" cy="30777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rgbClr val="C9CBCA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ndara" panose="020E0502030303020204" pitchFamily="34" charset="0"/>
                </a:rPr>
                <a:t>Conselho  para os Combustíveis</a:t>
              </a: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A193E822-B15F-4599-918E-0F2BFADF806F}"/>
                </a:ext>
              </a:extLst>
            </p:cNvPr>
            <p:cNvSpPr txBox="1"/>
            <p:nvPr/>
          </p:nvSpPr>
          <p:spPr>
            <a:xfrm>
              <a:off x="302125" y="3149467"/>
              <a:ext cx="1679075" cy="648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C992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ndara" panose="020E0502030303020204" pitchFamily="34" charset="0"/>
                </a:rPr>
                <a:t>DGR</a:t>
              </a:r>
            </a:p>
            <a:p>
              <a:pPr algn="ctr"/>
              <a:r>
                <a:rPr lang="pt-PT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ndara" panose="020E0502030303020204" pitchFamily="34" charset="0"/>
                </a:rPr>
                <a:t>Direção Geral de Regulação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92F558DA-BCB1-4969-8695-17A36201A5EE}"/>
                </a:ext>
              </a:extLst>
            </p:cNvPr>
            <p:cNvSpPr txBox="1"/>
            <p:nvPr/>
          </p:nvSpPr>
          <p:spPr>
            <a:xfrm>
              <a:off x="297180" y="3985303"/>
              <a:ext cx="1684020" cy="648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C992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ndara" panose="020E0502030303020204" pitchFamily="34" charset="0"/>
                </a:rPr>
                <a:t>DCE</a:t>
              </a:r>
            </a:p>
            <a:p>
              <a:pPr algn="ctr"/>
              <a:r>
                <a:rPr lang="pt-PT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ndara" panose="020E0502030303020204" pitchFamily="34" charset="0"/>
                </a:rPr>
                <a:t>Direção de Consumidores de Energia</a:t>
              </a:r>
              <a:endParaRPr lang="pt-PT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A8B74297-0214-4C0E-87A7-B6E6DD52A7A8}"/>
                </a:ext>
              </a:extLst>
            </p:cNvPr>
            <p:cNvSpPr txBox="1"/>
            <p:nvPr/>
          </p:nvSpPr>
          <p:spPr>
            <a:xfrm>
              <a:off x="297180" y="4818220"/>
              <a:ext cx="1684020" cy="648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C992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ndara" panose="020E0502030303020204" pitchFamily="34" charset="0"/>
                </a:rPr>
                <a:t>DIR</a:t>
              </a:r>
            </a:p>
            <a:p>
              <a:pPr algn="ctr"/>
              <a:r>
                <a:rPr lang="pt-PT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ndara" panose="020E0502030303020204" pitchFamily="34" charset="0"/>
                </a:rPr>
                <a:t>Direção de Infraestruturas e Redes</a:t>
              </a: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48FFDE42-767C-4F5E-8953-8CA052BBB563}"/>
                </a:ext>
              </a:extLst>
            </p:cNvPr>
            <p:cNvSpPr txBox="1"/>
            <p:nvPr/>
          </p:nvSpPr>
          <p:spPr>
            <a:xfrm>
              <a:off x="297180" y="5656906"/>
              <a:ext cx="1684020" cy="648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C992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ndara" panose="020E0502030303020204" pitchFamily="34" charset="0"/>
                </a:rPr>
                <a:t>DSJ</a:t>
              </a:r>
            </a:p>
            <a:p>
              <a:pPr algn="ctr"/>
              <a:r>
                <a:rPr lang="pt-PT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ndara" panose="020E0502030303020204" pitchFamily="34" charset="0"/>
                </a:rPr>
                <a:t>Direção de Serviços Jurídicos</a:t>
              </a: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6DFFB915-AD6D-4F82-A7DC-44D4945DBD64}"/>
                </a:ext>
              </a:extLst>
            </p:cNvPr>
            <p:cNvSpPr txBox="1"/>
            <p:nvPr/>
          </p:nvSpPr>
          <p:spPr>
            <a:xfrm>
              <a:off x="2481080" y="5656906"/>
              <a:ext cx="1684800" cy="64633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C992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ndara" panose="020E0502030303020204" pitchFamily="34" charset="0"/>
                </a:rPr>
                <a:t>DTPE</a:t>
              </a:r>
            </a:p>
            <a:p>
              <a:pPr algn="ctr"/>
              <a:r>
                <a:rPr lang="pt-PT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ndara" panose="020E0502030303020204" pitchFamily="34" charset="0"/>
                </a:rPr>
                <a:t>Dir. de Tarifas, Preços e Eficiência Energética</a:t>
              </a: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9CAB8042-9B0A-42DD-822B-EC7957446471}"/>
                </a:ext>
              </a:extLst>
            </p:cNvPr>
            <p:cNvSpPr txBox="1"/>
            <p:nvPr/>
          </p:nvSpPr>
          <p:spPr>
            <a:xfrm>
              <a:off x="2481080" y="4818220"/>
              <a:ext cx="1684800" cy="648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C992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ndara" panose="020E0502030303020204" pitchFamily="34" charset="0"/>
                </a:rPr>
                <a:t>DMC</a:t>
              </a:r>
            </a:p>
            <a:p>
              <a:pPr algn="ctr"/>
              <a:r>
                <a:rPr lang="pt-PT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ndara" panose="020E0502030303020204" pitchFamily="34" charset="0"/>
                </a:rPr>
                <a:t>Direção de Mercados e Concorrência</a:t>
              </a: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EADB9EE5-04F3-4FCF-9F4B-BEED8F843AA2}"/>
                </a:ext>
              </a:extLst>
            </p:cNvPr>
            <p:cNvSpPr txBox="1"/>
            <p:nvPr/>
          </p:nvSpPr>
          <p:spPr>
            <a:xfrm>
              <a:off x="2481080" y="3985303"/>
              <a:ext cx="1684800" cy="648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C992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ndara" panose="020E0502030303020204" pitchFamily="34" charset="0"/>
                </a:rPr>
                <a:t>DFE</a:t>
              </a:r>
            </a:p>
            <a:p>
              <a:pPr algn="ctr"/>
              <a:r>
                <a:rPr lang="pt-PT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ndara" panose="020E0502030303020204" pitchFamily="34" charset="0"/>
                </a:rPr>
                <a:t>Direção Financeira e Económica</a:t>
              </a: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E91CC75F-6130-4F0E-A8B0-B514EF7BAEBD}"/>
                </a:ext>
              </a:extLst>
            </p:cNvPr>
            <p:cNvSpPr txBox="1"/>
            <p:nvPr/>
          </p:nvSpPr>
          <p:spPr>
            <a:xfrm>
              <a:off x="2481080" y="3149467"/>
              <a:ext cx="1684800" cy="648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C992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ndara" panose="020E0502030303020204" pitchFamily="34" charset="0"/>
                </a:rPr>
                <a:t>DAG</a:t>
              </a:r>
            </a:p>
            <a:p>
              <a:pPr algn="ctr"/>
              <a:r>
                <a:rPr lang="pt-PT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ndara" panose="020E0502030303020204" pitchFamily="34" charset="0"/>
                </a:rPr>
                <a:t>Direção de Administração Geral</a:t>
              </a: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E1B9E12D-0D84-481D-8593-7896BDD8CD60}"/>
                </a:ext>
              </a:extLst>
            </p:cNvPr>
            <p:cNvSpPr txBox="1"/>
            <p:nvPr/>
          </p:nvSpPr>
          <p:spPr>
            <a:xfrm>
              <a:off x="4921750" y="3146395"/>
              <a:ext cx="1679075" cy="64633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ndara" panose="020E0502030303020204" pitchFamily="34" charset="0"/>
                </a:rPr>
                <a:t>EPD</a:t>
              </a:r>
            </a:p>
            <a:p>
              <a:pPr algn="ctr"/>
              <a:r>
                <a:rPr lang="pt-PT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ndara" panose="020E0502030303020204" pitchFamily="34" charset="0"/>
                </a:rPr>
                <a:t>Encarregado de Proteção de Dados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B17883C9-20C0-460B-AD55-AFD397A5FF1B}"/>
                </a:ext>
              </a:extLst>
            </p:cNvPr>
            <p:cNvSpPr txBox="1"/>
            <p:nvPr/>
          </p:nvSpPr>
          <p:spPr>
            <a:xfrm>
              <a:off x="4916805" y="3982231"/>
              <a:ext cx="1684020" cy="64633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ndara" panose="020E0502030303020204" pitchFamily="34" charset="0"/>
                </a:rPr>
                <a:t>GGI</a:t>
              </a:r>
            </a:p>
            <a:p>
              <a:pPr algn="ctr"/>
              <a:r>
                <a:rPr lang="pt-PT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ndara" panose="020E0502030303020204" pitchFamily="34" charset="0"/>
                </a:rPr>
                <a:t>Gabinete de Gestão Interna</a:t>
              </a:r>
              <a:endParaRPr lang="pt-PT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1815EF58-2977-4785-9B3B-C2C34B13DB99}"/>
                </a:ext>
              </a:extLst>
            </p:cNvPr>
            <p:cNvSpPr txBox="1"/>
            <p:nvPr/>
          </p:nvSpPr>
          <p:spPr>
            <a:xfrm>
              <a:off x="4916805" y="4815148"/>
              <a:ext cx="1684020" cy="81560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ndara" panose="020E0502030303020204" pitchFamily="34" charset="0"/>
                </a:rPr>
                <a:t>CIRI</a:t>
              </a:r>
            </a:p>
            <a:p>
              <a:pPr algn="ctr"/>
              <a:r>
                <a:rPr lang="pt-PT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ndara" panose="020E0502030303020204" pitchFamily="34" charset="0"/>
                </a:rPr>
                <a:t>Gabinete de Comunicação, Imagem e Relações com a Imprensa</a:t>
              </a: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93C2732F-1D81-4093-84DF-0F76A4DB8D71}"/>
                </a:ext>
              </a:extLst>
            </p:cNvPr>
            <p:cNvSpPr txBox="1"/>
            <p:nvPr/>
          </p:nvSpPr>
          <p:spPr>
            <a:xfrm>
              <a:off x="7100705" y="4815148"/>
              <a:ext cx="1684800" cy="81560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ndara" panose="020E0502030303020204" pitchFamily="34" charset="0"/>
                </a:rPr>
                <a:t>CISPN</a:t>
              </a:r>
            </a:p>
            <a:p>
              <a:pPr algn="ctr"/>
              <a:r>
                <a:rPr lang="pt-PT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ndara" panose="020E0502030303020204" pitchFamily="34" charset="0"/>
                </a:rPr>
                <a:t>Comissão Interna do Setor Petrolífero Nacional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FF117357-24AF-4CBE-8E6D-5E8144763848}"/>
                </a:ext>
              </a:extLst>
            </p:cNvPr>
            <p:cNvSpPr txBox="1"/>
            <p:nvPr/>
          </p:nvSpPr>
          <p:spPr>
            <a:xfrm>
              <a:off x="7100705" y="3982231"/>
              <a:ext cx="1684800" cy="64633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ndara" panose="020E0502030303020204" pitchFamily="34" charset="0"/>
                </a:rPr>
                <a:t>IDEP</a:t>
              </a:r>
            </a:p>
            <a:p>
              <a:pPr algn="ctr"/>
              <a:r>
                <a:rPr lang="pt-PT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ndara" panose="020E0502030303020204" pitchFamily="34" charset="0"/>
                </a:rPr>
                <a:t>Gabinete de Inov. e Des. Especial de Projetos</a:t>
              </a: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7E47E262-9897-42B1-B3C0-4FEE13DAE514}"/>
                </a:ext>
              </a:extLst>
            </p:cNvPr>
            <p:cNvSpPr txBox="1"/>
            <p:nvPr/>
          </p:nvSpPr>
          <p:spPr>
            <a:xfrm>
              <a:off x="7100705" y="3146395"/>
              <a:ext cx="1684800" cy="64633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ndara" panose="020E0502030303020204" pitchFamily="34" charset="0"/>
                </a:rPr>
                <a:t>GRI</a:t>
              </a:r>
            </a:p>
            <a:p>
              <a:pPr algn="ctr"/>
              <a:r>
                <a:rPr lang="pt-PT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ndara" panose="020E0502030303020204" pitchFamily="34" charset="0"/>
                </a:rPr>
                <a:t>Gabinete de Relações Internacionais</a:t>
              </a:r>
            </a:p>
          </p:txBody>
        </p:sp>
        <p:cxnSp>
          <p:nvCxnSpPr>
            <p:cNvPr id="22" name="Conexão reta 21">
              <a:extLst>
                <a:ext uri="{FF2B5EF4-FFF2-40B4-BE49-F238E27FC236}">
                  <a16:creationId xmlns:a16="http://schemas.microsoft.com/office/drawing/2014/main" id="{2466E80A-3B61-4A78-B795-D71BB181ACCF}"/>
                </a:ext>
              </a:extLst>
            </p:cNvPr>
            <p:cNvCxnSpPr>
              <a:stCxn id="3" idx="1"/>
              <a:endCxn id="4" idx="3"/>
            </p:cNvCxnSpPr>
            <p:nvPr/>
          </p:nvCxnSpPr>
          <p:spPr>
            <a:xfrm flipH="1">
              <a:off x="2595900" y="1547485"/>
              <a:ext cx="585450" cy="0"/>
            </a:xfrm>
            <a:prstGeom prst="line">
              <a:avLst/>
            </a:prstGeom>
            <a:ln w="12700">
              <a:solidFill>
                <a:srgbClr val="C9CBCA"/>
              </a:solidFill>
              <a:headEnd type="oval" w="sm" len="sm"/>
              <a:tailEnd type="oval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3" name="Conexão reta 22">
              <a:extLst>
                <a:ext uri="{FF2B5EF4-FFF2-40B4-BE49-F238E27FC236}">
                  <a16:creationId xmlns:a16="http://schemas.microsoft.com/office/drawing/2014/main" id="{9A8B8E2F-3536-41AA-810C-F137633D9DDD}"/>
                </a:ext>
              </a:extLst>
            </p:cNvPr>
            <p:cNvCxnSpPr>
              <a:stCxn id="3" idx="3"/>
            </p:cNvCxnSpPr>
            <p:nvPr/>
          </p:nvCxnSpPr>
          <p:spPr>
            <a:xfrm>
              <a:off x="5105400" y="1547485"/>
              <a:ext cx="354806" cy="0"/>
            </a:xfrm>
            <a:prstGeom prst="line">
              <a:avLst/>
            </a:prstGeom>
            <a:ln w="12700">
              <a:solidFill>
                <a:srgbClr val="C9CBCA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xão reta 23">
              <a:extLst>
                <a:ext uri="{FF2B5EF4-FFF2-40B4-BE49-F238E27FC236}">
                  <a16:creationId xmlns:a16="http://schemas.microsoft.com/office/drawing/2014/main" id="{6CA2AA77-BE63-47C2-8414-110AE391123A}"/>
                </a:ext>
              </a:extLst>
            </p:cNvPr>
            <p:cNvCxnSpPr/>
            <p:nvPr/>
          </p:nvCxnSpPr>
          <p:spPr>
            <a:xfrm flipV="1">
              <a:off x="5453063" y="1078765"/>
              <a:ext cx="0" cy="468719"/>
            </a:xfrm>
            <a:prstGeom prst="line">
              <a:avLst/>
            </a:prstGeom>
            <a:ln w="12700">
              <a:solidFill>
                <a:srgbClr val="C9CB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xão reta 24">
              <a:extLst>
                <a:ext uri="{FF2B5EF4-FFF2-40B4-BE49-F238E27FC236}">
                  <a16:creationId xmlns:a16="http://schemas.microsoft.com/office/drawing/2014/main" id="{4B218A7A-A593-4FC0-9EB0-69D0D4BEBE2D}"/>
                </a:ext>
              </a:extLst>
            </p:cNvPr>
            <p:cNvCxnSpPr>
              <a:endCxn id="5" idx="1"/>
            </p:cNvCxnSpPr>
            <p:nvPr/>
          </p:nvCxnSpPr>
          <p:spPr>
            <a:xfrm>
              <a:off x="5453063" y="1078765"/>
              <a:ext cx="261937" cy="1"/>
            </a:xfrm>
            <a:prstGeom prst="line">
              <a:avLst/>
            </a:prstGeom>
            <a:ln w="12700">
              <a:solidFill>
                <a:srgbClr val="C9CBCA"/>
              </a:solidFill>
              <a:headEnd type="none" w="med" len="med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xão reta 25">
              <a:extLst>
                <a:ext uri="{FF2B5EF4-FFF2-40B4-BE49-F238E27FC236}">
                  <a16:creationId xmlns:a16="http://schemas.microsoft.com/office/drawing/2014/main" id="{A80F3412-EF8F-4547-AF3B-DCCA19F52A60}"/>
                </a:ext>
              </a:extLst>
            </p:cNvPr>
            <p:cNvCxnSpPr/>
            <p:nvPr/>
          </p:nvCxnSpPr>
          <p:spPr>
            <a:xfrm>
              <a:off x="5453063" y="1547482"/>
              <a:ext cx="261937" cy="1"/>
            </a:xfrm>
            <a:prstGeom prst="line">
              <a:avLst/>
            </a:prstGeom>
            <a:ln w="12700">
              <a:solidFill>
                <a:srgbClr val="C9CBCA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xão reta 26">
              <a:extLst>
                <a:ext uri="{FF2B5EF4-FFF2-40B4-BE49-F238E27FC236}">
                  <a16:creationId xmlns:a16="http://schemas.microsoft.com/office/drawing/2014/main" id="{D796FD7D-F513-4B5C-94E6-658A55EE9A09}"/>
                </a:ext>
              </a:extLst>
            </p:cNvPr>
            <p:cNvCxnSpPr/>
            <p:nvPr/>
          </p:nvCxnSpPr>
          <p:spPr>
            <a:xfrm flipH="1">
              <a:off x="5448300" y="1543380"/>
              <a:ext cx="4764" cy="477160"/>
            </a:xfrm>
            <a:prstGeom prst="line">
              <a:avLst/>
            </a:prstGeom>
            <a:ln w="12700">
              <a:solidFill>
                <a:srgbClr val="C9CB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xão reta 27">
              <a:extLst>
                <a:ext uri="{FF2B5EF4-FFF2-40B4-BE49-F238E27FC236}">
                  <a16:creationId xmlns:a16="http://schemas.microsoft.com/office/drawing/2014/main" id="{3EB3C342-442C-472A-A21E-6ADA346A36C0}"/>
                </a:ext>
              </a:extLst>
            </p:cNvPr>
            <p:cNvCxnSpPr>
              <a:endCxn id="7" idx="1"/>
            </p:cNvCxnSpPr>
            <p:nvPr/>
          </p:nvCxnSpPr>
          <p:spPr>
            <a:xfrm>
              <a:off x="5448300" y="2020540"/>
              <a:ext cx="266700" cy="0"/>
            </a:xfrm>
            <a:prstGeom prst="line">
              <a:avLst/>
            </a:prstGeom>
            <a:ln w="12700">
              <a:solidFill>
                <a:srgbClr val="C9CBCA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xão reta 28">
              <a:extLst>
                <a:ext uri="{FF2B5EF4-FFF2-40B4-BE49-F238E27FC236}">
                  <a16:creationId xmlns:a16="http://schemas.microsoft.com/office/drawing/2014/main" id="{06FAA02B-B3C7-437A-8561-6B866E10E193}"/>
                </a:ext>
              </a:extLst>
            </p:cNvPr>
            <p:cNvCxnSpPr>
              <a:stCxn id="3" idx="2"/>
            </p:cNvCxnSpPr>
            <p:nvPr/>
          </p:nvCxnSpPr>
          <p:spPr>
            <a:xfrm>
              <a:off x="4143375" y="1809095"/>
              <a:ext cx="0" cy="810281"/>
            </a:xfrm>
            <a:prstGeom prst="line">
              <a:avLst/>
            </a:prstGeom>
            <a:ln w="12700">
              <a:solidFill>
                <a:srgbClr val="C9CBCA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xão reta 29">
              <a:extLst>
                <a:ext uri="{FF2B5EF4-FFF2-40B4-BE49-F238E27FC236}">
                  <a16:creationId xmlns:a16="http://schemas.microsoft.com/office/drawing/2014/main" id="{8530E910-5AE7-4A0A-AEDD-8C700991A1CD}"/>
                </a:ext>
              </a:extLst>
            </p:cNvPr>
            <p:cNvCxnSpPr/>
            <p:nvPr/>
          </p:nvCxnSpPr>
          <p:spPr>
            <a:xfrm>
              <a:off x="2224088" y="2624138"/>
              <a:ext cx="4638675" cy="0"/>
            </a:xfrm>
            <a:prstGeom prst="line">
              <a:avLst/>
            </a:prstGeom>
            <a:ln w="12700">
              <a:solidFill>
                <a:srgbClr val="C9CB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xão reta 30">
              <a:extLst>
                <a:ext uri="{FF2B5EF4-FFF2-40B4-BE49-F238E27FC236}">
                  <a16:creationId xmlns:a16="http://schemas.microsoft.com/office/drawing/2014/main" id="{8CF60007-617D-4AEA-A290-B019DD8AAC82}"/>
                </a:ext>
              </a:extLst>
            </p:cNvPr>
            <p:cNvCxnSpPr/>
            <p:nvPr/>
          </p:nvCxnSpPr>
          <p:spPr>
            <a:xfrm>
              <a:off x="2224088" y="2619376"/>
              <a:ext cx="0" cy="3360695"/>
            </a:xfrm>
            <a:prstGeom prst="line">
              <a:avLst/>
            </a:prstGeom>
            <a:ln w="12700">
              <a:solidFill>
                <a:srgbClr val="C9CB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xão reta 31">
              <a:extLst>
                <a:ext uri="{FF2B5EF4-FFF2-40B4-BE49-F238E27FC236}">
                  <a16:creationId xmlns:a16="http://schemas.microsoft.com/office/drawing/2014/main" id="{23C0BDF4-27F1-4C9A-901D-BA0ECC962B9D}"/>
                </a:ext>
              </a:extLst>
            </p:cNvPr>
            <p:cNvCxnSpPr>
              <a:stCxn id="8" idx="3"/>
              <a:endCxn id="15" idx="1"/>
            </p:cNvCxnSpPr>
            <p:nvPr/>
          </p:nvCxnSpPr>
          <p:spPr>
            <a:xfrm>
              <a:off x="1981200" y="3473467"/>
              <a:ext cx="499880" cy="0"/>
            </a:xfrm>
            <a:prstGeom prst="line">
              <a:avLst/>
            </a:prstGeom>
            <a:ln w="12700">
              <a:solidFill>
                <a:srgbClr val="C9CBCA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xão reta 32">
              <a:extLst>
                <a:ext uri="{FF2B5EF4-FFF2-40B4-BE49-F238E27FC236}">
                  <a16:creationId xmlns:a16="http://schemas.microsoft.com/office/drawing/2014/main" id="{E45636CB-18A9-402E-8E93-EDE7621302BC}"/>
                </a:ext>
              </a:extLst>
            </p:cNvPr>
            <p:cNvCxnSpPr>
              <a:stCxn id="9" idx="3"/>
              <a:endCxn id="14" idx="1"/>
            </p:cNvCxnSpPr>
            <p:nvPr/>
          </p:nvCxnSpPr>
          <p:spPr>
            <a:xfrm>
              <a:off x="1981200" y="4309303"/>
              <a:ext cx="499880" cy="0"/>
            </a:xfrm>
            <a:prstGeom prst="line">
              <a:avLst/>
            </a:prstGeom>
            <a:ln w="12700">
              <a:solidFill>
                <a:srgbClr val="C9CBCA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xão reta 33">
              <a:extLst>
                <a:ext uri="{FF2B5EF4-FFF2-40B4-BE49-F238E27FC236}">
                  <a16:creationId xmlns:a16="http://schemas.microsoft.com/office/drawing/2014/main" id="{84ED1960-96EC-4C09-BE42-288F18537EE8}"/>
                </a:ext>
              </a:extLst>
            </p:cNvPr>
            <p:cNvCxnSpPr>
              <a:stCxn id="10" idx="3"/>
              <a:endCxn id="13" idx="1"/>
            </p:cNvCxnSpPr>
            <p:nvPr/>
          </p:nvCxnSpPr>
          <p:spPr>
            <a:xfrm>
              <a:off x="1981200" y="5142220"/>
              <a:ext cx="499880" cy="0"/>
            </a:xfrm>
            <a:prstGeom prst="line">
              <a:avLst/>
            </a:prstGeom>
            <a:ln w="12700">
              <a:solidFill>
                <a:srgbClr val="C9CBCA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xão reta 34">
              <a:extLst>
                <a:ext uri="{FF2B5EF4-FFF2-40B4-BE49-F238E27FC236}">
                  <a16:creationId xmlns:a16="http://schemas.microsoft.com/office/drawing/2014/main" id="{B9A46827-03A8-4030-AAFD-1FAD19D73B38}"/>
                </a:ext>
              </a:extLst>
            </p:cNvPr>
            <p:cNvCxnSpPr>
              <a:stCxn id="11" idx="3"/>
              <a:endCxn id="12" idx="1"/>
            </p:cNvCxnSpPr>
            <p:nvPr/>
          </p:nvCxnSpPr>
          <p:spPr>
            <a:xfrm flipV="1">
              <a:off x="1981200" y="5980072"/>
              <a:ext cx="499880" cy="834"/>
            </a:xfrm>
            <a:prstGeom prst="line">
              <a:avLst/>
            </a:prstGeom>
            <a:ln w="12700">
              <a:solidFill>
                <a:srgbClr val="C9CBCA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xão reta 35">
              <a:extLst>
                <a:ext uri="{FF2B5EF4-FFF2-40B4-BE49-F238E27FC236}">
                  <a16:creationId xmlns:a16="http://schemas.microsoft.com/office/drawing/2014/main" id="{102487B0-AC66-4A9A-91CD-BDA5233CBA1D}"/>
                </a:ext>
              </a:extLst>
            </p:cNvPr>
            <p:cNvCxnSpPr>
              <a:stCxn id="16" idx="3"/>
              <a:endCxn id="21" idx="1"/>
            </p:cNvCxnSpPr>
            <p:nvPr/>
          </p:nvCxnSpPr>
          <p:spPr>
            <a:xfrm>
              <a:off x="6600825" y="3469561"/>
              <a:ext cx="499880" cy="0"/>
            </a:xfrm>
            <a:prstGeom prst="line">
              <a:avLst/>
            </a:prstGeom>
            <a:ln w="12700">
              <a:solidFill>
                <a:srgbClr val="C9CBCA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xão reta 36">
              <a:extLst>
                <a:ext uri="{FF2B5EF4-FFF2-40B4-BE49-F238E27FC236}">
                  <a16:creationId xmlns:a16="http://schemas.microsoft.com/office/drawing/2014/main" id="{88756E03-4FA4-4826-B688-F1D6F566BFF4}"/>
                </a:ext>
              </a:extLst>
            </p:cNvPr>
            <p:cNvCxnSpPr>
              <a:stCxn id="17" idx="3"/>
              <a:endCxn id="20" idx="1"/>
            </p:cNvCxnSpPr>
            <p:nvPr/>
          </p:nvCxnSpPr>
          <p:spPr>
            <a:xfrm>
              <a:off x="6600825" y="4305397"/>
              <a:ext cx="499880" cy="0"/>
            </a:xfrm>
            <a:prstGeom prst="line">
              <a:avLst/>
            </a:prstGeom>
            <a:ln w="12700">
              <a:solidFill>
                <a:srgbClr val="C9CBCA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xão reta 37">
              <a:extLst>
                <a:ext uri="{FF2B5EF4-FFF2-40B4-BE49-F238E27FC236}">
                  <a16:creationId xmlns:a16="http://schemas.microsoft.com/office/drawing/2014/main" id="{7A0883B2-886F-4F79-9C0B-A1F6FA31FCAA}"/>
                </a:ext>
              </a:extLst>
            </p:cNvPr>
            <p:cNvCxnSpPr>
              <a:stCxn id="18" idx="3"/>
              <a:endCxn id="19" idx="1"/>
            </p:cNvCxnSpPr>
            <p:nvPr/>
          </p:nvCxnSpPr>
          <p:spPr>
            <a:xfrm>
              <a:off x="6600825" y="5222952"/>
              <a:ext cx="499880" cy="0"/>
            </a:xfrm>
            <a:prstGeom prst="line">
              <a:avLst/>
            </a:prstGeom>
            <a:ln w="12700">
              <a:solidFill>
                <a:srgbClr val="C9CBCA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xão reta 38">
              <a:extLst>
                <a:ext uri="{FF2B5EF4-FFF2-40B4-BE49-F238E27FC236}">
                  <a16:creationId xmlns:a16="http://schemas.microsoft.com/office/drawing/2014/main" id="{5F339A92-A91F-4430-A381-2F285D08FDF3}"/>
                </a:ext>
              </a:extLst>
            </p:cNvPr>
            <p:cNvCxnSpPr/>
            <p:nvPr/>
          </p:nvCxnSpPr>
          <p:spPr>
            <a:xfrm flipH="1">
              <a:off x="6850765" y="2619376"/>
              <a:ext cx="13587" cy="2603576"/>
            </a:xfrm>
            <a:prstGeom prst="line">
              <a:avLst/>
            </a:prstGeom>
            <a:ln w="12700">
              <a:solidFill>
                <a:srgbClr val="C9CB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8B1948B7-F066-4E88-A318-EA9BF64272ED}"/>
              </a:ext>
            </a:extLst>
          </p:cNvPr>
          <p:cNvSpPr txBox="1"/>
          <p:nvPr/>
        </p:nvSpPr>
        <p:spPr>
          <a:xfrm>
            <a:off x="171837" y="235983"/>
            <a:ext cx="2802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i="1" dirty="0">
                <a:ln w="0"/>
                <a:solidFill>
                  <a:srgbClr val="006AAF"/>
                </a:solidFill>
                <a:latin typeface="Arial Narrow" panose="020B0606020202030204" pitchFamily="34" charset="0"/>
              </a:rPr>
              <a:t>Recursos humanos </a:t>
            </a:r>
          </a:p>
        </p:txBody>
      </p:sp>
      <p:sp>
        <p:nvSpPr>
          <p:cNvPr id="41" name="Slide Number Placeholder 6">
            <a:extLst>
              <a:ext uri="{FF2B5EF4-FFF2-40B4-BE49-F238E27FC236}">
                <a16:creationId xmlns:a16="http://schemas.microsoft.com/office/drawing/2014/main" id="{3FF9DC5A-8610-4387-8594-8DDAECE13504}"/>
              </a:ext>
            </a:extLst>
          </p:cNvPr>
          <p:cNvSpPr txBox="1">
            <a:spLocks/>
          </p:cNvSpPr>
          <p:nvPr/>
        </p:nvSpPr>
        <p:spPr>
          <a:xfrm>
            <a:off x="10471484" y="6408236"/>
            <a:ext cx="2971800" cy="254174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3174027-57F6-434F-AF59-2893CC9EA7EA}" type="slidenum">
              <a:rPr lang="pt-PT" smtClean="0"/>
              <a:pPr>
                <a:defRPr/>
              </a:pPr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11831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B618FB8-44AE-4F0C-B16B-9661F116A7E1}"/>
              </a:ext>
            </a:extLst>
          </p:cNvPr>
          <p:cNvSpPr txBox="1"/>
          <p:nvPr/>
        </p:nvSpPr>
        <p:spPr>
          <a:xfrm>
            <a:off x="193111" y="292100"/>
            <a:ext cx="2884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i="1" dirty="0">
                <a:ln w="0"/>
                <a:solidFill>
                  <a:srgbClr val="006AAF"/>
                </a:solidFill>
                <a:latin typeface="Arial Narrow" panose="020B0606020202030204" pitchFamily="34" charset="0"/>
              </a:rPr>
              <a:t>Recursos humanos  </a:t>
            </a:r>
          </a:p>
        </p:txBody>
      </p:sp>
      <p:pic>
        <p:nvPicPr>
          <p:cNvPr id="49" name="Imagem 48">
            <a:extLst>
              <a:ext uri="{FF2B5EF4-FFF2-40B4-BE49-F238E27FC236}">
                <a16:creationId xmlns:a16="http://schemas.microsoft.com/office/drawing/2014/main" id="{AC09E542-5656-4EFA-915B-CDEB9E61D5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14" t="62437" r="32460" b="573"/>
          <a:stretch/>
        </p:blipFill>
        <p:spPr>
          <a:xfrm>
            <a:off x="4410017" y="1281015"/>
            <a:ext cx="1080000" cy="1080000"/>
          </a:xfrm>
          <a:prstGeom prst="rect">
            <a:avLst/>
          </a:prstGeom>
        </p:spPr>
      </p:pic>
      <p:pic>
        <p:nvPicPr>
          <p:cNvPr id="51" name="Imagem 50">
            <a:extLst>
              <a:ext uri="{FF2B5EF4-FFF2-40B4-BE49-F238E27FC236}">
                <a16:creationId xmlns:a16="http://schemas.microsoft.com/office/drawing/2014/main" id="{EF495896-8BF2-4365-9519-7B21FCD6CC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79" b="48029"/>
          <a:stretch/>
        </p:blipFill>
        <p:spPr>
          <a:xfrm>
            <a:off x="-86685" y="1881995"/>
            <a:ext cx="4281948" cy="3564194"/>
          </a:xfrm>
          <a:prstGeom prst="rect">
            <a:avLst/>
          </a:prstGeom>
        </p:spPr>
      </p:pic>
      <p:pic>
        <p:nvPicPr>
          <p:cNvPr id="57" name="Imagem 56">
            <a:extLst>
              <a:ext uri="{FF2B5EF4-FFF2-40B4-BE49-F238E27FC236}">
                <a16:creationId xmlns:a16="http://schemas.microsoft.com/office/drawing/2014/main" id="{1E831431-762A-4037-B66F-BE458C3618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5" t="15700" r="36694" b="49105"/>
          <a:stretch/>
        </p:blipFill>
        <p:spPr>
          <a:xfrm>
            <a:off x="4424436" y="5416538"/>
            <a:ext cx="1080000" cy="1080000"/>
          </a:xfrm>
          <a:prstGeom prst="rect">
            <a:avLst/>
          </a:prstGeom>
        </p:spPr>
      </p:pic>
      <p:pic>
        <p:nvPicPr>
          <p:cNvPr id="59" name="Imagem 58">
            <a:extLst>
              <a:ext uri="{FF2B5EF4-FFF2-40B4-BE49-F238E27FC236}">
                <a16:creationId xmlns:a16="http://schemas.microsoft.com/office/drawing/2014/main" id="{F64493E8-E139-44E6-AAC7-718A69751E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75" t="2294" r="28226" b="61433"/>
          <a:stretch/>
        </p:blipFill>
        <p:spPr>
          <a:xfrm>
            <a:off x="4401826" y="4008991"/>
            <a:ext cx="1080000" cy="1080000"/>
          </a:xfrm>
          <a:prstGeom prst="rect">
            <a:avLst/>
          </a:prstGeom>
        </p:spPr>
      </p:pic>
      <p:pic>
        <p:nvPicPr>
          <p:cNvPr id="61" name="Imagem 60">
            <a:extLst>
              <a:ext uri="{FF2B5EF4-FFF2-40B4-BE49-F238E27FC236}">
                <a16:creationId xmlns:a16="http://schemas.microsoft.com/office/drawing/2014/main" id="{2A2FDC5A-1B75-4D51-B508-F44BACA596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7" t="6022" r="53064" b="58709"/>
          <a:stretch/>
        </p:blipFill>
        <p:spPr>
          <a:xfrm>
            <a:off x="284356" y="5743222"/>
            <a:ext cx="1121375" cy="1080000"/>
          </a:xfrm>
          <a:prstGeom prst="rect">
            <a:avLst/>
          </a:prstGeom>
        </p:spPr>
      </p:pic>
      <p:pic>
        <p:nvPicPr>
          <p:cNvPr id="63" name="Imagem 62">
            <a:extLst>
              <a:ext uri="{FF2B5EF4-FFF2-40B4-BE49-F238E27FC236}">
                <a16:creationId xmlns:a16="http://schemas.microsoft.com/office/drawing/2014/main" id="{8E55C457-5B23-428E-BBC8-1EE8048889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" t="2294" r="77742" b="61434"/>
          <a:stretch/>
        </p:blipFill>
        <p:spPr>
          <a:xfrm>
            <a:off x="4424436" y="2640223"/>
            <a:ext cx="1080000" cy="1080000"/>
          </a:xfrm>
          <a:prstGeom prst="rect">
            <a:avLst/>
          </a:prstGeom>
        </p:spPr>
      </p:pic>
      <p:pic>
        <p:nvPicPr>
          <p:cNvPr id="65" name="Imagem 64">
            <a:extLst>
              <a:ext uri="{FF2B5EF4-FFF2-40B4-BE49-F238E27FC236}">
                <a16:creationId xmlns:a16="http://schemas.microsoft.com/office/drawing/2014/main" id="{17CCFAF9-73DA-4236-BC45-0A781E522B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7" t="52724" r="28871" b="12545"/>
          <a:stretch/>
        </p:blipFill>
        <p:spPr>
          <a:xfrm>
            <a:off x="8062001" y="3386277"/>
            <a:ext cx="1080000" cy="1080000"/>
          </a:xfrm>
          <a:prstGeom prst="rect">
            <a:avLst/>
          </a:prstGeom>
        </p:spPr>
      </p:pic>
      <p:pic>
        <p:nvPicPr>
          <p:cNvPr id="67" name="Imagem 66">
            <a:extLst>
              <a:ext uri="{FF2B5EF4-FFF2-40B4-BE49-F238E27FC236}">
                <a16:creationId xmlns:a16="http://schemas.microsoft.com/office/drawing/2014/main" id="{E4FBC9B1-4447-4349-B89A-FD293588F3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8" t="54050" r="52419" b="10251"/>
          <a:stretch/>
        </p:blipFill>
        <p:spPr>
          <a:xfrm>
            <a:off x="8047581" y="1821015"/>
            <a:ext cx="1080000" cy="1080000"/>
          </a:xfrm>
          <a:prstGeom prst="rect">
            <a:avLst/>
          </a:prstGeom>
        </p:spPr>
      </p:pic>
      <p:sp>
        <p:nvSpPr>
          <p:cNvPr id="68" name="CaixaDeTexto 67">
            <a:extLst>
              <a:ext uri="{FF2B5EF4-FFF2-40B4-BE49-F238E27FC236}">
                <a16:creationId xmlns:a16="http://schemas.microsoft.com/office/drawing/2014/main" id="{AF4F8142-011B-437B-A0E3-90930F71F680}"/>
              </a:ext>
            </a:extLst>
          </p:cNvPr>
          <p:cNvSpPr txBox="1"/>
          <p:nvPr/>
        </p:nvSpPr>
        <p:spPr>
          <a:xfrm>
            <a:off x="123266" y="4869182"/>
            <a:ext cx="7217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2000" b="1" dirty="0">
                <a:solidFill>
                  <a:schemeClr val="accent6">
                    <a:lumMod val="75000"/>
                  </a:schemeClr>
                </a:solidFill>
              </a:rPr>
              <a:t>51 %</a:t>
            </a: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358D43FF-A5E6-4A99-935C-5A09C1F3A96C}"/>
              </a:ext>
            </a:extLst>
          </p:cNvPr>
          <p:cNvSpPr txBox="1"/>
          <p:nvPr/>
        </p:nvSpPr>
        <p:spPr>
          <a:xfrm>
            <a:off x="3231444" y="5025262"/>
            <a:ext cx="7217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2000" b="1" dirty="0">
                <a:solidFill>
                  <a:schemeClr val="accent1">
                    <a:lumMod val="75000"/>
                  </a:schemeClr>
                </a:solidFill>
              </a:rPr>
              <a:t>49 %</a:t>
            </a: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B90ECE6E-9347-4B6B-9AD2-24837B12F629}"/>
              </a:ext>
            </a:extLst>
          </p:cNvPr>
          <p:cNvSpPr txBox="1"/>
          <p:nvPr/>
        </p:nvSpPr>
        <p:spPr>
          <a:xfrm>
            <a:off x="845044" y="1559405"/>
            <a:ext cx="28841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2800" b="1" dirty="0">
                <a:solidFill>
                  <a:schemeClr val="accent3">
                    <a:lumMod val="50000"/>
                  </a:schemeClr>
                </a:solidFill>
              </a:rPr>
              <a:t>104 trabajadores </a:t>
            </a: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D92FBD99-84F4-459B-9623-A71B07684324}"/>
              </a:ext>
            </a:extLst>
          </p:cNvPr>
          <p:cNvSpPr txBox="1"/>
          <p:nvPr/>
        </p:nvSpPr>
        <p:spPr>
          <a:xfrm>
            <a:off x="5484325" y="1572497"/>
            <a:ext cx="28841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400" dirty="0">
                <a:solidFill>
                  <a:schemeClr val="accent3">
                    <a:lumMod val="50000"/>
                  </a:schemeClr>
                </a:solidFill>
              </a:rPr>
              <a:t>46 edad media </a:t>
            </a: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9967C00D-4BE3-44AF-9A8D-F6EFD1AC29E0}"/>
              </a:ext>
            </a:extLst>
          </p:cNvPr>
          <p:cNvSpPr txBox="1"/>
          <p:nvPr/>
        </p:nvSpPr>
        <p:spPr>
          <a:xfrm>
            <a:off x="5504436" y="2793570"/>
            <a:ext cx="28841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400" dirty="0">
                <a:solidFill>
                  <a:schemeClr val="accent3">
                    <a:lumMod val="50000"/>
                  </a:schemeClr>
                </a:solidFill>
              </a:rPr>
              <a:t>12,5 % tasa de empleo joven</a:t>
            </a: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4430C064-4407-429A-B0F8-BACCA5A6F3CC}"/>
              </a:ext>
            </a:extLst>
          </p:cNvPr>
          <p:cNvSpPr txBox="1"/>
          <p:nvPr/>
        </p:nvSpPr>
        <p:spPr>
          <a:xfrm>
            <a:off x="5504436" y="4159335"/>
            <a:ext cx="28841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400" dirty="0">
                <a:solidFill>
                  <a:schemeClr val="accent3">
                    <a:lumMod val="50000"/>
                  </a:schemeClr>
                </a:solidFill>
              </a:rPr>
              <a:t>12 años media de </a:t>
            </a:r>
            <a:r>
              <a:rPr lang="es-ES" sz="2400" dirty="0">
                <a:solidFill>
                  <a:schemeClr val="accent3">
                    <a:lumMod val="50000"/>
                  </a:schemeClr>
                </a:solidFill>
              </a:rPr>
              <a:t>antigüedad</a:t>
            </a:r>
          </a:p>
        </p:txBody>
      </p: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DED4EC1A-ED89-48D3-A37C-37F8D702C9B5}"/>
              </a:ext>
            </a:extLst>
          </p:cNvPr>
          <p:cNvSpPr txBox="1"/>
          <p:nvPr/>
        </p:nvSpPr>
        <p:spPr>
          <a:xfrm>
            <a:off x="1394386" y="5867723"/>
            <a:ext cx="28841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400" dirty="0">
                <a:solidFill>
                  <a:schemeClr val="accent3">
                    <a:lumMod val="50000"/>
                  </a:schemeClr>
                </a:solidFill>
              </a:rPr>
              <a:t>42,1% tasa de liderazgo de mujeres</a:t>
            </a: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0456F046-0879-48CC-B909-85F011558D73}"/>
              </a:ext>
            </a:extLst>
          </p:cNvPr>
          <p:cNvSpPr txBox="1"/>
          <p:nvPr/>
        </p:nvSpPr>
        <p:spPr>
          <a:xfrm>
            <a:off x="5513202" y="5525100"/>
            <a:ext cx="35680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dirty="0">
                <a:solidFill>
                  <a:schemeClr val="accent3">
                    <a:lumMod val="50000"/>
                  </a:schemeClr>
                </a:solidFill>
              </a:rPr>
              <a:t>86,5% </a:t>
            </a:r>
            <a:r>
              <a:rPr lang="es-ES" sz="2400" dirty="0">
                <a:solidFill>
                  <a:schemeClr val="accent3">
                    <a:lumMod val="50000"/>
                  </a:schemeClr>
                </a:solidFill>
              </a:rPr>
              <a:t>tasa de trabajadores con estudios superiores</a:t>
            </a:r>
          </a:p>
        </p:txBody>
      </p: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9144D459-C6C4-4EFD-9EFA-15385DD76337}"/>
              </a:ext>
            </a:extLst>
          </p:cNvPr>
          <p:cNvSpPr txBox="1"/>
          <p:nvPr/>
        </p:nvSpPr>
        <p:spPr>
          <a:xfrm>
            <a:off x="9142000" y="2178558"/>
            <a:ext cx="28841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400" dirty="0">
                <a:solidFill>
                  <a:schemeClr val="accent3">
                    <a:lumMod val="50000"/>
                  </a:schemeClr>
                </a:solidFill>
              </a:rPr>
              <a:t>5,8% tasa de salida</a:t>
            </a: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04C961C1-AB93-4C33-8ADA-34E8B08BE368}"/>
              </a:ext>
            </a:extLst>
          </p:cNvPr>
          <p:cNvSpPr txBox="1"/>
          <p:nvPr/>
        </p:nvSpPr>
        <p:spPr>
          <a:xfrm>
            <a:off x="9142001" y="3481809"/>
            <a:ext cx="28841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400" dirty="0">
                <a:solidFill>
                  <a:schemeClr val="accent3">
                    <a:lumMod val="50000"/>
                  </a:schemeClr>
                </a:solidFill>
              </a:rPr>
              <a:t>5,8% tasa de nuevos trabajadores</a:t>
            </a:r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43719642-3FD7-402F-A047-97CDB52575C8}"/>
              </a:ext>
            </a:extLst>
          </p:cNvPr>
          <p:cNvSpPr txBox="1">
            <a:spLocks/>
          </p:cNvSpPr>
          <p:nvPr/>
        </p:nvSpPr>
        <p:spPr>
          <a:xfrm>
            <a:off x="10471484" y="6408236"/>
            <a:ext cx="2971800" cy="254174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3174027-57F6-434F-AF59-2893CC9EA7EA}" type="slidenum">
              <a:rPr lang="pt-PT" smtClean="0"/>
              <a:pPr>
                <a:defRPr/>
              </a:pPr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025817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A93C303E463B24A86E028E7E1D502FD" ma:contentTypeVersion="0" ma:contentTypeDescription="Criar um novo documento." ma:contentTypeScope="" ma:versionID="884af143e49d192d5bc2b7e666bf661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506b910cc15b996377c43172305fcf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AF80C9-F3ED-41E2-8EEF-BD840BA79E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BB90A6-013E-401D-8E76-EE1F1FB46683}">
  <ds:schemaRefs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86646B9-1C62-4ED2-B303-A16EDB6905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4671</TotalTime>
  <Words>513</Words>
  <Application>Microsoft Office PowerPoint</Application>
  <PresentationFormat>Ecrã Panorâmico</PresentationFormat>
  <Paragraphs>136</Paragraphs>
  <Slides>11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5</vt:i4>
      </vt:variant>
      <vt:variant>
        <vt:lpstr>Títulos dos diapositivos</vt:lpstr>
      </vt:variant>
      <vt:variant>
        <vt:i4>11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Candara</vt:lpstr>
      <vt:lpstr>FontAwesome</vt:lpstr>
      <vt:lpstr>Myriad Pro</vt:lpstr>
      <vt:lpstr>Wingdings</vt:lpstr>
      <vt:lpstr>Tema do Office</vt:lpstr>
      <vt:lpstr>Personalizar design</vt:lpstr>
      <vt:lpstr>1_Personalizar design</vt:lpstr>
      <vt:lpstr>2_Personalizar design</vt:lpstr>
      <vt:lpstr>3_Personalizar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 dos Santos Santana (PDTI)</dc:creator>
  <cp:lastModifiedBy>Ana Filipa Santos</cp:lastModifiedBy>
  <cp:revision>317</cp:revision>
  <cp:lastPrinted>2022-05-04T11:33:09Z</cp:lastPrinted>
  <dcterms:created xsi:type="dcterms:W3CDTF">2019-04-16T13:01:57Z</dcterms:created>
  <dcterms:modified xsi:type="dcterms:W3CDTF">2024-07-25T14:32:51Z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7707d3e-ee9a-4b44-b9d3-ec2af873d3b4_Enabled">
    <vt:lpwstr>true</vt:lpwstr>
  </property>
  <property fmtid="{D5CDD505-2E9C-101B-9397-08002B2CF9AE}" pid="3" name="MSIP_Label_17707d3e-ee9a-4b44-b9d3-ec2af873d3b4_SetDate">
    <vt:lpwstr>2022-05-03T15:57:00Z</vt:lpwstr>
  </property>
  <property fmtid="{D5CDD505-2E9C-101B-9397-08002B2CF9AE}" pid="4" name="MSIP_Label_17707d3e-ee9a-4b44-b9d3-ec2af873d3b4_Method">
    <vt:lpwstr>Privileged</vt:lpwstr>
  </property>
  <property fmtid="{D5CDD505-2E9C-101B-9397-08002B2CF9AE}" pid="5" name="MSIP_Label_17707d3e-ee9a-4b44-b9d3-ec2af873d3b4_Name">
    <vt:lpwstr>PUBLICA</vt:lpwstr>
  </property>
  <property fmtid="{D5CDD505-2E9C-101B-9397-08002B2CF9AE}" pid="6" name="MSIP_Label_17707d3e-ee9a-4b44-b9d3-ec2af873d3b4_SiteId">
    <vt:lpwstr>6aa9af7d-66e3-4309-b8d7-e4aef08e5761</vt:lpwstr>
  </property>
  <property fmtid="{D5CDD505-2E9C-101B-9397-08002B2CF9AE}" pid="7" name="MSIP_Label_17707d3e-ee9a-4b44-b9d3-ec2af873d3b4_ActionId">
    <vt:lpwstr>a1bdb9da-91fb-4c3d-a848-83a1fa3a473c</vt:lpwstr>
  </property>
  <property fmtid="{D5CDD505-2E9C-101B-9397-08002B2CF9AE}" pid="8" name="MSIP_Label_17707d3e-ee9a-4b44-b9d3-ec2af873d3b4_ContentBits">
    <vt:lpwstr>2</vt:lpwstr>
  </property>
  <property fmtid="{D5CDD505-2E9C-101B-9397-08002B2CF9AE}" pid="9" name="ClassificationContentMarkingFooterLocations">
    <vt:lpwstr>Tema do Office:3\Personalizar design:3\1_Personalizar design:3\2_Personalizar design:3\3_Personalizar design:3</vt:lpwstr>
  </property>
  <property fmtid="{D5CDD505-2E9C-101B-9397-08002B2CF9AE}" pid="10" name="ClassificationContentMarkingFooterText">
    <vt:lpwstr>PÚBLICA</vt:lpwstr>
  </property>
  <property fmtid="{D5CDD505-2E9C-101B-9397-08002B2CF9AE}" pid="11" name="ContentTypeId">
    <vt:lpwstr>0x0101009A93C303E463B24A86E028E7E1D502FD</vt:lpwstr>
  </property>
</Properties>
</file>