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5" r:id="rId4"/>
    <p:sldMasterId id="2147483657" r:id="rId5"/>
  </p:sldMasterIdLst>
  <p:notesMasterIdLst>
    <p:notesMasterId r:id="rId42"/>
  </p:notesMasterIdLst>
  <p:sldIdLst>
    <p:sldId id="261" r:id="rId6"/>
    <p:sldId id="277"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403" r:id="rId39"/>
    <p:sldId id="404" r:id="rId40"/>
    <p:sldId id="297" r:id="rId41"/>
  </p:sldIdLst>
  <p:sldSz cx="12192000" cy="6858000"/>
  <p:notesSz cx="6858000" cy="99472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2298" userDrawn="1">
          <p15:clr>
            <a:srgbClr val="A4A3A4"/>
          </p15:clr>
        </p15:guide>
        <p15:guide id="3"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AF"/>
    <a:srgbClr val="F3C700"/>
    <a:srgbClr val="61911B"/>
    <a:srgbClr val="78B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1950" autoAdjust="0"/>
  </p:normalViewPr>
  <p:slideViewPr>
    <p:cSldViewPr snapToGrid="0" showGuides="1">
      <p:cViewPr varScale="1">
        <p:scale>
          <a:sx n="77" d="100"/>
          <a:sy n="77" d="100"/>
        </p:scale>
        <p:origin x="893" y="58"/>
      </p:cViewPr>
      <p:guideLst>
        <p:guide orient="horz" pos="1661"/>
        <p:guide pos="2298"/>
        <p:guide pos="3318"/>
      </p:guideLst>
    </p:cSldViewPr>
  </p:slideViewPr>
  <p:notesTextViewPr>
    <p:cViewPr>
      <p:scale>
        <a:sx n="3" d="2"/>
        <a:sy n="3" d="2"/>
      </p:scale>
      <p:origin x="0" y="0"/>
    </p:cViewPr>
  </p:notesTextViewPr>
  <p:notesViewPr>
    <p:cSldViewPr snapToGrid="0">
      <p:cViewPr varScale="1">
        <p:scale>
          <a:sx n="49" d="100"/>
          <a:sy n="49" d="100"/>
        </p:scale>
        <p:origin x="298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9B5A5-FE3E-4116-A401-E61DDCE7DC0B}" type="doc">
      <dgm:prSet loTypeId="urn:microsoft.com/office/officeart/2005/8/layout/equation1" loCatId="process" qsTypeId="urn:microsoft.com/office/officeart/2005/8/quickstyle/simple1" qsCatId="simple" csTypeId="urn:microsoft.com/office/officeart/2005/8/colors/accent1_2" csCatId="accent1" phldr="1"/>
      <dgm:spPr/>
    </dgm:pt>
    <dgm:pt modelId="{18C1118F-894F-43E0-9B35-32F6306868AC}">
      <dgm:prSet phldrT="[Texto]" custT="1"/>
      <dgm:spPr/>
      <dgm:t>
        <a:bodyPr/>
        <a:lstStyle/>
        <a:p>
          <a:r>
            <a:rPr lang="es-ES" sz="1400" dirty="0"/>
            <a:t>CMT + CEMA</a:t>
          </a:r>
        </a:p>
      </dgm:t>
    </dgm:pt>
    <dgm:pt modelId="{4F0F7589-67C6-4004-ADF2-A379EA6EB6DF}" type="parTrans" cxnId="{8ACF688A-F676-4DD7-872E-3C8CF30CC305}">
      <dgm:prSet/>
      <dgm:spPr/>
      <dgm:t>
        <a:bodyPr/>
        <a:lstStyle/>
        <a:p>
          <a:endParaRPr lang="es-ES"/>
        </a:p>
      </dgm:t>
    </dgm:pt>
    <dgm:pt modelId="{CE7D5F58-038E-4135-9B7D-E61DB9EDA541}" type="sibTrans" cxnId="{8ACF688A-F676-4DD7-872E-3C8CF30CC305}">
      <dgm:prSet/>
      <dgm:spPr/>
      <dgm:t>
        <a:bodyPr/>
        <a:lstStyle/>
        <a:p>
          <a:endParaRPr lang="es-ES" dirty="0"/>
        </a:p>
      </dgm:t>
    </dgm:pt>
    <dgm:pt modelId="{566DE420-C977-48DB-B88C-10449B09059E}">
      <dgm:prSet phldrT="[Texto]" custT="1"/>
      <dgm:spPr>
        <a:solidFill>
          <a:schemeClr val="accent2">
            <a:lumMod val="60000"/>
            <a:lumOff val="40000"/>
          </a:schemeClr>
        </a:solidFill>
      </dgm:spPr>
      <dgm:t>
        <a:bodyPr/>
        <a:lstStyle/>
        <a:p>
          <a:r>
            <a:rPr lang="es-ES" sz="1400" dirty="0"/>
            <a:t>CNSP</a:t>
          </a:r>
        </a:p>
      </dgm:t>
    </dgm:pt>
    <dgm:pt modelId="{C5142AA7-0580-425A-98D8-2259903B4E2B}" type="parTrans" cxnId="{6C15E230-4310-4625-88FB-004B9980C3F5}">
      <dgm:prSet/>
      <dgm:spPr/>
      <dgm:t>
        <a:bodyPr/>
        <a:lstStyle/>
        <a:p>
          <a:endParaRPr lang="es-ES"/>
        </a:p>
      </dgm:t>
    </dgm:pt>
    <dgm:pt modelId="{19614B4D-B162-4B94-A1D5-A478251027D2}" type="sibTrans" cxnId="{6C15E230-4310-4625-88FB-004B9980C3F5}">
      <dgm:prSet/>
      <dgm:spPr/>
      <dgm:t>
        <a:bodyPr/>
        <a:lstStyle/>
        <a:p>
          <a:endParaRPr lang="es-ES" dirty="0"/>
        </a:p>
      </dgm:t>
    </dgm:pt>
    <dgm:pt modelId="{6757CA20-7788-4C15-8DF8-A18E5220BCDD}">
      <dgm:prSet phldrT="[Texto]" custT="1"/>
      <dgm:spPr>
        <a:solidFill>
          <a:schemeClr val="accent6"/>
        </a:solidFill>
      </dgm:spPr>
      <dgm:t>
        <a:bodyPr/>
        <a:lstStyle/>
        <a:p>
          <a:r>
            <a:rPr lang="es-ES" sz="1400" dirty="0"/>
            <a:t>CNMC</a:t>
          </a:r>
        </a:p>
      </dgm:t>
    </dgm:pt>
    <dgm:pt modelId="{102D8CB9-312A-4F65-8DB0-941FD5B3E075}" type="parTrans" cxnId="{7670794A-2C99-4123-AF5B-517D235BCA78}">
      <dgm:prSet/>
      <dgm:spPr/>
      <dgm:t>
        <a:bodyPr/>
        <a:lstStyle/>
        <a:p>
          <a:endParaRPr lang="es-ES"/>
        </a:p>
      </dgm:t>
    </dgm:pt>
    <dgm:pt modelId="{2D491C9F-3C95-4998-89D7-C18AA16318BC}" type="sibTrans" cxnId="{7670794A-2C99-4123-AF5B-517D235BCA78}">
      <dgm:prSet/>
      <dgm:spPr/>
      <dgm:t>
        <a:bodyPr/>
        <a:lstStyle/>
        <a:p>
          <a:endParaRPr lang="es-ES"/>
        </a:p>
      </dgm:t>
    </dgm:pt>
    <dgm:pt modelId="{0C436328-8241-40F1-B271-D6B915E2ECD2}">
      <dgm:prSet custT="1"/>
      <dgm:spPr>
        <a:solidFill>
          <a:srgbClr val="00B050"/>
        </a:solidFill>
        <a:ln>
          <a:noFill/>
        </a:ln>
      </dgm:spPr>
      <dgm:t>
        <a:bodyPr/>
        <a:lstStyle/>
        <a:p>
          <a:r>
            <a:rPr lang="es-ES" sz="1400" dirty="0"/>
            <a:t>CNE</a:t>
          </a:r>
        </a:p>
      </dgm:t>
    </dgm:pt>
    <dgm:pt modelId="{91F3BB53-94C9-4A7A-B210-A5BE4614C9E2}" type="parTrans" cxnId="{C7FB0887-3730-4580-921F-699EA07E81FA}">
      <dgm:prSet/>
      <dgm:spPr/>
      <dgm:t>
        <a:bodyPr/>
        <a:lstStyle/>
        <a:p>
          <a:endParaRPr lang="es-ES"/>
        </a:p>
      </dgm:t>
    </dgm:pt>
    <dgm:pt modelId="{82DBC0D8-3D6D-4650-A91A-AC6327A2B806}" type="sibTrans" cxnId="{C7FB0887-3730-4580-921F-699EA07E81FA}">
      <dgm:prSet/>
      <dgm:spPr/>
      <dgm:t>
        <a:bodyPr/>
        <a:lstStyle/>
        <a:p>
          <a:endParaRPr lang="es-ES" dirty="0"/>
        </a:p>
      </dgm:t>
    </dgm:pt>
    <dgm:pt modelId="{9C8233A1-63CB-4571-89C6-2FDDB4AAD1C3}">
      <dgm:prSet custT="1"/>
      <dgm:spPr>
        <a:solidFill>
          <a:schemeClr val="accent4">
            <a:lumMod val="75000"/>
          </a:schemeClr>
        </a:solidFill>
      </dgm:spPr>
      <dgm:t>
        <a:bodyPr/>
        <a:lstStyle/>
        <a:p>
          <a:r>
            <a:rPr lang="es-ES" sz="1400" dirty="0"/>
            <a:t>CRFA + CREA</a:t>
          </a:r>
        </a:p>
      </dgm:t>
    </dgm:pt>
    <dgm:pt modelId="{B0557DC8-CB58-44F4-A360-8D0E5EDCA5C3}" type="parTrans" cxnId="{57E90D3C-3AC8-4351-A268-AAF776138D0C}">
      <dgm:prSet/>
      <dgm:spPr/>
      <dgm:t>
        <a:bodyPr/>
        <a:lstStyle/>
        <a:p>
          <a:endParaRPr lang="es-ES"/>
        </a:p>
      </dgm:t>
    </dgm:pt>
    <dgm:pt modelId="{46880B78-C6C6-40E6-AC48-9351B517A560}" type="sibTrans" cxnId="{57E90D3C-3AC8-4351-A268-AAF776138D0C}">
      <dgm:prSet/>
      <dgm:spPr/>
      <dgm:t>
        <a:bodyPr/>
        <a:lstStyle/>
        <a:p>
          <a:endParaRPr lang="es-ES" dirty="0"/>
        </a:p>
      </dgm:t>
    </dgm:pt>
    <dgm:pt modelId="{58000DA2-DF92-4566-B096-3AC25BE25A12}">
      <dgm:prSet custT="1"/>
      <dgm:spPr>
        <a:solidFill>
          <a:schemeClr val="accent2"/>
        </a:solidFill>
        <a:ln>
          <a:noFill/>
        </a:ln>
      </dgm:spPr>
      <dgm:t>
        <a:bodyPr/>
        <a:lstStyle/>
        <a:p>
          <a:r>
            <a:rPr lang="es-ES" sz="1400" dirty="0"/>
            <a:t>CNC</a:t>
          </a:r>
        </a:p>
      </dgm:t>
    </dgm:pt>
    <dgm:pt modelId="{37F547C1-8114-40B7-B1E4-B13964C436FD}" type="sibTrans" cxnId="{BF38FB90-9A68-468C-BBE2-7FD652EC8390}">
      <dgm:prSet/>
      <dgm:spPr/>
      <dgm:t>
        <a:bodyPr/>
        <a:lstStyle/>
        <a:p>
          <a:endParaRPr lang="es-ES" dirty="0"/>
        </a:p>
      </dgm:t>
    </dgm:pt>
    <dgm:pt modelId="{ECD0BA03-C34D-499C-8390-222879469582}" type="parTrans" cxnId="{BF38FB90-9A68-468C-BBE2-7FD652EC8390}">
      <dgm:prSet/>
      <dgm:spPr/>
      <dgm:t>
        <a:bodyPr/>
        <a:lstStyle/>
        <a:p>
          <a:endParaRPr lang="es-ES"/>
        </a:p>
      </dgm:t>
    </dgm:pt>
    <dgm:pt modelId="{5ED2193F-6BA2-4D27-B242-01B38DE7F2F6}" type="pres">
      <dgm:prSet presAssocID="{C4E9B5A5-FE3E-4116-A401-E61DDCE7DC0B}" presName="linearFlow" presStyleCnt="0">
        <dgm:presLayoutVars>
          <dgm:dir/>
          <dgm:resizeHandles val="exact"/>
        </dgm:presLayoutVars>
      </dgm:prSet>
      <dgm:spPr/>
    </dgm:pt>
    <dgm:pt modelId="{582DC17E-46F3-4E43-8BF3-F41C94EC23EF}" type="pres">
      <dgm:prSet presAssocID="{18C1118F-894F-43E0-9B35-32F6306868AC}" presName="node" presStyleLbl="node1" presStyleIdx="0" presStyleCnt="6" custScaleX="148430" custScaleY="158371" custLinFactX="401142" custLinFactNeighborX="500000" custLinFactNeighborY="13019">
        <dgm:presLayoutVars>
          <dgm:bulletEnabled val="1"/>
        </dgm:presLayoutVars>
      </dgm:prSet>
      <dgm:spPr/>
    </dgm:pt>
    <dgm:pt modelId="{D3724CD9-29C4-4237-9E7C-2C7EABEEA895}" type="pres">
      <dgm:prSet presAssocID="{CE7D5F58-038E-4135-9B7D-E61DB9EDA541}" presName="spacerL" presStyleCnt="0"/>
      <dgm:spPr/>
    </dgm:pt>
    <dgm:pt modelId="{BD3C2AEF-ED18-4684-BB0E-5B8607EB0002}" type="pres">
      <dgm:prSet presAssocID="{CE7D5F58-038E-4135-9B7D-E61DB9EDA541}" presName="sibTrans" presStyleLbl="sibTrans2D1" presStyleIdx="0" presStyleCnt="5"/>
      <dgm:spPr/>
    </dgm:pt>
    <dgm:pt modelId="{6A811446-0822-4128-9417-13DFF21143B8}" type="pres">
      <dgm:prSet presAssocID="{CE7D5F58-038E-4135-9B7D-E61DB9EDA541}" presName="spacerR" presStyleCnt="0"/>
      <dgm:spPr/>
    </dgm:pt>
    <dgm:pt modelId="{CBAB7361-DC47-40A5-9128-A7BFC7821FF5}" type="pres">
      <dgm:prSet presAssocID="{0C436328-8241-40F1-B271-D6B915E2ECD2}" presName="node" presStyleLbl="node1" presStyleIdx="1" presStyleCnt="6" custScaleX="148430" custScaleY="158371" custLinFactNeighborY="13019">
        <dgm:presLayoutVars>
          <dgm:bulletEnabled val="1"/>
        </dgm:presLayoutVars>
      </dgm:prSet>
      <dgm:spPr/>
    </dgm:pt>
    <dgm:pt modelId="{989823D9-912A-456C-885B-317E27ABC9CD}" type="pres">
      <dgm:prSet presAssocID="{82DBC0D8-3D6D-4650-A91A-AC6327A2B806}" presName="spacerL" presStyleCnt="0"/>
      <dgm:spPr/>
    </dgm:pt>
    <dgm:pt modelId="{52867A7E-345C-4898-9F60-2C0F7E14A77E}" type="pres">
      <dgm:prSet presAssocID="{82DBC0D8-3D6D-4650-A91A-AC6327A2B806}" presName="sibTrans" presStyleLbl="sibTrans2D1" presStyleIdx="1" presStyleCnt="5"/>
      <dgm:spPr/>
    </dgm:pt>
    <dgm:pt modelId="{F121A58B-D803-45C7-9861-EC8B06983B93}" type="pres">
      <dgm:prSet presAssocID="{82DBC0D8-3D6D-4650-A91A-AC6327A2B806}" presName="spacerR" presStyleCnt="0"/>
      <dgm:spPr/>
    </dgm:pt>
    <dgm:pt modelId="{DEA84DE9-FC2C-4D9C-9E43-CC57CE76429E}" type="pres">
      <dgm:prSet presAssocID="{58000DA2-DF92-4566-B096-3AC25BE25A12}" presName="node" presStyleLbl="node1" presStyleIdx="2" presStyleCnt="6" custScaleX="148430" custScaleY="158371" custLinFactX="-400000" custLinFactNeighborX="-435902" custLinFactNeighborY="13019">
        <dgm:presLayoutVars>
          <dgm:bulletEnabled val="1"/>
        </dgm:presLayoutVars>
      </dgm:prSet>
      <dgm:spPr/>
    </dgm:pt>
    <dgm:pt modelId="{8FD0EC11-5A8C-4694-B17D-2CA137C7EDB7}" type="pres">
      <dgm:prSet presAssocID="{37F547C1-8114-40B7-B1E4-B13964C436FD}" presName="spacerL" presStyleCnt="0"/>
      <dgm:spPr/>
    </dgm:pt>
    <dgm:pt modelId="{843034EE-D124-4727-A2F0-E73A165BD860}" type="pres">
      <dgm:prSet presAssocID="{37F547C1-8114-40B7-B1E4-B13964C436FD}" presName="sibTrans" presStyleLbl="sibTrans2D1" presStyleIdx="2" presStyleCnt="5"/>
      <dgm:spPr/>
    </dgm:pt>
    <dgm:pt modelId="{75BDE742-2E6B-4F27-B113-1993FB31F7B9}" type="pres">
      <dgm:prSet presAssocID="{37F547C1-8114-40B7-B1E4-B13964C436FD}" presName="spacerR" presStyleCnt="0"/>
      <dgm:spPr/>
    </dgm:pt>
    <dgm:pt modelId="{A91555FA-8DBD-4387-84B5-DF9EDEDAB8BE}" type="pres">
      <dgm:prSet presAssocID="{9C8233A1-63CB-4571-89C6-2FDDB4AAD1C3}" presName="node" presStyleLbl="node1" presStyleIdx="3" presStyleCnt="6" custScaleX="148430" custScaleY="158371" custLinFactNeighborX="44308" custLinFactNeighborY="13019">
        <dgm:presLayoutVars>
          <dgm:bulletEnabled val="1"/>
        </dgm:presLayoutVars>
      </dgm:prSet>
      <dgm:spPr/>
    </dgm:pt>
    <dgm:pt modelId="{5C8E2453-DD33-4B57-A911-EF855B57B18C}" type="pres">
      <dgm:prSet presAssocID="{46880B78-C6C6-40E6-AC48-9351B517A560}" presName="spacerL" presStyleCnt="0"/>
      <dgm:spPr/>
    </dgm:pt>
    <dgm:pt modelId="{D531565F-AB3B-4BF4-B6F3-94E8CB541841}" type="pres">
      <dgm:prSet presAssocID="{46880B78-C6C6-40E6-AC48-9351B517A560}" presName="sibTrans" presStyleLbl="sibTrans2D1" presStyleIdx="3" presStyleCnt="5"/>
      <dgm:spPr/>
    </dgm:pt>
    <dgm:pt modelId="{21655341-469B-40E2-85C3-362C9FB8B1D7}" type="pres">
      <dgm:prSet presAssocID="{46880B78-C6C6-40E6-AC48-9351B517A560}" presName="spacerR" presStyleCnt="0"/>
      <dgm:spPr/>
    </dgm:pt>
    <dgm:pt modelId="{1F06E3F4-D432-4AC4-80B3-98A216D6DB27}" type="pres">
      <dgm:prSet presAssocID="{566DE420-C977-48DB-B88C-10449B09059E}" presName="node" presStyleLbl="node1" presStyleIdx="4" presStyleCnt="6" custScaleX="148430" custScaleY="158371" custLinFactNeighborY="13019">
        <dgm:presLayoutVars>
          <dgm:bulletEnabled val="1"/>
        </dgm:presLayoutVars>
      </dgm:prSet>
      <dgm:spPr/>
    </dgm:pt>
    <dgm:pt modelId="{9D6048A5-40BE-4B90-92D7-D32E33122391}" type="pres">
      <dgm:prSet presAssocID="{19614B4D-B162-4B94-A1D5-A478251027D2}" presName="spacerL" presStyleCnt="0"/>
      <dgm:spPr/>
    </dgm:pt>
    <dgm:pt modelId="{5599B0BA-4781-4B35-AF99-EF98EF2046FB}" type="pres">
      <dgm:prSet presAssocID="{19614B4D-B162-4B94-A1D5-A478251027D2}" presName="sibTrans" presStyleLbl="sibTrans2D1" presStyleIdx="4" presStyleCnt="5"/>
      <dgm:spPr/>
    </dgm:pt>
    <dgm:pt modelId="{BBD39A11-F60A-4E92-8228-8767AFED8BC8}" type="pres">
      <dgm:prSet presAssocID="{19614B4D-B162-4B94-A1D5-A478251027D2}" presName="spacerR" presStyleCnt="0"/>
      <dgm:spPr/>
    </dgm:pt>
    <dgm:pt modelId="{32BBC21F-2B76-4730-B1BF-B22A191722CA}" type="pres">
      <dgm:prSet presAssocID="{6757CA20-7788-4C15-8DF8-A18E5220BCDD}" presName="node" presStyleLbl="node1" presStyleIdx="5" presStyleCnt="6" custScaleX="148430" custScaleY="158371" custLinFactNeighborY="13019">
        <dgm:presLayoutVars>
          <dgm:bulletEnabled val="1"/>
        </dgm:presLayoutVars>
      </dgm:prSet>
      <dgm:spPr/>
    </dgm:pt>
  </dgm:ptLst>
  <dgm:cxnLst>
    <dgm:cxn modelId="{04B1A817-5BC5-4E78-9181-09B23D5CD685}" type="presOf" srcId="{566DE420-C977-48DB-B88C-10449B09059E}" destId="{1F06E3F4-D432-4AC4-80B3-98A216D6DB27}" srcOrd="0" destOrd="0" presId="urn:microsoft.com/office/officeart/2005/8/layout/equation1"/>
    <dgm:cxn modelId="{9EB4101D-5E01-4BFD-BDDC-9E7049146A14}" type="presOf" srcId="{6757CA20-7788-4C15-8DF8-A18E5220BCDD}" destId="{32BBC21F-2B76-4730-B1BF-B22A191722CA}" srcOrd="0" destOrd="0" presId="urn:microsoft.com/office/officeart/2005/8/layout/equation1"/>
    <dgm:cxn modelId="{622E302E-F4A4-4F27-B3CC-4BE66DF6760E}" type="presOf" srcId="{19614B4D-B162-4B94-A1D5-A478251027D2}" destId="{5599B0BA-4781-4B35-AF99-EF98EF2046FB}" srcOrd="0" destOrd="0" presId="urn:microsoft.com/office/officeart/2005/8/layout/equation1"/>
    <dgm:cxn modelId="{6C15E230-4310-4625-88FB-004B9980C3F5}" srcId="{C4E9B5A5-FE3E-4116-A401-E61DDCE7DC0B}" destId="{566DE420-C977-48DB-B88C-10449B09059E}" srcOrd="4" destOrd="0" parTransId="{C5142AA7-0580-425A-98D8-2259903B4E2B}" sibTransId="{19614B4D-B162-4B94-A1D5-A478251027D2}"/>
    <dgm:cxn modelId="{B3030336-25ED-4D1E-897A-821FBD6BDC2F}" type="presOf" srcId="{82DBC0D8-3D6D-4650-A91A-AC6327A2B806}" destId="{52867A7E-345C-4898-9F60-2C0F7E14A77E}" srcOrd="0" destOrd="0" presId="urn:microsoft.com/office/officeart/2005/8/layout/equation1"/>
    <dgm:cxn modelId="{B7DB6139-13CB-4A31-A5C6-097D0780306D}" type="presOf" srcId="{46880B78-C6C6-40E6-AC48-9351B517A560}" destId="{D531565F-AB3B-4BF4-B6F3-94E8CB541841}" srcOrd="0" destOrd="0" presId="urn:microsoft.com/office/officeart/2005/8/layout/equation1"/>
    <dgm:cxn modelId="{57E90D3C-3AC8-4351-A268-AAF776138D0C}" srcId="{C4E9B5A5-FE3E-4116-A401-E61DDCE7DC0B}" destId="{9C8233A1-63CB-4571-89C6-2FDDB4AAD1C3}" srcOrd="3" destOrd="0" parTransId="{B0557DC8-CB58-44F4-A360-8D0E5EDCA5C3}" sibTransId="{46880B78-C6C6-40E6-AC48-9351B517A560}"/>
    <dgm:cxn modelId="{B2868641-78C5-48E9-A29C-EF325954061F}" type="presOf" srcId="{9C8233A1-63CB-4571-89C6-2FDDB4AAD1C3}" destId="{A91555FA-8DBD-4387-84B5-DF9EDEDAB8BE}" srcOrd="0" destOrd="0" presId="urn:microsoft.com/office/officeart/2005/8/layout/equation1"/>
    <dgm:cxn modelId="{7670794A-2C99-4123-AF5B-517D235BCA78}" srcId="{C4E9B5A5-FE3E-4116-A401-E61DDCE7DC0B}" destId="{6757CA20-7788-4C15-8DF8-A18E5220BCDD}" srcOrd="5" destOrd="0" parTransId="{102D8CB9-312A-4F65-8DB0-941FD5B3E075}" sibTransId="{2D491C9F-3C95-4998-89D7-C18AA16318BC}"/>
    <dgm:cxn modelId="{74708378-0D15-4971-82E4-14D4864D4BC7}" type="presOf" srcId="{58000DA2-DF92-4566-B096-3AC25BE25A12}" destId="{DEA84DE9-FC2C-4D9C-9E43-CC57CE76429E}" srcOrd="0" destOrd="0" presId="urn:microsoft.com/office/officeart/2005/8/layout/equation1"/>
    <dgm:cxn modelId="{E1E39178-2DA0-40A9-AD36-D4CD35DA6DD1}" type="presOf" srcId="{C4E9B5A5-FE3E-4116-A401-E61DDCE7DC0B}" destId="{5ED2193F-6BA2-4D27-B242-01B38DE7F2F6}" srcOrd="0" destOrd="0" presId="urn:microsoft.com/office/officeart/2005/8/layout/equation1"/>
    <dgm:cxn modelId="{C7FB0887-3730-4580-921F-699EA07E81FA}" srcId="{C4E9B5A5-FE3E-4116-A401-E61DDCE7DC0B}" destId="{0C436328-8241-40F1-B271-D6B915E2ECD2}" srcOrd="1" destOrd="0" parTransId="{91F3BB53-94C9-4A7A-B210-A5BE4614C9E2}" sibTransId="{82DBC0D8-3D6D-4650-A91A-AC6327A2B806}"/>
    <dgm:cxn modelId="{32057488-BD17-4A14-95A9-27C502681D9E}" type="presOf" srcId="{18C1118F-894F-43E0-9B35-32F6306868AC}" destId="{582DC17E-46F3-4E43-8BF3-F41C94EC23EF}" srcOrd="0" destOrd="0" presId="urn:microsoft.com/office/officeart/2005/8/layout/equation1"/>
    <dgm:cxn modelId="{8ACF688A-F676-4DD7-872E-3C8CF30CC305}" srcId="{C4E9B5A5-FE3E-4116-A401-E61DDCE7DC0B}" destId="{18C1118F-894F-43E0-9B35-32F6306868AC}" srcOrd="0" destOrd="0" parTransId="{4F0F7589-67C6-4004-ADF2-A379EA6EB6DF}" sibTransId="{CE7D5F58-038E-4135-9B7D-E61DB9EDA541}"/>
    <dgm:cxn modelId="{BF38FB90-9A68-468C-BBE2-7FD652EC8390}" srcId="{C4E9B5A5-FE3E-4116-A401-E61DDCE7DC0B}" destId="{58000DA2-DF92-4566-B096-3AC25BE25A12}" srcOrd="2" destOrd="0" parTransId="{ECD0BA03-C34D-499C-8390-222879469582}" sibTransId="{37F547C1-8114-40B7-B1E4-B13964C436FD}"/>
    <dgm:cxn modelId="{8EC3CBC5-7D73-4DCD-98AE-8BE20189225B}" type="presOf" srcId="{0C436328-8241-40F1-B271-D6B915E2ECD2}" destId="{CBAB7361-DC47-40A5-9128-A7BFC7821FF5}" srcOrd="0" destOrd="0" presId="urn:microsoft.com/office/officeart/2005/8/layout/equation1"/>
    <dgm:cxn modelId="{6D127FED-94CC-471E-B2BE-005570E19749}" type="presOf" srcId="{37F547C1-8114-40B7-B1E4-B13964C436FD}" destId="{843034EE-D124-4727-A2F0-E73A165BD860}" srcOrd="0" destOrd="0" presId="urn:microsoft.com/office/officeart/2005/8/layout/equation1"/>
    <dgm:cxn modelId="{24F619EF-0525-481D-A26A-10FFE020CD2F}" type="presOf" srcId="{CE7D5F58-038E-4135-9B7D-E61DB9EDA541}" destId="{BD3C2AEF-ED18-4684-BB0E-5B8607EB0002}" srcOrd="0" destOrd="0" presId="urn:microsoft.com/office/officeart/2005/8/layout/equation1"/>
    <dgm:cxn modelId="{4D96AEB8-F607-4EA0-87DF-F9567FB0F622}" type="presParOf" srcId="{5ED2193F-6BA2-4D27-B242-01B38DE7F2F6}" destId="{582DC17E-46F3-4E43-8BF3-F41C94EC23EF}" srcOrd="0" destOrd="0" presId="urn:microsoft.com/office/officeart/2005/8/layout/equation1"/>
    <dgm:cxn modelId="{BF8F9898-D704-4E81-BFFC-64A1DF389194}" type="presParOf" srcId="{5ED2193F-6BA2-4D27-B242-01B38DE7F2F6}" destId="{D3724CD9-29C4-4237-9E7C-2C7EABEEA895}" srcOrd="1" destOrd="0" presId="urn:microsoft.com/office/officeart/2005/8/layout/equation1"/>
    <dgm:cxn modelId="{A1A7A35E-2370-4951-818C-AF80FC494E80}" type="presParOf" srcId="{5ED2193F-6BA2-4D27-B242-01B38DE7F2F6}" destId="{BD3C2AEF-ED18-4684-BB0E-5B8607EB0002}" srcOrd="2" destOrd="0" presId="urn:microsoft.com/office/officeart/2005/8/layout/equation1"/>
    <dgm:cxn modelId="{1F76713C-7A0F-4CA8-AA8B-83396DC0A8AB}" type="presParOf" srcId="{5ED2193F-6BA2-4D27-B242-01B38DE7F2F6}" destId="{6A811446-0822-4128-9417-13DFF21143B8}" srcOrd="3" destOrd="0" presId="urn:microsoft.com/office/officeart/2005/8/layout/equation1"/>
    <dgm:cxn modelId="{F112B630-8F10-4311-B1D7-F9C4C04C92A0}" type="presParOf" srcId="{5ED2193F-6BA2-4D27-B242-01B38DE7F2F6}" destId="{CBAB7361-DC47-40A5-9128-A7BFC7821FF5}" srcOrd="4" destOrd="0" presId="urn:microsoft.com/office/officeart/2005/8/layout/equation1"/>
    <dgm:cxn modelId="{3E7CB646-66AB-441D-982A-62CFB7F8C704}" type="presParOf" srcId="{5ED2193F-6BA2-4D27-B242-01B38DE7F2F6}" destId="{989823D9-912A-456C-885B-317E27ABC9CD}" srcOrd="5" destOrd="0" presId="urn:microsoft.com/office/officeart/2005/8/layout/equation1"/>
    <dgm:cxn modelId="{38298C21-F9FF-4F04-BBB8-1C7D4F747D09}" type="presParOf" srcId="{5ED2193F-6BA2-4D27-B242-01B38DE7F2F6}" destId="{52867A7E-345C-4898-9F60-2C0F7E14A77E}" srcOrd="6" destOrd="0" presId="urn:microsoft.com/office/officeart/2005/8/layout/equation1"/>
    <dgm:cxn modelId="{813C283D-42AB-4D6F-96E1-0B3EA536BA95}" type="presParOf" srcId="{5ED2193F-6BA2-4D27-B242-01B38DE7F2F6}" destId="{F121A58B-D803-45C7-9861-EC8B06983B93}" srcOrd="7" destOrd="0" presId="urn:microsoft.com/office/officeart/2005/8/layout/equation1"/>
    <dgm:cxn modelId="{EFF5D0D6-E81B-4228-BEC3-531CB111836E}" type="presParOf" srcId="{5ED2193F-6BA2-4D27-B242-01B38DE7F2F6}" destId="{DEA84DE9-FC2C-4D9C-9E43-CC57CE76429E}" srcOrd="8" destOrd="0" presId="urn:microsoft.com/office/officeart/2005/8/layout/equation1"/>
    <dgm:cxn modelId="{7CE0E838-C229-43EF-A0D9-D58FF99D8A7A}" type="presParOf" srcId="{5ED2193F-6BA2-4D27-B242-01B38DE7F2F6}" destId="{8FD0EC11-5A8C-4694-B17D-2CA137C7EDB7}" srcOrd="9" destOrd="0" presId="urn:microsoft.com/office/officeart/2005/8/layout/equation1"/>
    <dgm:cxn modelId="{AE8CF6B6-E10A-4912-B5D5-C3BF608A4F95}" type="presParOf" srcId="{5ED2193F-6BA2-4D27-B242-01B38DE7F2F6}" destId="{843034EE-D124-4727-A2F0-E73A165BD860}" srcOrd="10" destOrd="0" presId="urn:microsoft.com/office/officeart/2005/8/layout/equation1"/>
    <dgm:cxn modelId="{C09EBF73-7EF3-43E0-A9A5-DE27CFBD5BE6}" type="presParOf" srcId="{5ED2193F-6BA2-4D27-B242-01B38DE7F2F6}" destId="{75BDE742-2E6B-4F27-B113-1993FB31F7B9}" srcOrd="11" destOrd="0" presId="urn:microsoft.com/office/officeart/2005/8/layout/equation1"/>
    <dgm:cxn modelId="{C073711F-3AE1-4FC0-A18E-6F3971DDC993}" type="presParOf" srcId="{5ED2193F-6BA2-4D27-B242-01B38DE7F2F6}" destId="{A91555FA-8DBD-4387-84B5-DF9EDEDAB8BE}" srcOrd="12" destOrd="0" presId="urn:microsoft.com/office/officeart/2005/8/layout/equation1"/>
    <dgm:cxn modelId="{82663E8C-E95E-41A8-A06C-728EE94A0919}" type="presParOf" srcId="{5ED2193F-6BA2-4D27-B242-01B38DE7F2F6}" destId="{5C8E2453-DD33-4B57-A911-EF855B57B18C}" srcOrd="13" destOrd="0" presId="urn:microsoft.com/office/officeart/2005/8/layout/equation1"/>
    <dgm:cxn modelId="{585D2805-6FD7-47EF-9374-04BEE9CF074E}" type="presParOf" srcId="{5ED2193F-6BA2-4D27-B242-01B38DE7F2F6}" destId="{D531565F-AB3B-4BF4-B6F3-94E8CB541841}" srcOrd="14" destOrd="0" presId="urn:microsoft.com/office/officeart/2005/8/layout/equation1"/>
    <dgm:cxn modelId="{9130CC17-1289-4BBC-A6A4-ADDA86212D00}" type="presParOf" srcId="{5ED2193F-6BA2-4D27-B242-01B38DE7F2F6}" destId="{21655341-469B-40E2-85C3-362C9FB8B1D7}" srcOrd="15" destOrd="0" presId="urn:microsoft.com/office/officeart/2005/8/layout/equation1"/>
    <dgm:cxn modelId="{97BBE2DE-11BC-4626-AB85-C276D8C4F965}" type="presParOf" srcId="{5ED2193F-6BA2-4D27-B242-01B38DE7F2F6}" destId="{1F06E3F4-D432-4AC4-80B3-98A216D6DB27}" srcOrd="16" destOrd="0" presId="urn:microsoft.com/office/officeart/2005/8/layout/equation1"/>
    <dgm:cxn modelId="{E6E09E73-57AB-46A1-B8E1-7D88940DF095}" type="presParOf" srcId="{5ED2193F-6BA2-4D27-B242-01B38DE7F2F6}" destId="{9D6048A5-40BE-4B90-92D7-D32E33122391}" srcOrd="17" destOrd="0" presId="urn:microsoft.com/office/officeart/2005/8/layout/equation1"/>
    <dgm:cxn modelId="{9FE2598C-51F8-4780-8CB2-6D2D08C82A1E}" type="presParOf" srcId="{5ED2193F-6BA2-4D27-B242-01B38DE7F2F6}" destId="{5599B0BA-4781-4B35-AF99-EF98EF2046FB}" srcOrd="18" destOrd="0" presId="urn:microsoft.com/office/officeart/2005/8/layout/equation1"/>
    <dgm:cxn modelId="{51C5F10F-9973-447D-9C79-37DFDA069FC3}" type="presParOf" srcId="{5ED2193F-6BA2-4D27-B242-01B38DE7F2F6}" destId="{BBD39A11-F60A-4E92-8228-8767AFED8BC8}" srcOrd="19" destOrd="0" presId="urn:microsoft.com/office/officeart/2005/8/layout/equation1"/>
    <dgm:cxn modelId="{8B784035-1FD6-4BCD-AA84-8236FE9F0FFE}" type="presParOf" srcId="{5ED2193F-6BA2-4D27-B242-01B38DE7F2F6}" destId="{32BBC21F-2B76-4730-B1BF-B22A191722CA}" srcOrd="2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D7EE9-D317-47C4-B01D-FC576838D1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C317B7DD-7D0D-47CE-9318-6FF82EB4FF58}">
      <dgm:prSet phldrT="[Texto]" custT="1"/>
      <dgm:spPr>
        <a:solidFill>
          <a:schemeClr val="accent6">
            <a:lumMod val="60000"/>
            <a:lumOff val="40000"/>
          </a:schemeClr>
        </a:solidFill>
      </dgm:spPr>
      <dgm:t>
        <a:bodyPr/>
        <a:lstStyle/>
        <a:p>
          <a:r>
            <a:rPr lang="es-ES" sz="3200" dirty="0"/>
            <a:t>Regulación de la CNMC</a:t>
          </a:r>
        </a:p>
      </dgm:t>
    </dgm:pt>
    <dgm:pt modelId="{74F4E82A-2076-4720-9D13-40E984D4017A}" type="parTrans" cxnId="{A005BB9A-AE51-4735-AAE8-3F10B6546BC0}">
      <dgm:prSet/>
      <dgm:spPr/>
      <dgm:t>
        <a:bodyPr/>
        <a:lstStyle/>
        <a:p>
          <a:endParaRPr lang="es-ES"/>
        </a:p>
      </dgm:t>
    </dgm:pt>
    <dgm:pt modelId="{8AAC00DC-E51E-4942-8B0C-522A13FE132A}" type="sibTrans" cxnId="{A005BB9A-AE51-4735-AAE8-3F10B6546BC0}">
      <dgm:prSet/>
      <dgm:spPr/>
      <dgm:t>
        <a:bodyPr/>
        <a:lstStyle/>
        <a:p>
          <a:endParaRPr lang="es-ES"/>
        </a:p>
      </dgm:t>
    </dgm:pt>
    <dgm:pt modelId="{9CFCDB93-1008-4875-BF04-A96ABC8A725B}">
      <dgm:prSet phldrT="[Texto]" custT="1"/>
      <dgm:spPr/>
      <dgm:t>
        <a:bodyPr/>
        <a:lstStyle/>
        <a:p>
          <a:r>
            <a:rPr lang="es-ES" sz="1800" baseline="0" dirty="0"/>
            <a:t>Ley 3/2013, de 4 de junio, de creación de la CNMC</a:t>
          </a:r>
        </a:p>
      </dgm:t>
    </dgm:pt>
    <dgm:pt modelId="{4A2DA60B-6B73-4769-97A3-CCD6E4BDC822}" type="parTrans" cxnId="{30E019B6-A6B4-4B6E-8196-50CBEB175E6B}">
      <dgm:prSet/>
      <dgm:spPr/>
      <dgm:t>
        <a:bodyPr/>
        <a:lstStyle/>
        <a:p>
          <a:endParaRPr lang="es-ES"/>
        </a:p>
      </dgm:t>
    </dgm:pt>
    <dgm:pt modelId="{45A5523D-E3F4-419A-A04E-E4B88DEA1183}" type="sibTrans" cxnId="{30E019B6-A6B4-4B6E-8196-50CBEB175E6B}">
      <dgm:prSet/>
      <dgm:spPr/>
      <dgm:t>
        <a:bodyPr/>
        <a:lstStyle/>
        <a:p>
          <a:endParaRPr lang="es-ES"/>
        </a:p>
      </dgm:t>
    </dgm:pt>
    <dgm:pt modelId="{8D4233D7-31B1-4219-966D-BE0CBAE261A2}">
      <dgm:prSet phldrT="[Texto]" custT="1"/>
      <dgm:spPr/>
      <dgm:t>
        <a:bodyPr/>
        <a:lstStyle/>
        <a:p>
          <a:r>
            <a:rPr lang="es-ES" sz="1800" baseline="0" dirty="0"/>
            <a:t>Real Decreto 657/2013, de 30 de agosto, por el que se aprueba el Estatuto Orgánico de la CNMC</a:t>
          </a:r>
        </a:p>
      </dgm:t>
    </dgm:pt>
    <dgm:pt modelId="{C7E18535-B3F1-435F-9D23-F8B7B4DBE24C}" type="parTrans" cxnId="{1D0C63FF-A2C1-4590-AEBF-843AA18E4552}">
      <dgm:prSet/>
      <dgm:spPr/>
      <dgm:t>
        <a:bodyPr/>
        <a:lstStyle/>
        <a:p>
          <a:endParaRPr lang="es-ES"/>
        </a:p>
      </dgm:t>
    </dgm:pt>
    <dgm:pt modelId="{F6439A59-E59D-4A05-860D-D54FDF3091AA}" type="sibTrans" cxnId="{1D0C63FF-A2C1-4590-AEBF-843AA18E4552}">
      <dgm:prSet/>
      <dgm:spPr/>
      <dgm:t>
        <a:bodyPr/>
        <a:lstStyle/>
        <a:p>
          <a:endParaRPr lang="es-ES"/>
        </a:p>
      </dgm:t>
    </dgm:pt>
    <dgm:pt modelId="{108A35B9-C14B-47C4-A76A-C2A2EA94568D}">
      <dgm:prSet phldrT="[Texto]" custT="1"/>
      <dgm:spPr>
        <a:solidFill>
          <a:schemeClr val="accent6">
            <a:lumMod val="60000"/>
            <a:lumOff val="40000"/>
          </a:schemeClr>
        </a:solidFill>
      </dgm:spPr>
      <dgm:t>
        <a:bodyPr/>
        <a:lstStyle/>
        <a:p>
          <a:r>
            <a:rPr lang="es-ES" sz="3200" dirty="0"/>
            <a:t>Leyes que aplica</a:t>
          </a:r>
        </a:p>
      </dgm:t>
    </dgm:pt>
    <dgm:pt modelId="{097F1E69-BA70-4B23-B917-5A8B77F47C72}" type="parTrans" cxnId="{0736B9FB-D96A-471E-A7C7-FA2EAFF40D45}">
      <dgm:prSet/>
      <dgm:spPr/>
      <dgm:t>
        <a:bodyPr/>
        <a:lstStyle/>
        <a:p>
          <a:endParaRPr lang="es-ES"/>
        </a:p>
      </dgm:t>
    </dgm:pt>
    <dgm:pt modelId="{75400EF9-6EA1-47F5-A406-49EBF62AB1FD}" type="sibTrans" cxnId="{0736B9FB-D96A-471E-A7C7-FA2EAFF40D45}">
      <dgm:prSet/>
      <dgm:spPr/>
      <dgm:t>
        <a:bodyPr/>
        <a:lstStyle/>
        <a:p>
          <a:endParaRPr lang="es-ES"/>
        </a:p>
      </dgm:t>
    </dgm:pt>
    <dgm:pt modelId="{79F85D93-B93B-46BF-A583-E99E50167289}">
      <dgm:prSet phldrT="[Texto]" custT="1"/>
      <dgm:spPr/>
      <dgm:t>
        <a:bodyPr/>
        <a:lstStyle/>
        <a:p>
          <a:r>
            <a:rPr lang="es-ES" sz="1200" dirty="0"/>
            <a:t>Ley 15/2007 de Defensa de la Competencia</a:t>
          </a:r>
        </a:p>
      </dgm:t>
    </dgm:pt>
    <dgm:pt modelId="{A6EC3A21-8474-4943-A0A1-470530838B51}" type="parTrans" cxnId="{E47DE011-00DF-4EF5-9427-0E61D8CD064E}">
      <dgm:prSet/>
      <dgm:spPr/>
      <dgm:t>
        <a:bodyPr/>
        <a:lstStyle/>
        <a:p>
          <a:endParaRPr lang="es-ES"/>
        </a:p>
      </dgm:t>
    </dgm:pt>
    <dgm:pt modelId="{9FFBD03E-043A-4464-A325-2ED916569B73}" type="sibTrans" cxnId="{E47DE011-00DF-4EF5-9427-0E61D8CD064E}">
      <dgm:prSet/>
      <dgm:spPr/>
      <dgm:t>
        <a:bodyPr/>
        <a:lstStyle/>
        <a:p>
          <a:endParaRPr lang="es-ES"/>
        </a:p>
      </dgm:t>
    </dgm:pt>
    <dgm:pt modelId="{05E918DF-9596-41F9-881A-46D7E702CC8C}">
      <dgm:prSet phldrT="[Texto]" custT="1"/>
      <dgm:spPr/>
      <dgm:t>
        <a:bodyPr/>
        <a:lstStyle/>
        <a:p>
          <a:r>
            <a:rPr lang="es-ES" sz="1200" dirty="0"/>
            <a:t>Ley 38/2015 del Sector Ferroviario</a:t>
          </a:r>
        </a:p>
      </dgm:t>
    </dgm:pt>
    <dgm:pt modelId="{965FD56F-B3D8-4473-8B37-B48542EE7984}" type="parTrans" cxnId="{014D1B02-F65A-4512-8FB8-C9353BD52164}">
      <dgm:prSet/>
      <dgm:spPr/>
      <dgm:t>
        <a:bodyPr/>
        <a:lstStyle/>
        <a:p>
          <a:endParaRPr lang="es-ES"/>
        </a:p>
      </dgm:t>
    </dgm:pt>
    <dgm:pt modelId="{AAC6806A-C153-4192-8A6F-09EFBC04B788}" type="sibTrans" cxnId="{014D1B02-F65A-4512-8FB8-C9353BD52164}">
      <dgm:prSet/>
      <dgm:spPr/>
      <dgm:t>
        <a:bodyPr/>
        <a:lstStyle/>
        <a:p>
          <a:endParaRPr lang="es-ES"/>
        </a:p>
      </dgm:t>
    </dgm:pt>
    <dgm:pt modelId="{15176254-E4F9-4DD4-AB86-DC68804AF41D}">
      <dgm:prSet custT="1"/>
      <dgm:spPr/>
      <dgm:t>
        <a:bodyPr/>
        <a:lstStyle/>
        <a:p>
          <a:r>
            <a:rPr lang="es-ES" sz="1200" dirty="0"/>
            <a:t>Ley 24/2013 del Sector Eléctrico</a:t>
          </a:r>
        </a:p>
      </dgm:t>
    </dgm:pt>
    <dgm:pt modelId="{14DAF649-68A9-4677-B7AE-C520C0CFA353}" type="parTrans" cxnId="{40BD756D-91F3-46E5-8B3F-250C217F9C3B}">
      <dgm:prSet/>
      <dgm:spPr/>
      <dgm:t>
        <a:bodyPr/>
        <a:lstStyle/>
        <a:p>
          <a:endParaRPr lang="es-ES"/>
        </a:p>
      </dgm:t>
    </dgm:pt>
    <dgm:pt modelId="{BF27DE10-49DE-42F0-8582-2AC2DBCA6366}" type="sibTrans" cxnId="{40BD756D-91F3-46E5-8B3F-250C217F9C3B}">
      <dgm:prSet/>
      <dgm:spPr/>
      <dgm:t>
        <a:bodyPr/>
        <a:lstStyle/>
        <a:p>
          <a:endParaRPr lang="es-ES"/>
        </a:p>
      </dgm:t>
    </dgm:pt>
    <dgm:pt modelId="{6345A0EE-9DF5-4427-8EF1-4365EE8055DE}">
      <dgm:prSet custT="1"/>
      <dgm:spPr/>
      <dgm:t>
        <a:bodyPr/>
        <a:lstStyle/>
        <a:p>
          <a:r>
            <a:rPr lang="es-ES" sz="1200" dirty="0"/>
            <a:t>Ley 34/1998 del Sector de Hidrocarburos</a:t>
          </a:r>
        </a:p>
      </dgm:t>
    </dgm:pt>
    <dgm:pt modelId="{104CDD06-79EE-46F4-AA38-C0826EAF0D80}" type="parTrans" cxnId="{F5D185F0-745F-4833-89BE-6CA9A6A5609A}">
      <dgm:prSet/>
      <dgm:spPr/>
      <dgm:t>
        <a:bodyPr/>
        <a:lstStyle/>
        <a:p>
          <a:endParaRPr lang="es-ES"/>
        </a:p>
      </dgm:t>
    </dgm:pt>
    <dgm:pt modelId="{EC8D622C-285A-4FCA-B936-8B57CB130EEA}" type="sibTrans" cxnId="{F5D185F0-745F-4833-89BE-6CA9A6A5609A}">
      <dgm:prSet/>
      <dgm:spPr/>
      <dgm:t>
        <a:bodyPr/>
        <a:lstStyle/>
        <a:p>
          <a:endParaRPr lang="es-ES"/>
        </a:p>
      </dgm:t>
    </dgm:pt>
    <dgm:pt modelId="{6A87397C-DC2E-4CC7-89DC-6F6989DDB898}">
      <dgm:prSet custT="1"/>
      <dgm:spPr/>
      <dgm:t>
        <a:bodyPr/>
        <a:lstStyle/>
        <a:p>
          <a:r>
            <a:rPr lang="es-ES" sz="1200" dirty="0"/>
            <a:t>Ley 43/2010 del Mercado Postal</a:t>
          </a:r>
        </a:p>
      </dgm:t>
    </dgm:pt>
    <dgm:pt modelId="{3192E4E9-D7ED-47E0-BC2A-2720CED457DB}" type="parTrans" cxnId="{3A370599-3846-43FA-AC34-EC3CE332D726}">
      <dgm:prSet/>
      <dgm:spPr/>
      <dgm:t>
        <a:bodyPr/>
        <a:lstStyle/>
        <a:p>
          <a:endParaRPr lang="es-ES"/>
        </a:p>
      </dgm:t>
    </dgm:pt>
    <dgm:pt modelId="{FD3AC3A0-635F-426C-B850-07EFCC99BE75}" type="sibTrans" cxnId="{3A370599-3846-43FA-AC34-EC3CE332D726}">
      <dgm:prSet/>
      <dgm:spPr/>
      <dgm:t>
        <a:bodyPr/>
        <a:lstStyle/>
        <a:p>
          <a:endParaRPr lang="es-ES"/>
        </a:p>
      </dgm:t>
    </dgm:pt>
    <dgm:pt modelId="{CB2B9D60-90A0-4C07-AA55-3C52CFB7E93F}">
      <dgm:prSet custT="1"/>
      <dgm:spPr/>
      <dgm:t>
        <a:bodyPr/>
        <a:lstStyle/>
        <a:p>
          <a:r>
            <a:rPr lang="es-ES" sz="1200" dirty="0"/>
            <a:t>Ley 13/2022 General de la Comunicación Audiovisual</a:t>
          </a:r>
        </a:p>
      </dgm:t>
    </dgm:pt>
    <dgm:pt modelId="{F8204D26-6981-49DD-A9A9-7EBD342D9E35}" type="parTrans" cxnId="{C820DBFB-0CDE-490F-AAE6-D533632CE93A}">
      <dgm:prSet/>
      <dgm:spPr/>
      <dgm:t>
        <a:bodyPr/>
        <a:lstStyle/>
        <a:p>
          <a:endParaRPr lang="es-ES"/>
        </a:p>
      </dgm:t>
    </dgm:pt>
    <dgm:pt modelId="{1EDC3073-5409-4576-BA9E-6890BE4E958A}" type="sibTrans" cxnId="{C820DBFB-0CDE-490F-AAE6-D533632CE93A}">
      <dgm:prSet/>
      <dgm:spPr/>
      <dgm:t>
        <a:bodyPr/>
        <a:lstStyle/>
        <a:p>
          <a:endParaRPr lang="es-ES"/>
        </a:p>
      </dgm:t>
    </dgm:pt>
    <dgm:pt modelId="{379C4CC8-AF40-4C77-A5F1-A15BFC73CA44}">
      <dgm:prSet custT="1"/>
      <dgm:spPr/>
      <dgm:t>
        <a:bodyPr/>
        <a:lstStyle/>
        <a:p>
          <a:r>
            <a:rPr lang="es-ES" sz="1200" dirty="0"/>
            <a:t>Ley 21/2003 de Seguridad Aérea</a:t>
          </a:r>
        </a:p>
      </dgm:t>
    </dgm:pt>
    <dgm:pt modelId="{205701FA-0065-4C94-92C6-304FD2A37AE6}" type="parTrans" cxnId="{A3FA418F-9C5F-4C3D-9619-08FD13E5A0D5}">
      <dgm:prSet/>
      <dgm:spPr/>
      <dgm:t>
        <a:bodyPr/>
        <a:lstStyle/>
        <a:p>
          <a:endParaRPr lang="es-ES"/>
        </a:p>
      </dgm:t>
    </dgm:pt>
    <dgm:pt modelId="{D23D9586-038B-4A4C-80AA-BABB031CA397}" type="sibTrans" cxnId="{A3FA418F-9C5F-4C3D-9619-08FD13E5A0D5}">
      <dgm:prSet/>
      <dgm:spPr/>
      <dgm:t>
        <a:bodyPr/>
        <a:lstStyle/>
        <a:p>
          <a:endParaRPr lang="es-ES"/>
        </a:p>
      </dgm:t>
    </dgm:pt>
    <dgm:pt modelId="{738EB4A4-23F9-4218-9868-8B91F1040533}">
      <dgm:prSet custT="1"/>
      <dgm:spPr/>
      <dgm:t>
        <a:bodyPr/>
        <a:lstStyle/>
        <a:p>
          <a:r>
            <a:rPr lang="es-ES" sz="1200" dirty="0"/>
            <a:t>Ley 60/2003 de Arbitraje</a:t>
          </a:r>
        </a:p>
      </dgm:t>
    </dgm:pt>
    <dgm:pt modelId="{A6D27A8D-C166-487B-9BD2-8CA4D489A7F6}" type="parTrans" cxnId="{3467FF82-B805-4CC7-BD8F-6F47AEA5B499}">
      <dgm:prSet/>
      <dgm:spPr/>
      <dgm:t>
        <a:bodyPr/>
        <a:lstStyle/>
        <a:p>
          <a:endParaRPr lang="es-ES"/>
        </a:p>
      </dgm:t>
    </dgm:pt>
    <dgm:pt modelId="{5C99C49A-888F-456E-BD01-2F413293433A}" type="sibTrans" cxnId="{3467FF82-B805-4CC7-BD8F-6F47AEA5B499}">
      <dgm:prSet/>
      <dgm:spPr/>
      <dgm:t>
        <a:bodyPr/>
        <a:lstStyle/>
        <a:p>
          <a:endParaRPr lang="es-ES"/>
        </a:p>
      </dgm:t>
    </dgm:pt>
    <dgm:pt modelId="{A7C6B1AE-FAF0-450E-9186-AEB8105EFFD1}">
      <dgm:prSet custT="1"/>
      <dgm:spPr/>
      <dgm:t>
        <a:bodyPr/>
        <a:lstStyle/>
        <a:p>
          <a:r>
            <a:rPr lang="es-ES" sz="1200" dirty="0"/>
            <a:t>Ley 11/2022 General de Telecomunicaciones</a:t>
          </a:r>
        </a:p>
      </dgm:t>
    </dgm:pt>
    <dgm:pt modelId="{2D070556-B5E6-47DF-8089-A772FFD15110}" type="sibTrans" cxnId="{D202E836-0088-4331-B1A1-30EE73C12A21}">
      <dgm:prSet/>
      <dgm:spPr/>
      <dgm:t>
        <a:bodyPr/>
        <a:lstStyle/>
        <a:p>
          <a:endParaRPr lang="es-ES"/>
        </a:p>
      </dgm:t>
    </dgm:pt>
    <dgm:pt modelId="{4F8AF050-19AD-42EC-8392-2083E0CE5498}" type="parTrans" cxnId="{D202E836-0088-4331-B1A1-30EE73C12A21}">
      <dgm:prSet/>
      <dgm:spPr/>
      <dgm:t>
        <a:bodyPr/>
        <a:lstStyle/>
        <a:p>
          <a:endParaRPr lang="es-ES"/>
        </a:p>
      </dgm:t>
    </dgm:pt>
    <dgm:pt modelId="{C33B88B2-82C5-4370-B7DF-B15A29579E67}" type="pres">
      <dgm:prSet presAssocID="{A31D7EE9-D317-47C4-B01D-FC576838D1C1}" presName="theList" presStyleCnt="0">
        <dgm:presLayoutVars>
          <dgm:dir/>
          <dgm:animLvl val="lvl"/>
          <dgm:resizeHandles val="exact"/>
        </dgm:presLayoutVars>
      </dgm:prSet>
      <dgm:spPr/>
    </dgm:pt>
    <dgm:pt modelId="{32A31888-4BB4-4EEA-B627-90B184665C08}" type="pres">
      <dgm:prSet presAssocID="{C317B7DD-7D0D-47CE-9318-6FF82EB4FF58}" presName="compNode" presStyleCnt="0"/>
      <dgm:spPr/>
    </dgm:pt>
    <dgm:pt modelId="{6EEB0459-C0A0-4FAD-A5E9-A04C32ED537F}" type="pres">
      <dgm:prSet presAssocID="{C317B7DD-7D0D-47CE-9318-6FF82EB4FF58}" presName="aNode" presStyleLbl="bgShp" presStyleIdx="0" presStyleCnt="2"/>
      <dgm:spPr/>
    </dgm:pt>
    <dgm:pt modelId="{09561393-B1EF-4259-8F64-37F9A7211A07}" type="pres">
      <dgm:prSet presAssocID="{C317B7DD-7D0D-47CE-9318-6FF82EB4FF58}" presName="textNode" presStyleLbl="bgShp" presStyleIdx="0" presStyleCnt="2"/>
      <dgm:spPr/>
    </dgm:pt>
    <dgm:pt modelId="{6B0C9D32-D8AE-4F09-95AD-A1F141728EE1}" type="pres">
      <dgm:prSet presAssocID="{C317B7DD-7D0D-47CE-9318-6FF82EB4FF58}" presName="compChildNode" presStyleCnt="0"/>
      <dgm:spPr/>
    </dgm:pt>
    <dgm:pt modelId="{E7B2AC8B-7863-4DAD-A94F-D800FE403222}" type="pres">
      <dgm:prSet presAssocID="{C317B7DD-7D0D-47CE-9318-6FF82EB4FF58}" presName="theInnerList" presStyleCnt="0"/>
      <dgm:spPr/>
    </dgm:pt>
    <dgm:pt modelId="{87273479-8100-4628-BAE0-3E450FCFDBD5}" type="pres">
      <dgm:prSet presAssocID="{9CFCDB93-1008-4875-BF04-A96ABC8A725B}" presName="childNode" presStyleLbl="node1" presStyleIdx="0" presStyleCnt="11">
        <dgm:presLayoutVars>
          <dgm:bulletEnabled val="1"/>
        </dgm:presLayoutVars>
      </dgm:prSet>
      <dgm:spPr/>
    </dgm:pt>
    <dgm:pt modelId="{D62E7C8B-B04F-4B09-B61A-B7BC2FFA852E}" type="pres">
      <dgm:prSet presAssocID="{9CFCDB93-1008-4875-BF04-A96ABC8A725B}" presName="aSpace2" presStyleCnt="0"/>
      <dgm:spPr/>
    </dgm:pt>
    <dgm:pt modelId="{6D3EA8E8-FF61-4F88-B995-B48D07F3D3FE}" type="pres">
      <dgm:prSet presAssocID="{8D4233D7-31B1-4219-966D-BE0CBAE261A2}" presName="childNode" presStyleLbl="node1" presStyleIdx="1" presStyleCnt="11">
        <dgm:presLayoutVars>
          <dgm:bulletEnabled val="1"/>
        </dgm:presLayoutVars>
      </dgm:prSet>
      <dgm:spPr/>
    </dgm:pt>
    <dgm:pt modelId="{23E0F14A-1F10-4979-93D2-E51EDD060678}" type="pres">
      <dgm:prSet presAssocID="{C317B7DD-7D0D-47CE-9318-6FF82EB4FF58}" presName="aSpace" presStyleCnt="0"/>
      <dgm:spPr/>
    </dgm:pt>
    <dgm:pt modelId="{5FADE99B-65BB-464E-A9C9-80E539AE6106}" type="pres">
      <dgm:prSet presAssocID="{108A35B9-C14B-47C4-A76A-C2A2EA94568D}" presName="compNode" presStyleCnt="0"/>
      <dgm:spPr/>
    </dgm:pt>
    <dgm:pt modelId="{ABD9A986-4070-44E7-B0FB-8407CC41EA8C}" type="pres">
      <dgm:prSet presAssocID="{108A35B9-C14B-47C4-A76A-C2A2EA94568D}" presName="aNode" presStyleLbl="bgShp" presStyleIdx="1" presStyleCnt="2"/>
      <dgm:spPr/>
    </dgm:pt>
    <dgm:pt modelId="{6DEC9106-7799-4ADF-B94F-9FC4EEF7DAF0}" type="pres">
      <dgm:prSet presAssocID="{108A35B9-C14B-47C4-A76A-C2A2EA94568D}" presName="textNode" presStyleLbl="bgShp" presStyleIdx="1" presStyleCnt="2"/>
      <dgm:spPr/>
    </dgm:pt>
    <dgm:pt modelId="{9C2C7DA9-F41A-49F2-98AA-5442948DBEB4}" type="pres">
      <dgm:prSet presAssocID="{108A35B9-C14B-47C4-A76A-C2A2EA94568D}" presName="compChildNode" presStyleCnt="0"/>
      <dgm:spPr/>
    </dgm:pt>
    <dgm:pt modelId="{72F4C5AB-5F30-47F2-8E74-9AF384043AE7}" type="pres">
      <dgm:prSet presAssocID="{108A35B9-C14B-47C4-A76A-C2A2EA94568D}" presName="theInnerList" presStyleCnt="0"/>
      <dgm:spPr/>
    </dgm:pt>
    <dgm:pt modelId="{CA3753EC-5DC9-4882-9A70-371B6EBE01BF}" type="pres">
      <dgm:prSet presAssocID="{79F85D93-B93B-46BF-A583-E99E50167289}" presName="childNode" presStyleLbl="node1" presStyleIdx="2" presStyleCnt="11" custScaleY="46397" custLinFactY="296445" custLinFactNeighborX="781" custLinFactNeighborY="300000">
        <dgm:presLayoutVars>
          <dgm:bulletEnabled val="1"/>
        </dgm:presLayoutVars>
      </dgm:prSet>
      <dgm:spPr/>
    </dgm:pt>
    <dgm:pt modelId="{DEBE2233-4701-43FD-89F4-0075CB0BB200}" type="pres">
      <dgm:prSet presAssocID="{79F85D93-B93B-46BF-A583-E99E50167289}" presName="aSpace2" presStyleCnt="0"/>
      <dgm:spPr/>
    </dgm:pt>
    <dgm:pt modelId="{E17F9C04-FB07-45C9-BA95-95F495C02944}" type="pres">
      <dgm:prSet presAssocID="{A7C6B1AE-FAF0-450E-9186-AEB8105EFFD1}" presName="childNode" presStyleLbl="node1" presStyleIdx="3" presStyleCnt="11" custScaleY="53917" custLinFactY="32354" custLinFactNeighborX="482" custLinFactNeighborY="100000">
        <dgm:presLayoutVars>
          <dgm:bulletEnabled val="1"/>
        </dgm:presLayoutVars>
      </dgm:prSet>
      <dgm:spPr/>
    </dgm:pt>
    <dgm:pt modelId="{056DABAF-0A9F-4BF9-9083-D109F0DE9ADC}" type="pres">
      <dgm:prSet presAssocID="{A7C6B1AE-FAF0-450E-9186-AEB8105EFFD1}" presName="aSpace2" presStyleCnt="0"/>
      <dgm:spPr/>
    </dgm:pt>
    <dgm:pt modelId="{F5A6C1D7-D6EF-47DF-9889-F606FED0881E}" type="pres">
      <dgm:prSet presAssocID="{15176254-E4F9-4DD4-AB86-DC68804AF41D}" presName="childNode" presStyleLbl="node1" presStyleIdx="4" presStyleCnt="11" custScaleY="43725" custLinFactY="-161048" custLinFactNeighborX="-264" custLinFactNeighborY="-200000">
        <dgm:presLayoutVars>
          <dgm:bulletEnabled val="1"/>
        </dgm:presLayoutVars>
      </dgm:prSet>
      <dgm:spPr/>
    </dgm:pt>
    <dgm:pt modelId="{9045013C-E205-465D-A62E-0B5A80CC73CD}" type="pres">
      <dgm:prSet presAssocID="{15176254-E4F9-4DD4-AB86-DC68804AF41D}" presName="aSpace2" presStyleCnt="0"/>
      <dgm:spPr/>
    </dgm:pt>
    <dgm:pt modelId="{334955C0-8F63-4E29-BC69-1FF18ABAF5C3}" type="pres">
      <dgm:prSet presAssocID="{6345A0EE-9DF5-4427-8EF1-4365EE8055DE}" presName="childNode" presStyleLbl="node1" presStyleIdx="5" presStyleCnt="11" custScaleY="48080" custLinFactY="-168123" custLinFactNeighborX="482" custLinFactNeighborY="-200000">
        <dgm:presLayoutVars>
          <dgm:bulletEnabled val="1"/>
        </dgm:presLayoutVars>
      </dgm:prSet>
      <dgm:spPr/>
    </dgm:pt>
    <dgm:pt modelId="{1AF6CE9B-EF5D-4E56-9CBF-954DCEE361DB}" type="pres">
      <dgm:prSet presAssocID="{6345A0EE-9DF5-4427-8EF1-4365EE8055DE}" presName="aSpace2" presStyleCnt="0"/>
      <dgm:spPr/>
    </dgm:pt>
    <dgm:pt modelId="{DE5913F2-AA1F-497F-99A3-186732AC11BD}" type="pres">
      <dgm:prSet presAssocID="{6A87397C-DC2E-4CC7-89DC-6F6989DDB898}" presName="childNode" presStyleLbl="node1" presStyleIdx="6" presStyleCnt="11" custScaleY="48062" custLinFactY="117651" custLinFactNeighborX="666" custLinFactNeighborY="200000">
        <dgm:presLayoutVars>
          <dgm:bulletEnabled val="1"/>
        </dgm:presLayoutVars>
      </dgm:prSet>
      <dgm:spPr/>
    </dgm:pt>
    <dgm:pt modelId="{7049D696-6BC6-4BE3-86B8-588F4AE2E55B}" type="pres">
      <dgm:prSet presAssocID="{6A87397C-DC2E-4CC7-89DC-6F6989DDB898}" presName="aSpace2" presStyleCnt="0"/>
      <dgm:spPr/>
    </dgm:pt>
    <dgm:pt modelId="{4964A048-B662-41D7-AD8E-5B0234E6FD38}" type="pres">
      <dgm:prSet presAssocID="{CB2B9D60-90A0-4C07-AA55-3C52CFB7E93F}" presName="childNode" presStyleLbl="node1" presStyleIdx="7" presStyleCnt="11" custScaleY="49441" custLinFactY="-21914" custLinFactNeighborX="365" custLinFactNeighborY="-100000">
        <dgm:presLayoutVars>
          <dgm:bulletEnabled val="1"/>
        </dgm:presLayoutVars>
      </dgm:prSet>
      <dgm:spPr/>
    </dgm:pt>
    <dgm:pt modelId="{C59DCED6-AD3C-4C56-BE82-4DEDD8FD434E}" type="pres">
      <dgm:prSet presAssocID="{CB2B9D60-90A0-4C07-AA55-3C52CFB7E93F}" presName="aSpace2" presStyleCnt="0"/>
      <dgm:spPr/>
    </dgm:pt>
    <dgm:pt modelId="{AD9AEC74-1DD6-42C0-BA47-3CB1F4B1BE5B}" type="pres">
      <dgm:prSet presAssocID="{379C4CC8-AF40-4C77-A5F1-A15BFC73CA44}" presName="childNode" presStyleLbl="node1" presStyleIdx="8" presStyleCnt="11" custScaleY="50177" custLinFactY="-285118" custLinFactNeighborX="482" custLinFactNeighborY="-300000">
        <dgm:presLayoutVars>
          <dgm:bulletEnabled val="1"/>
        </dgm:presLayoutVars>
      </dgm:prSet>
      <dgm:spPr/>
    </dgm:pt>
    <dgm:pt modelId="{0107F389-71AE-4626-9053-9333B5EAE77E}" type="pres">
      <dgm:prSet presAssocID="{379C4CC8-AF40-4C77-A5F1-A15BFC73CA44}" presName="aSpace2" presStyleCnt="0"/>
      <dgm:spPr/>
    </dgm:pt>
    <dgm:pt modelId="{5CED444F-8099-4DFD-958B-9F5DDDDD2689}" type="pres">
      <dgm:prSet presAssocID="{05E918DF-9596-41F9-881A-46D7E702CC8C}" presName="childNode" presStyleLbl="node1" presStyleIdx="9" presStyleCnt="11" custScaleY="46329" custLinFactY="-229252" custLinFactNeighborX="-292" custLinFactNeighborY="-300000">
        <dgm:presLayoutVars>
          <dgm:bulletEnabled val="1"/>
        </dgm:presLayoutVars>
      </dgm:prSet>
      <dgm:spPr/>
    </dgm:pt>
    <dgm:pt modelId="{F2D8BEC5-A1BE-4854-A6F3-F0D008C98649}" type="pres">
      <dgm:prSet presAssocID="{05E918DF-9596-41F9-881A-46D7E702CC8C}" presName="aSpace2" presStyleCnt="0"/>
      <dgm:spPr/>
    </dgm:pt>
    <dgm:pt modelId="{62BA3F92-F8DA-46E9-8A58-673B36071912}" type="pres">
      <dgm:prSet presAssocID="{738EB4A4-23F9-4218-9868-8B91F1040533}" presName="childNode" presStyleLbl="node1" presStyleIdx="10" presStyleCnt="11" custScaleY="40409" custLinFactY="-234660" custLinFactNeighborX="482" custLinFactNeighborY="-300000">
        <dgm:presLayoutVars>
          <dgm:bulletEnabled val="1"/>
        </dgm:presLayoutVars>
      </dgm:prSet>
      <dgm:spPr/>
    </dgm:pt>
  </dgm:ptLst>
  <dgm:cxnLst>
    <dgm:cxn modelId="{014D1B02-F65A-4512-8FB8-C9353BD52164}" srcId="{108A35B9-C14B-47C4-A76A-C2A2EA94568D}" destId="{05E918DF-9596-41F9-881A-46D7E702CC8C}" srcOrd="7" destOrd="0" parTransId="{965FD56F-B3D8-4473-8B37-B48542EE7984}" sibTransId="{AAC6806A-C153-4192-8A6F-09EFBC04B788}"/>
    <dgm:cxn modelId="{4964A70B-77DB-4C19-B9CE-5AAF2098B171}" type="presOf" srcId="{05E918DF-9596-41F9-881A-46D7E702CC8C}" destId="{5CED444F-8099-4DFD-958B-9F5DDDDD2689}" srcOrd="0" destOrd="0" presId="urn:microsoft.com/office/officeart/2005/8/layout/lProcess2"/>
    <dgm:cxn modelId="{E47DE011-00DF-4EF5-9427-0E61D8CD064E}" srcId="{108A35B9-C14B-47C4-A76A-C2A2EA94568D}" destId="{79F85D93-B93B-46BF-A583-E99E50167289}" srcOrd="0" destOrd="0" parTransId="{A6EC3A21-8474-4943-A0A1-470530838B51}" sibTransId="{9FFBD03E-043A-4464-A325-2ED916569B73}"/>
    <dgm:cxn modelId="{3AD49824-2CAF-417D-8002-182DF3009B31}" type="presOf" srcId="{CB2B9D60-90A0-4C07-AA55-3C52CFB7E93F}" destId="{4964A048-B662-41D7-AD8E-5B0234E6FD38}" srcOrd="0" destOrd="0" presId="urn:microsoft.com/office/officeart/2005/8/layout/lProcess2"/>
    <dgm:cxn modelId="{8A4F2136-CC1F-4778-AB90-68810E1604C8}" type="presOf" srcId="{108A35B9-C14B-47C4-A76A-C2A2EA94568D}" destId="{6DEC9106-7799-4ADF-B94F-9FC4EEF7DAF0}" srcOrd="1" destOrd="0" presId="urn:microsoft.com/office/officeart/2005/8/layout/lProcess2"/>
    <dgm:cxn modelId="{D202E836-0088-4331-B1A1-30EE73C12A21}" srcId="{108A35B9-C14B-47C4-A76A-C2A2EA94568D}" destId="{A7C6B1AE-FAF0-450E-9186-AEB8105EFFD1}" srcOrd="1" destOrd="0" parTransId="{4F8AF050-19AD-42EC-8392-2083E0CE5498}" sibTransId="{2D070556-B5E6-47DF-8089-A772FFD15110}"/>
    <dgm:cxn modelId="{40BD756D-91F3-46E5-8B3F-250C217F9C3B}" srcId="{108A35B9-C14B-47C4-A76A-C2A2EA94568D}" destId="{15176254-E4F9-4DD4-AB86-DC68804AF41D}" srcOrd="2" destOrd="0" parTransId="{14DAF649-68A9-4677-B7AE-C520C0CFA353}" sibTransId="{BF27DE10-49DE-42F0-8582-2AC2DBCA6366}"/>
    <dgm:cxn modelId="{4AD9FA7A-20A7-4EF4-83D5-D71EC5589BC4}" type="presOf" srcId="{C317B7DD-7D0D-47CE-9318-6FF82EB4FF58}" destId="{6EEB0459-C0A0-4FAD-A5E9-A04C32ED537F}" srcOrd="0" destOrd="0" presId="urn:microsoft.com/office/officeart/2005/8/layout/lProcess2"/>
    <dgm:cxn modelId="{3467FF82-B805-4CC7-BD8F-6F47AEA5B499}" srcId="{108A35B9-C14B-47C4-A76A-C2A2EA94568D}" destId="{738EB4A4-23F9-4218-9868-8B91F1040533}" srcOrd="8" destOrd="0" parTransId="{A6D27A8D-C166-487B-9BD2-8CA4D489A7F6}" sibTransId="{5C99C49A-888F-456E-BD01-2F413293433A}"/>
    <dgm:cxn modelId="{E3E23586-34E3-4AC4-972D-C444A9205550}" type="presOf" srcId="{6345A0EE-9DF5-4427-8EF1-4365EE8055DE}" destId="{334955C0-8F63-4E29-BC69-1FF18ABAF5C3}" srcOrd="0" destOrd="0" presId="urn:microsoft.com/office/officeart/2005/8/layout/lProcess2"/>
    <dgm:cxn modelId="{5D61478C-9262-4985-8DB6-9C22DB558401}" type="presOf" srcId="{108A35B9-C14B-47C4-A76A-C2A2EA94568D}" destId="{ABD9A986-4070-44E7-B0FB-8407CC41EA8C}" srcOrd="0" destOrd="0" presId="urn:microsoft.com/office/officeart/2005/8/layout/lProcess2"/>
    <dgm:cxn modelId="{A3FA418F-9C5F-4C3D-9619-08FD13E5A0D5}" srcId="{108A35B9-C14B-47C4-A76A-C2A2EA94568D}" destId="{379C4CC8-AF40-4C77-A5F1-A15BFC73CA44}" srcOrd="6" destOrd="0" parTransId="{205701FA-0065-4C94-92C6-304FD2A37AE6}" sibTransId="{D23D9586-038B-4A4C-80AA-BABB031CA397}"/>
    <dgm:cxn modelId="{B1361391-8083-43B1-A8B1-014DD06DC73F}" type="presOf" srcId="{6A87397C-DC2E-4CC7-89DC-6F6989DDB898}" destId="{DE5913F2-AA1F-497F-99A3-186732AC11BD}" srcOrd="0" destOrd="0" presId="urn:microsoft.com/office/officeart/2005/8/layout/lProcess2"/>
    <dgm:cxn modelId="{C0DF7A98-A71D-43AE-B6EE-A1F3F3352C95}" type="presOf" srcId="{15176254-E4F9-4DD4-AB86-DC68804AF41D}" destId="{F5A6C1D7-D6EF-47DF-9889-F606FED0881E}" srcOrd="0" destOrd="0" presId="urn:microsoft.com/office/officeart/2005/8/layout/lProcess2"/>
    <dgm:cxn modelId="{3A370599-3846-43FA-AC34-EC3CE332D726}" srcId="{108A35B9-C14B-47C4-A76A-C2A2EA94568D}" destId="{6A87397C-DC2E-4CC7-89DC-6F6989DDB898}" srcOrd="4" destOrd="0" parTransId="{3192E4E9-D7ED-47E0-BC2A-2720CED457DB}" sibTransId="{FD3AC3A0-635F-426C-B850-07EFCC99BE75}"/>
    <dgm:cxn modelId="{A005BB9A-AE51-4735-AAE8-3F10B6546BC0}" srcId="{A31D7EE9-D317-47C4-B01D-FC576838D1C1}" destId="{C317B7DD-7D0D-47CE-9318-6FF82EB4FF58}" srcOrd="0" destOrd="0" parTransId="{74F4E82A-2076-4720-9D13-40E984D4017A}" sibTransId="{8AAC00DC-E51E-4942-8B0C-522A13FE132A}"/>
    <dgm:cxn modelId="{50EEBEA4-AA17-4C6E-B123-784C1B97257B}" type="presOf" srcId="{379C4CC8-AF40-4C77-A5F1-A15BFC73CA44}" destId="{AD9AEC74-1DD6-42C0-BA47-3CB1F4B1BE5B}" srcOrd="0" destOrd="0" presId="urn:microsoft.com/office/officeart/2005/8/layout/lProcess2"/>
    <dgm:cxn modelId="{58C49CAC-6F32-47C9-B7D5-5107BBCEFFE5}" type="presOf" srcId="{8D4233D7-31B1-4219-966D-BE0CBAE261A2}" destId="{6D3EA8E8-FF61-4F88-B995-B48D07F3D3FE}" srcOrd="0" destOrd="0" presId="urn:microsoft.com/office/officeart/2005/8/layout/lProcess2"/>
    <dgm:cxn modelId="{30E019B6-A6B4-4B6E-8196-50CBEB175E6B}" srcId="{C317B7DD-7D0D-47CE-9318-6FF82EB4FF58}" destId="{9CFCDB93-1008-4875-BF04-A96ABC8A725B}" srcOrd="0" destOrd="0" parTransId="{4A2DA60B-6B73-4769-97A3-CCD6E4BDC822}" sibTransId="{45A5523D-E3F4-419A-A04E-E4B88DEA1183}"/>
    <dgm:cxn modelId="{B59DCEC5-0807-46FF-AF37-753E4CDFF201}" type="presOf" srcId="{A7C6B1AE-FAF0-450E-9186-AEB8105EFFD1}" destId="{E17F9C04-FB07-45C9-BA95-95F495C02944}" srcOrd="0" destOrd="0" presId="urn:microsoft.com/office/officeart/2005/8/layout/lProcess2"/>
    <dgm:cxn modelId="{F8B072CC-040F-4DFB-AB43-EA79FD291FF6}" type="presOf" srcId="{79F85D93-B93B-46BF-A583-E99E50167289}" destId="{CA3753EC-5DC9-4882-9A70-371B6EBE01BF}" srcOrd="0" destOrd="0" presId="urn:microsoft.com/office/officeart/2005/8/layout/lProcess2"/>
    <dgm:cxn modelId="{63CF47CE-1C85-41E3-9D06-699C710998D2}" type="presOf" srcId="{C317B7DD-7D0D-47CE-9318-6FF82EB4FF58}" destId="{09561393-B1EF-4259-8F64-37F9A7211A07}" srcOrd="1" destOrd="0" presId="urn:microsoft.com/office/officeart/2005/8/layout/lProcess2"/>
    <dgm:cxn modelId="{7BD1F7D7-D62A-47F8-8191-986B5B5E0EE8}" type="presOf" srcId="{A31D7EE9-D317-47C4-B01D-FC576838D1C1}" destId="{C33B88B2-82C5-4370-B7DF-B15A29579E67}" srcOrd="0" destOrd="0" presId="urn:microsoft.com/office/officeart/2005/8/layout/lProcess2"/>
    <dgm:cxn modelId="{D94318D8-2FFA-44EA-B051-3958C76C100C}" type="presOf" srcId="{738EB4A4-23F9-4218-9868-8B91F1040533}" destId="{62BA3F92-F8DA-46E9-8A58-673B36071912}" srcOrd="0" destOrd="0" presId="urn:microsoft.com/office/officeart/2005/8/layout/lProcess2"/>
    <dgm:cxn modelId="{D91933DF-7A45-47FA-A5FB-E3EE5023A3F5}" type="presOf" srcId="{9CFCDB93-1008-4875-BF04-A96ABC8A725B}" destId="{87273479-8100-4628-BAE0-3E450FCFDBD5}" srcOrd="0" destOrd="0" presId="urn:microsoft.com/office/officeart/2005/8/layout/lProcess2"/>
    <dgm:cxn modelId="{F5D185F0-745F-4833-89BE-6CA9A6A5609A}" srcId="{108A35B9-C14B-47C4-A76A-C2A2EA94568D}" destId="{6345A0EE-9DF5-4427-8EF1-4365EE8055DE}" srcOrd="3" destOrd="0" parTransId="{104CDD06-79EE-46F4-AA38-C0826EAF0D80}" sibTransId="{EC8D622C-285A-4FCA-B936-8B57CB130EEA}"/>
    <dgm:cxn modelId="{0736B9FB-D96A-471E-A7C7-FA2EAFF40D45}" srcId="{A31D7EE9-D317-47C4-B01D-FC576838D1C1}" destId="{108A35B9-C14B-47C4-A76A-C2A2EA94568D}" srcOrd="1" destOrd="0" parTransId="{097F1E69-BA70-4B23-B917-5A8B77F47C72}" sibTransId="{75400EF9-6EA1-47F5-A406-49EBF62AB1FD}"/>
    <dgm:cxn modelId="{C820DBFB-0CDE-490F-AAE6-D533632CE93A}" srcId="{108A35B9-C14B-47C4-A76A-C2A2EA94568D}" destId="{CB2B9D60-90A0-4C07-AA55-3C52CFB7E93F}" srcOrd="5" destOrd="0" parTransId="{F8204D26-6981-49DD-A9A9-7EBD342D9E35}" sibTransId="{1EDC3073-5409-4576-BA9E-6890BE4E958A}"/>
    <dgm:cxn modelId="{1D0C63FF-A2C1-4590-AEBF-843AA18E4552}" srcId="{C317B7DD-7D0D-47CE-9318-6FF82EB4FF58}" destId="{8D4233D7-31B1-4219-966D-BE0CBAE261A2}" srcOrd="1" destOrd="0" parTransId="{C7E18535-B3F1-435F-9D23-F8B7B4DBE24C}" sibTransId="{F6439A59-E59D-4A05-860D-D54FDF3091AA}"/>
    <dgm:cxn modelId="{E24CEF7B-0233-4CC7-9994-4D35235FDC51}" type="presParOf" srcId="{C33B88B2-82C5-4370-B7DF-B15A29579E67}" destId="{32A31888-4BB4-4EEA-B627-90B184665C08}" srcOrd="0" destOrd="0" presId="urn:microsoft.com/office/officeart/2005/8/layout/lProcess2"/>
    <dgm:cxn modelId="{CE602613-4A90-4A3D-A168-FB4CAD4B8802}" type="presParOf" srcId="{32A31888-4BB4-4EEA-B627-90B184665C08}" destId="{6EEB0459-C0A0-4FAD-A5E9-A04C32ED537F}" srcOrd="0" destOrd="0" presId="urn:microsoft.com/office/officeart/2005/8/layout/lProcess2"/>
    <dgm:cxn modelId="{03F480BF-48FC-4D34-B930-A42A01907047}" type="presParOf" srcId="{32A31888-4BB4-4EEA-B627-90B184665C08}" destId="{09561393-B1EF-4259-8F64-37F9A7211A07}" srcOrd="1" destOrd="0" presId="urn:microsoft.com/office/officeart/2005/8/layout/lProcess2"/>
    <dgm:cxn modelId="{014A7F11-1140-46BB-8ED8-7E700DA4D727}" type="presParOf" srcId="{32A31888-4BB4-4EEA-B627-90B184665C08}" destId="{6B0C9D32-D8AE-4F09-95AD-A1F141728EE1}" srcOrd="2" destOrd="0" presId="urn:microsoft.com/office/officeart/2005/8/layout/lProcess2"/>
    <dgm:cxn modelId="{1702F0AF-C5E9-484A-AE9B-D242C3E6CD9E}" type="presParOf" srcId="{6B0C9D32-D8AE-4F09-95AD-A1F141728EE1}" destId="{E7B2AC8B-7863-4DAD-A94F-D800FE403222}" srcOrd="0" destOrd="0" presId="urn:microsoft.com/office/officeart/2005/8/layout/lProcess2"/>
    <dgm:cxn modelId="{71DA62F8-2651-444B-9A49-105E6594C434}" type="presParOf" srcId="{E7B2AC8B-7863-4DAD-A94F-D800FE403222}" destId="{87273479-8100-4628-BAE0-3E450FCFDBD5}" srcOrd="0" destOrd="0" presId="urn:microsoft.com/office/officeart/2005/8/layout/lProcess2"/>
    <dgm:cxn modelId="{51BE4D14-FAD9-4EBA-99BB-06DAD474122B}" type="presParOf" srcId="{E7B2AC8B-7863-4DAD-A94F-D800FE403222}" destId="{D62E7C8B-B04F-4B09-B61A-B7BC2FFA852E}" srcOrd="1" destOrd="0" presId="urn:microsoft.com/office/officeart/2005/8/layout/lProcess2"/>
    <dgm:cxn modelId="{FCB5DA8F-630B-4F4D-8EF1-225D5FDEB1DA}" type="presParOf" srcId="{E7B2AC8B-7863-4DAD-A94F-D800FE403222}" destId="{6D3EA8E8-FF61-4F88-B995-B48D07F3D3FE}" srcOrd="2" destOrd="0" presId="urn:microsoft.com/office/officeart/2005/8/layout/lProcess2"/>
    <dgm:cxn modelId="{084F10EB-736F-4496-AA47-094743C2A98E}" type="presParOf" srcId="{C33B88B2-82C5-4370-B7DF-B15A29579E67}" destId="{23E0F14A-1F10-4979-93D2-E51EDD060678}" srcOrd="1" destOrd="0" presId="urn:microsoft.com/office/officeart/2005/8/layout/lProcess2"/>
    <dgm:cxn modelId="{1842B69F-BB98-4322-A37F-334349879816}" type="presParOf" srcId="{C33B88B2-82C5-4370-B7DF-B15A29579E67}" destId="{5FADE99B-65BB-464E-A9C9-80E539AE6106}" srcOrd="2" destOrd="0" presId="urn:microsoft.com/office/officeart/2005/8/layout/lProcess2"/>
    <dgm:cxn modelId="{34E99D6F-51C1-40DA-9C9B-6D8C5555EE54}" type="presParOf" srcId="{5FADE99B-65BB-464E-A9C9-80E539AE6106}" destId="{ABD9A986-4070-44E7-B0FB-8407CC41EA8C}" srcOrd="0" destOrd="0" presId="urn:microsoft.com/office/officeart/2005/8/layout/lProcess2"/>
    <dgm:cxn modelId="{EFF106F1-3CFA-47AB-921B-50BD221976B6}" type="presParOf" srcId="{5FADE99B-65BB-464E-A9C9-80E539AE6106}" destId="{6DEC9106-7799-4ADF-B94F-9FC4EEF7DAF0}" srcOrd="1" destOrd="0" presId="urn:microsoft.com/office/officeart/2005/8/layout/lProcess2"/>
    <dgm:cxn modelId="{040EBA64-2E08-4C1C-8433-ACAF250B52BB}" type="presParOf" srcId="{5FADE99B-65BB-464E-A9C9-80E539AE6106}" destId="{9C2C7DA9-F41A-49F2-98AA-5442948DBEB4}" srcOrd="2" destOrd="0" presId="urn:microsoft.com/office/officeart/2005/8/layout/lProcess2"/>
    <dgm:cxn modelId="{95777327-F937-4C32-B166-BFC01F59691B}" type="presParOf" srcId="{9C2C7DA9-F41A-49F2-98AA-5442948DBEB4}" destId="{72F4C5AB-5F30-47F2-8E74-9AF384043AE7}" srcOrd="0" destOrd="0" presId="urn:microsoft.com/office/officeart/2005/8/layout/lProcess2"/>
    <dgm:cxn modelId="{ED5EB3EC-FD54-4DFF-BCA9-93889157E1C9}" type="presParOf" srcId="{72F4C5AB-5F30-47F2-8E74-9AF384043AE7}" destId="{CA3753EC-5DC9-4882-9A70-371B6EBE01BF}" srcOrd="0" destOrd="0" presId="urn:microsoft.com/office/officeart/2005/8/layout/lProcess2"/>
    <dgm:cxn modelId="{C9C1F626-15B4-4AC0-B494-582A807773C9}" type="presParOf" srcId="{72F4C5AB-5F30-47F2-8E74-9AF384043AE7}" destId="{DEBE2233-4701-43FD-89F4-0075CB0BB200}" srcOrd="1" destOrd="0" presId="urn:microsoft.com/office/officeart/2005/8/layout/lProcess2"/>
    <dgm:cxn modelId="{15663D0F-CB89-4926-A4EF-B40F07135CB5}" type="presParOf" srcId="{72F4C5AB-5F30-47F2-8E74-9AF384043AE7}" destId="{E17F9C04-FB07-45C9-BA95-95F495C02944}" srcOrd="2" destOrd="0" presId="urn:microsoft.com/office/officeart/2005/8/layout/lProcess2"/>
    <dgm:cxn modelId="{C5B8FBB3-99A0-4A0C-B73D-5139839A6082}" type="presParOf" srcId="{72F4C5AB-5F30-47F2-8E74-9AF384043AE7}" destId="{056DABAF-0A9F-4BF9-9083-D109F0DE9ADC}" srcOrd="3" destOrd="0" presId="urn:microsoft.com/office/officeart/2005/8/layout/lProcess2"/>
    <dgm:cxn modelId="{A1F990B3-A0CA-4733-B6CE-BC48BBD76F2F}" type="presParOf" srcId="{72F4C5AB-5F30-47F2-8E74-9AF384043AE7}" destId="{F5A6C1D7-D6EF-47DF-9889-F606FED0881E}" srcOrd="4" destOrd="0" presId="urn:microsoft.com/office/officeart/2005/8/layout/lProcess2"/>
    <dgm:cxn modelId="{A4576AA8-BCD6-4071-9DF2-EF9C7B732AF7}" type="presParOf" srcId="{72F4C5AB-5F30-47F2-8E74-9AF384043AE7}" destId="{9045013C-E205-465D-A62E-0B5A80CC73CD}" srcOrd="5" destOrd="0" presId="urn:microsoft.com/office/officeart/2005/8/layout/lProcess2"/>
    <dgm:cxn modelId="{82F466D9-4EBB-4330-A6B2-A4339BCB91C3}" type="presParOf" srcId="{72F4C5AB-5F30-47F2-8E74-9AF384043AE7}" destId="{334955C0-8F63-4E29-BC69-1FF18ABAF5C3}" srcOrd="6" destOrd="0" presId="urn:microsoft.com/office/officeart/2005/8/layout/lProcess2"/>
    <dgm:cxn modelId="{5C612A5E-C745-4386-BDB5-5A60E4330390}" type="presParOf" srcId="{72F4C5AB-5F30-47F2-8E74-9AF384043AE7}" destId="{1AF6CE9B-EF5D-4E56-9CBF-954DCEE361DB}" srcOrd="7" destOrd="0" presId="urn:microsoft.com/office/officeart/2005/8/layout/lProcess2"/>
    <dgm:cxn modelId="{0CA2BA3F-164A-4AF6-9489-2D08812EB07B}" type="presParOf" srcId="{72F4C5AB-5F30-47F2-8E74-9AF384043AE7}" destId="{DE5913F2-AA1F-497F-99A3-186732AC11BD}" srcOrd="8" destOrd="0" presId="urn:microsoft.com/office/officeart/2005/8/layout/lProcess2"/>
    <dgm:cxn modelId="{6B7F6078-136F-410C-B44A-84612D03E18E}" type="presParOf" srcId="{72F4C5AB-5F30-47F2-8E74-9AF384043AE7}" destId="{7049D696-6BC6-4BE3-86B8-588F4AE2E55B}" srcOrd="9" destOrd="0" presId="urn:microsoft.com/office/officeart/2005/8/layout/lProcess2"/>
    <dgm:cxn modelId="{DF38DFA9-A9FC-4E69-8B5C-C98E3A10827A}" type="presParOf" srcId="{72F4C5AB-5F30-47F2-8E74-9AF384043AE7}" destId="{4964A048-B662-41D7-AD8E-5B0234E6FD38}" srcOrd="10" destOrd="0" presId="urn:microsoft.com/office/officeart/2005/8/layout/lProcess2"/>
    <dgm:cxn modelId="{28154521-C4C5-44AA-A8CB-20A5957C7830}" type="presParOf" srcId="{72F4C5AB-5F30-47F2-8E74-9AF384043AE7}" destId="{C59DCED6-AD3C-4C56-BE82-4DEDD8FD434E}" srcOrd="11" destOrd="0" presId="urn:microsoft.com/office/officeart/2005/8/layout/lProcess2"/>
    <dgm:cxn modelId="{4BD669D4-F588-4814-BECD-391D69FF63F9}" type="presParOf" srcId="{72F4C5AB-5F30-47F2-8E74-9AF384043AE7}" destId="{AD9AEC74-1DD6-42C0-BA47-3CB1F4B1BE5B}" srcOrd="12" destOrd="0" presId="urn:microsoft.com/office/officeart/2005/8/layout/lProcess2"/>
    <dgm:cxn modelId="{9BC247E4-B822-40E0-9ED6-562EEE6EAD7E}" type="presParOf" srcId="{72F4C5AB-5F30-47F2-8E74-9AF384043AE7}" destId="{0107F389-71AE-4626-9053-9333B5EAE77E}" srcOrd="13" destOrd="0" presId="urn:microsoft.com/office/officeart/2005/8/layout/lProcess2"/>
    <dgm:cxn modelId="{70FD5A91-7A8E-4137-AD75-02BE9FEC99F2}" type="presParOf" srcId="{72F4C5AB-5F30-47F2-8E74-9AF384043AE7}" destId="{5CED444F-8099-4DFD-958B-9F5DDDDD2689}" srcOrd="14" destOrd="0" presId="urn:microsoft.com/office/officeart/2005/8/layout/lProcess2"/>
    <dgm:cxn modelId="{D3F45085-045F-4B30-84E7-915AFBF615B9}" type="presParOf" srcId="{72F4C5AB-5F30-47F2-8E74-9AF384043AE7}" destId="{F2D8BEC5-A1BE-4854-A6F3-F0D008C98649}" srcOrd="15" destOrd="0" presId="urn:microsoft.com/office/officeart/2005/8/layout/lProcess2"/>
    <dgm:cxn modelId="{DC6CFE9F-79F6-4556-A6FF-E1EB02FC5C2A}" type="presParOf" srcId="{72F4C5AB-5F30-47F2-8E74-9AF384043AE7}" destId="{62BA3F92-F8DA-46E9-8A58-673B36071912}" srcOrd="1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DC17E-46F3-4E43-8BF3-F41C94EC23EF}">
      <dsp:nvSpPr>
        <dsp:cNvPr id="0" name=""/>
        <dsp:cNvSpPr/>
      </dsp:nvSpPr>
      <dsp:spPr>
        <a:xfrm>
          <a:off x="3126487" y="504054"/>
          <a:ext cx="1049974" cy="112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CMT + CEMA</a:t>
          </a:r>
        </a:p>
      </dsp:txBody>
      <dsp:txXfrm>
        <a:off x="3280252" y="668118"/>
        <a:ext cx="742444" cy="792168"/>
      </dsp:txXfrm>
    </dsp:sp>
    <dsp:sp modelId="{BD3C2AEF-ED18-4684-BB0E-5B8607EB0002}">
      <dsp:nvSpPr>
        <dsp:cNvPr id="0" name=""/>
        <dsp:cNvSpPr/>
      </dsp:nvSpPr>
      <dsp:spPr>
        <a:xfrm>
          <a:off x="1109075" y="766965"/>
          <a:ext cx="410284" cy="4102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163458" y="923858"/>
        <a:ext cx="301518" cy="96498"/>
      </dsp:txXfrm>
    </dsp:sp>
    <dsp:sp modelId="{CBAB7361-DC47-40A5-9128-A7BFC7821FF5}">
      <dsp:nvSpPr>
        <dsp:cNvPr id="0" name=""/>
        <dsp:cNvSpPr/>
      </dsp:nvSpPr>
      <dsp:spPr>
        <a:xfrm>
          <a:off x="1576800" y="504054"/>
          <a:ext cx="1049974" cy="1120296"/>
        </a:xfrm>
        <a:prstGeom prst="ellipse">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CNE</a:t>
          </a:r>
        </a:p>
      </dsp:txBody>
      <dsp:txXfrm>
        <a:off x="1730565" y="668118"/>
        <a:ext cx="742444" cy="792168"/>
      </dsp:txXfrm>
    </dsp:sp>
    <dsp:sp modelId="{52867A7E-345C-4898-9F60-2C0F7E14A77E}">
      <dsp:nvSpPr>
        <dsp:cNvPr id="0" name=""/>
        <dsp:cNvSpPr/>
      </dsp:nvSpPr>
      <dsp:spPr>
        <a:xfrm>
          <a:off x="2684214" y="766965"/>
          <a:ext cx="410284" cy="4102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2738597" y="923858"/>
        <a:ext cx="301518" cy="96498"/>
      </dsp:txXfrm>
    </dsp:sp>
    <dsp:sp modelId="{DEA84DE9-FC2C-4D9C-9E43-CC57CE76429E}">
      <dsp:nvSpPr>
        <dsp:cNvPr id="0" name=""/>
        <dsp:cNvSpPr/>
      </dsp:nvSpPr>
      <dsp:spPr>
        <a:xfrm>
          <a:off x="72008" y="504054"/>
          <a:ext cx="1049974" cy="1120296"/>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CNC</a:t>
          </a:r>
        </a:p>
      </dsp:txBody>
      <dsp:txXfrm>
        <a:off x="225773" y="668118"/>
        <a:ext cx="742444" cy="792168"/>
      </dsp:txXfrm>
    </dsp:sp>
    <dsp:sp modelId="{843034EE-D124-4727-A2F0-E73A165BD860}">
      <dsp:nvSpPr>
        <dsp:cNvPr id="0" name=""/>
        <dsp:cNvSpPr/>
      </dsp:nvSpPr>
      <dsp:spPr>
        <a:xfrm>
          <a:off x="4259353" y="766965"/>
          <a:ext cx="410284" cy="4102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4313736" y="923858"/>
        <a:ext cx="301518" cy="96498"/>
      </dsp:txXfrm>
    </dsp:sp>
    <dsp:sp modelId="{A91555FA-8DBD-4387-84B5-DF9EDEDAB8BE}">
      <dsp:nvSpPr>
        <dsp:cNvPr id="0" name=""/>
        <dsp:cNvSpPr/>
      </dsp:nvSpPr>
      <dsp:spPr>
        <a:xfrm>
          <a:off x="4752528" y="504054"/>
          <a:ext cx="1049974" cy="1120296"/>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CRFA + CREA</a:t>
          </a:r>
        </a:p>
      </dsp:txBody>
      <dsp:txXfrm>
        <a:off x="4906293" y="668118"/>
        <a:ext cx="742444" cy="792168"/>
      </dsp:txXfrm>
    </dsp:sp>
    <dsp:sp modelId="{D531565F-AB3B-4BF4-B6F3-94E8CB541841}">
      <dsp:nvSpPr>
        <dsp:cNvPr id="0" name=""/>
        <dsp:cNvSpPr/>
      </dsp:nvSpPr>
      <dsp:spPr>
        <a:xfrm>
          <a:off x="5834492" y="766965"/>
          <a:ext cx="410284" cy="4102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5888875" y="923858"/>
        <a:ext cx="301518" cy="96498"/>
      </dsp:txXfrm>
    </dsp:sp>
    <dsp:sp modelId="{1F06E3F4-D432-4AC4-80B3-98A216D6DB27}">
      <dsp:nvSpPr>
        <dsp:cNvPr id="0" name=""/>
        <dsp:cNvSpPr/>
      </dsp:nvSpPr>
      <dsp:spPr>
        <a:xfrm>
          <a:off x="6302217" y="504054"/>
          <a:ext cx="1049974" cy="1120296"/>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CNSP</a:t>
          </a:r>
        </a:p>
      </dsp:txBody>
      <dsp:txXfrm>
        <a:off x="6455982" y="668118"/>
        <a:ext cx="742444" cy="792168"/>
      </dsp:txXfrm>
    </dsp:sp>
    <dsp:sp modelId="{5599B0BA-4781-4B35-AF99-EF98EF2046FB}">
      <dsp:nvSpPr>
        <dsp:cNvPr id="0" name=""/>
        <dsp:cNvSpPr/>
      </dsp:nvSpPr>
      <dsp:spPr>
        <a:xfrm>
          <a:off x="7409631" y="766965"/>
          <a:ext cx="410284" cy="41028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dirty="0"/>
        </a:p>
      </dsp:txBody>
      <dsp:txXfrm>
        <a:off x="7464014" y="851484"/>
        <a:ext cx="301518" cy="241246"/>
      </dsp:txXfrm>
    </dsp:sp>
    <dsp:sp modelId="{32BBC21F-2B76-4730-B1BF-B22A191722CA}">
      <dsp:nvSpPr>
        <dsp:cNvPr id="0" name=""/>
        <dsp:cNvSpPr/>
      </dsp:nvSpPr>
      <dsp:spPr>
        <a:xfrm>
          <a:off x="7877356" y="504054"/>
          <a:ext cx="1049974" cy="11202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CNMC</a:t>
          </a:r>
        </a:p>
      </dsp:txBody>
      <dsp:txXfrm>
        <a:off x="8031121" y="668118"/>
        <a:ext cx="742444" cy="792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0459-C0A0-4FAD-A5E9-A04C32ED537F}">
      <dsp:nvSpPr>
        <dsp:cNvPr id="0" name=""/>
        <dsp:cNvSpPr/>
      </dsp:nvSpPr>
      <dsp:spPr>
        <a:xfrm>
          <a:off x="4396" y="0"/>
          <a:ext cx="4229485" cy="5400600"/>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Regulación de la CNMC</a:t>
          </a:r>
        </a:p>
      </dsp:txBody>
      <dsp:txXfrm>
        <a:off x="4396" y="0"/>
        <a:ext cx="4229485" cy="1620180"/>
      </dsp:txXfrm>
    </dsp:sp>
    <dsp:sp modelId="{87273479-8100-4628-BAE0-3E450FCFDBD5}">
      <dsp:nvSpPr>
        <dsp:cNvPr id="0" name=""/>
        <dsp:cNvSpPr/>
      </dsp:nvSpPr>
      <dsp:spPr>
        <a:xfrm>
          <a:off x="427345" y="1621762"/>
          <a:ext cx="3383588" cy="1628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baseline="0" dirty="0"/>
            <a:t>Ley 3/2013, de 4 de junio, de creación de la CNMC</a:t>
          </a:r>
        </a:p>
      </dsp:txBody>
      <dsp:txXfrm>
        <a:off x="475038" y="1669455"/>
        <a:ext cx="3288202" cy="1532968"/>
      </dsp:txXfrm>
    </dsp:sp>
    <dsp:sp modelId="{6D3EA8E8-FF61-4F88-B995-B48D07F3D3FE}">
      <dsp:nvSpPr>
        <dsp:cNvPr id="0" name=""/>
        <dsp:cNvSpPr/>
      </dsp:nvSpPr>
      <dsp:spPr>
        <a:xfrm>
          <a:off x="427345" y="3500633"/>
          <a:ext cx="3383588" cy="1628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baseline="0" dirty="0"/>
            <a:t>Real Decreto 657/2013, de 30 de agosto, por el que se aprueba el Estatuto Orgánico de la CNMC</a:t>
          </a:r>
        </a:p>
      </dsp:txBody>
      <dsp:txXfrm>
        <a:off x="475038" y="3548326"/>
        <a:ext cx="3288202" cy="1532968"/>
      </dsp:txXfrm>
    </dsp:sp>
    <dsp:sp modelId="{ABD9A986-4070-44E7-B0FB-8407CC41EA8C}">
      <dsp:nvSpPr>
        <dsp:cNvPr id="0" name=""/>
        <dsp:cNvSpPr/>
      </dsp:nvSpPr>
      <dsp:spPr>
        <a:xfrm>
          <a:off x="4551093" y="0"/>
          <a:ext cx="4229485" cy="5400600"/>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t>Leyes que aplica</a:t>
          </a:r>
        </a:p>
      </dsp:txBody>
      <dsp:txXfrm>
        <a:off x="4551093" y="0"/>
        <a:ext cx="4229485" cy="1620180"/>
      </dsp:txXfrm>
    </dsp:sp>
    <dsp:sp modelId="{CA3753EC-5DC9-4882-9A70-371B6EBE01BF}">
      <dsp:nvSpPr>
        <dsp:cNvPr id="0" name=""/>
        <dsp:cNvSpPr/>
      </dsp:nvSpPr>
      <dsp:spPr>
        <a:xfrm>
          <a:off x="5000468" y="3808217"/>
          <a:ext cx="3383588" cy="296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15/2007 de Defensa de la Competencia</a:t>
          </a:r>
        </a:p>
      </dsp:txBody>
      <dsp:txXfrm>
        <a:off x="5009145" y="3816894"/>
        <a:ext cx="3366234" cy="278884"/>
      </dsp:txXfrm>
    </dsp:sp>
    <dsp:sp modelId="{E17F9C04-FB07-45C9-BA95-95F495C02944}">
      <dsp:nvSpPr>
        <dsp:cNvPr id="0" name=""/>
        <dsp:cNvSpPr/>
      </dsp:nvSpPr>
      <dsp:spPr>
        <a:xfrm>
          <a:off x="4990351" y="2320041"/>
          <a:ext cx="3383588" cy="344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11/2022 General de Telecomunicaciones</a:t>
          </a:r>
        </a:p>
      </dsp:txBody>
      <dsp:txXfrm>
        <a:off x="5000434" y="2330124"/>
        <a:ext cx="3363422" cy="324086"/>
      </dsp:txXfrm>
    </dsp:sp>
    <dsp:sp modelId="{F5A6C1D7-D6EF-47DF-9889-F606FED0881E}">
      <dsp:nvSpPr>
        <dsp:cNvPr id="0" name=""/>
        <dsp:cNvSpPr/>
      </dsp:nvSpPr>
      <dsp:spPr>
        <a:xfrm>
          <a:off x="4965109" y="1232991"/>
          <a:ext cx="3383588" cy="279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24/2013 del Sector Eléctrico</a:t>
          </a:r>
        </a:p>
      </dsp:txBody>
      <dsp:txXfrm>
        <a:off x="4973286" y="1241168"/>
        <a:ext cx="3367234" cy="262824"/>
      </dsp:txXfrm>
    </dsp:sp>
    <dsp:sp modelId="{334955C0-8F63-4E29-BC69-1FF18ABAF5C3}">
      <dsp:nvSpPr>
        <dsp:cNvPr id="0" name=""/>
        <dsp:cNvSpPr/>
      </dsp:nvSpPr>
      <dsp:spPr>
        <a:xfrm>
          <a:off x="4990351" y="1565225"/>
          <a:ext cx="3383588" cy="30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34/1998 del Sector de Hidrocarburos</a:t>
          </a:r>
        </a:p>
      </dsp:txBody>
      <dsp:txXfrm>
        <a:off x="4999342" y="1574216"/>
        <a:ext cx="3365606" cy="289002"/>
      </dsp:txXfrm>
    </dsp:sp>
    <dsp:sp modelId="{DE5913F2-AA1F-497F-99A3-186732AC11BD}">
      <dsp:nvSpPr>
        <dsp:cNvPr id="0" name=""/>
        <dsp:cNvSpPr/>
      </dsp:nvSpPr>
      <dsp:spPr>
        <a:xfrm>
          <a:off x="4996576" y="4187981"/>
          <a:ext cx="3383588" cy="306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43/2010 del Mercado Postal</a:t>
          </a:r>
        </a:p>
      </dsp:txBody>
      <dsp:txXfrm>
        <a:off x="5005564" y="4196969"/>
        <a:ext cx="3365612" cy="288893"/>
      </dsp:txXfrm>
    </dsp:sp>
    <dsp:sp modelId="{4964A048-B662-41D7-AD8E-5B0234E6FD38}">
      <dsp:nvSpPr>
        <dsp:cNvPr id="0" name=""/>
        <dsp:cNvSpPr/>
      </dsp:nvSpPr>
      <dsp:spPr>
        <a:xfrm>
          <a:off x="4986392" y="3407289"/>
          <a:ext cx="3383588" cy="315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13/2022 General de la Comunicación Audiovisual</a:t>
          </a:r>
        </a:p>
      </dsp:txBody>
      <dsp:txXfrm>
        <a:off x="4995638" y="3416535"/>
        <a:ext cx="3365096" cy="297182"/>
      </dsp:txXfrm>
    </dsp:sp>
    <dsp:sp modelId="{AD9AEC74-1DD6-42C0-BA47-3CB1F4B1BE5B}">
      <dsp:nvSpPr>
        <dsp:cNvPr id="0" name=""/>
        <dsp:cNvSpPr/>
      </dsp:nvSpPr>
      <dsp:spPr>
        <a:xfrm>
          <a:off x="4990351" y="1944213"/>
          <a:ext cx="3383588" cy="3203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21/2003 de Seguridad Aérea</a:t>
          </a:r>
        </a:p>
      </dsp:txBody>
      <dsp:txXfrm>
        <a:off x="4999734" y="1953596"/>
        <a:ext cx="3364822" cy="301607"/>
      </dsp:txXfrm>
    </dsp:sp>
    <dsp:sp modelId="{5CED444F-8099-4DFD-958B-9F5DDDDD2689}">
      <dsp:nvSpPr>
        <dsp:cNvPr id="0" name=""/>
        <dsp:cNvSpPr/>
      </dsp:nvSpPr>
      <dsp:spPr>
        <a:xfrm>
          <a:off x="4964162" y="2719512"/>
          <a:ext cx="3383588" cy="295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38/2015 del Sector Ferroviario</a:t>
          </a:r>
        </a:p>
      </dsp:txBody>
      <dsp:txXfrm>
        <a:off x="4972826" y="2728176"/>
        <a:ext cx="3366260" cy="278476"/>
      </dsp:txXfrm>
    </dsp:sp>
    <dsp:sp modelId="{62BA3F92-F8DA-46E9-8A58-673B36071912}">
      <dsp:nvSpPr>
        <dsp:cNvPr id="0" name=""/>
        <dsp:cNvSpPr/>
      </dsp:nvSpPr>
      <dsp:spPr>
        <a:xfrm>
          <a:off x="4990351" y="3079015"/>
          <a:ext cx="3383588" cy="25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Ley 60/2003 de Arbitraje</a:t>
          </a:r>
        </a:p>
      </dsp:txBody>
      <dsp:txXfrm>
        <a:off x="4997908" y="3086572"/>
        <a:ext cx="3368474" cy="24289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A6C9086D-EF6F-4F7F-BFE3-24AE8E31902C}" type="datetimeFigureOut">
              <a:rPr lang="es-ES" smtClean="0"/>
              <a:t>26/07/2024</a:t>
            </a:fld>
            <a:endParaRPr lang="es-ES"/>
          </a:p>
        </p:txBody>
      </p:sp>
      <p:sp>
        <p:nvSpPr>
          <p:cNvPr id="4" name="Marcador de imagen de diapositiva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69D4A59-7C6D-42BD-B8A7-42A9CAABC135}" type="slidenum">
              <a:rPr lang="es-ES" smtClean="0"/>
              <a:t>‹Nº›</a:t>
            </a:fld>
            <a:endParaRPr lang="es-ES"/>
          </a:p>
        </p:txBody>
      </p:sp>
    </p:spTree>
    <p:extLst>
      <p:ext uri="{BB962C8B-B14F-4D97-AF65-F5344CB8AC3E}">
        <p14:creationId xmlns:p14="http://schemas.microsoft.com/office/powerpoint/2010/main" val="34770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49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36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3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08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065807"/>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microsoft.com/office/2007/relationships/hdphoto" Target="../media/hdphoto3.wdp"/></Relationships>
</file>

<file path=ppt/slideMasters/_rels/slideMaster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AFF662C6-5D20-47C5-BA1E-E410A156C730}"/>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6A72B9AB-8853-4579-BFEE-96DA86D76FA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82B4528F-E5B0-4190-BE62-DB158211F1A0}"/>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id="{AD27E88D-1E20-4942-8393-4750D70A9C8A}"/>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2" name="Retângulo 11">
            <a:extLst>
              <a:ext uri="{FF2B5EF4-FFF2-40B4-BE49-F238E27FC236}">
                <a16:creationId xmlns:a16="http://schemas.microsoft.com/office/drawing/2014/main" id="{99C73627-F141-4703-B108-210A81D5C53D}"/>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6" name="Imagem 25">
            <a:extLst>
              <a:ext uri="{FF2B5EF4-FFF2-40B4-BE49-F238E27FC236}">
                <a16:creationId xmlns:a16="http://schemas.microsoft.com/office/drawing/2014/main" id="{2BDB60CF-FD0A-4D24-BF96-48975AA186E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1" name="Retângulo 10">
            <a:extLst>
              <a:ext uri="{FF2B5EF4-FFF2-40B4-BE49-F238E27FC236}">
                <a16:creationId xmlns:a16="http://schemas.microsoft.com/office/drawing/2014/main" id="{2FA53ED2-7147-434F-9DE3-5C29A2A71AA7}"/>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9343063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CD17A631-2BF8-4BCD-A69A-50641EB245AF}"/>
              </a:ext>
            </a:extLst>
          </p:cNvPr>
          <p:cNvGrpSpPr/>
          <p:nvPr userDrawn="1"/>
        </p:nvGrpSpPr>
        <p:grpSpPr>
          <a:xfrm flipV="1">
            <a:off x="10896600" y="0"/>
            <a:ext cx="1295400" cy="3429000"/>
            <a:chOff x="10896600" y="3429000"/>
            <a:chExt cx="1295400" cy="3429000"/>
          </a:xfrm>
        </p:grpSpPr>
        <p:sp>
          <p:nvSpPr>
            <p:cNvPr id="8" name="Retângulo 7">
              <a:extLst>
                <a:ext uri="{FF2B5EF4-FFF2-40B4-BE49-F238E27FC236}">
                  <a16:creationId xmlns:a16="http://schemas.microsoft.com/office/drawing/2014/main" id="{4D93DA37-763A-44F5-9394-510F5550A7D0}"/>
                </a:ext>
              </a:extLst>
            </p:cNvPr>
            <p:cNvSpPr/>
            <p:nvPr/>
          </p:nvSpPr>
          <p:spPr>
            <a:xfrm>
              <a:off x="12039600" y="3429000"/>
              <a:ext cx="152400" cy="34290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sp>
          <p:nvSpPr>
            <p:cNvPr id="9" name="Retângulo 8">
              <a:extLst>
                <a:ext uri="{FF2B5EF4-FFF2-40B4-BE49-F238E27FC236}">
                  <a16:creationId xmlns:a16="http://schemas.microsoft.com/office/drawing/2014/main" id="{ECA51B97-E448-4D9F-A78B-C5CEDAA0E15F}"/>
                </a:ext>
              </a:extLst>
            </p:cNvPr>
            <p:cNvSpPr/>
            <p:nvPr/>
          </p:nvSpPr>
          <p:spPr>
            <a:xfrm>
              <a:off x="11620500" y="4851400"/>
              <a:ext cx="419100" cy="20066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sp>
          <p:nvSpPr>
            <p:cNvPr id="10" name="Retângulo 9">
              <a:extLst>
                <a:ext uri="{FF2B5EF4-FFF2-40B4-BE49-F238E27FC236}">
                  <a16:creationId xmlns:a16="http://schemas.microsoft.com/office/drawing/2014/main" id="{4EAA4BD8-E7AE-4EDA-B76F-D3D384EF99D9}"/>
                </a:ext>
              </a:extLst>
            </p:cNvPr>
            <p:cNvSpPr/>
            <p:nvPr/>
          </p:nvSpPr>
          <p:spPr>
            <a:xfrm>
              <a:off x="10896600" y="6032500"/>
              <a:ext cx="723900" cy="8255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grpSp>
      <p:pic>
        <p:nvPicPr>
          <p:cNvPr id="11" name="Imagem 10">
            <a:extLst>
              <a:ext uri="{FF2B5EF4-FFF2-40B4-BE49-F238E27FC236}">
                <a16:creationId xmlns:a16="http://schemas.microsoft.com/office/drawing/2014/main" id="{A4972FA7-9862-4340-9FC5-F128E730539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2376"/>
          <a:stretch/>
        </p:blipFill>
        <p:spPr>
          <a:xfrm>
            <a:off x="11037889" y="5764039"/>
            <a:ext cx="1141411" cy="1017761"/>
          </a:xfrm>
          <a:prstGeom prst="rect">
            <a:avLst/>
          </a:prstGeom>
        </p:spPr>
      </p:pic>
      <p:cxnSp>
        <p:nvCxnSpPr>
          <p:cNvPr id="12" name="Conector reto 11">
            <a:extLst>
              <a:ext uri="{FF2B5EF4-FFF2-40B4-BE49-F238E27FC236}">
                <a16:creationId xmlns:a16="http://schemas.microsoft.com/office/drawing/2014/main" id="{B9B77A56-116D-4630-9D95-09604103DCE1}"/>
              </a:ext>
            </a:extLst>
          </p:cNvPr>
          <p:cNvCxnSpPr>
            <a:cxnSpLocks/>
          </p:cNvCxnSpPr>
          <p:nvPr userDrawn="1"/>
        </p:nvCxnSpPr>
        <p:spPr>
          <a:xfrm>
            <a:off x="0" y="762001"/>
            <a:ext cx="6096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99716"/>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540751E4-8F16-4874-8CB7-A513B2739E74}"/>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CC635449-DF62-448F-9CEF-0CA4B489650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C00F5B9C-106B-4CA3-9C24-12E58D27F11F}"/>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5CC6DA40-6115-42F6-9E5D-AF2F8FE922C0}"/>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5" name="Retângulo 14">
            <a:extLst>
              <a:ext uri="{FF2B5EF4-FFF2-40B4-BE49-F238E27FC236}">
                <a16:creationId xmlns:a16="http://schemas.microsoft.com/office/drawing/2014/main" id="{00C7A908-6CF8-48E2-B028-12B719E5D4C0}"/>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F3E7E63C-5402-4F1A-A0FB-66B3A42343AB}"/>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7" name="Retângulo 16">
            <a:extLst>
              <a:ext uri="{FF2B5EF4-FFF2-40B4-BE49-F238E27FC236}">
                <a16:creationId xmlns:a16="http://schemas.microsoft.com/office/drawing/2014/main" id="{63F2E7FB-4204-496F-9695-471269773C1E}"/>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4AA6C62F-5923-4AF4-AAC3-D8CF430C2B4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0801" y="254000"/>
            <a:ext cx="5143500" cy="1725561"/>
          </a:xfrm>
          <a:prstGeom prst="rect">
            <a:avLst/>
          </a:prstGeom>
        </p:spPr>
      </p:pic>
    </p:spTree>
    <p:extLst>
      <p:ext uri="{BB962C8B-B14F-4D97-AF65-F5344CB8AC3E}">
        <p14:creationId xmlns:p14="http://schemas.microsoft.com/office/powerpoint/2010/main" val="128501523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7459A102-05A3-4D9C-86A5-C38B40C535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58289" y="0"/>
            <a:ext cx="3033711" cy="1017761"/>
          </a:xfrm>
          <a:prstGeom prst="rect">
            <a:avLst/>
          </a:prstGeom>
        </p:spPr>
      </p:pic>
      <p:cxnSp>
        <p:nvCxnSpPr>
          <p:cNvPr id="11" name="Conector reto 10">
            <a:extLst>
              <a:ext uri="{FF2B5EF4-FFF2-40B4-BE49-F238E27FC236}">
                <a16:creationId xmlns:a16="http://schemas.microsoft.com/office/drawing/2014/main" id="{25FCE4BD-45F7-41AA-95AE-F070DC4A7910}"/>
              </a:ext>
            </a:extLst>
          </p:cNvPr>
          <p:cNvCxnSpPr/>
          <p:nvPr userDrawn="1"/>
        </p:nvCxnSpPr>
        <p:spPr>
          <a:xfrm>
            <a:off x="0" y="1066801"/>
            <a:ext cx="12192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C6F6DE83-8741-4D20-B25F-EC5F0236C46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670993" y="4660282"/>
            <a:ext cx="403306" cy="2197718"/>
          </a:xfrm>
          <a:prstGeom prst="rect">
            <a:avLst/>
          </a:prstGeom>
          <a:ln w="9525">
            <a:solidFill>
              <a:schemeClr val="bg1"/>
            </a:solidFill>
          </a:ln>
        </p:spPr>
      </p:pic>
      <p:sp>
        <p:nvSpPr>
          <p:cNvPr id="13" name="Retângulo 12">
            <a:extLst>
              <a:ext uri="{FF2B5EF4-FFF2-40B4-BE49-F238E27FC236}">
                <a16:creationId xmlns:a16="http://schemas.microsoft.com/office/drawing/2014/main" id="{5A1AB1F4-DA2F-4D44-8B9C-17C4B54DF633}"/>
              </a:ext>
            </a:extLst>
          </p:cNvPr>
          <p:cNvSpPr/>
          <p:nvPr userDrawn="1"/>
        </p:nvSpPr>
        <p:spPr>
          <a:xfrm rot="10800000">
            <a:off x="11661468" y="4651375"/>
            <a:ext cx="419406" cy="2209800"/>
          </a:xfrm>
          <a:prstGeom prst="rect">
            <a:avLst/>
          </a:prstGeom>
          <a:solidFill>
            <a:srgbClr val="61911B">
              <a:alpha val="64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96937709-B28D-4FB9-ACA0-7EA0EE7C56C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7006" y="5052447"/>
            <a:ext cx="439793" cy="1805556"/>
          </a:xfrm>
          <a:prstGeom prst="rect">
            <a:avLst/>
          </a:prstGeom>
          <a:ln w="9525">
            <a:solidFill>
              <a:schemeClr val="bg1"/>
            </a:solidFill>
          </a:ln>
        </p:spPr>
      </p:pic>
      <p:sp>
        <p:nvSpPr>
          <p:cNvPr id="15" name="Retângulo 14">
            <a:extLst>
              <a:ext uri="{FF2B5EF4-FFF2-40B4-BE49-F238E27FC236}">
                <a16:creationId xmlns:a16="http://schemas.microsoft.com/office/drawing/2014/main" id="{1E9F8D27-0F3B-4849-BF27-D53FB4FCFD39}"/>
              </a:ext>
            </a:extLst>
          </p:cNvPr>
          <p:cNvSpPr/>
          <p:nvPr userDrawn="1"/>
        </p:nvSpPr>
        <p:spPr>
          <a:xfrm rot="10800000">
            <a:off x="11197479" y="5041899"/>
            <a:ext cx="447845" cy="1816099"/>
          </a:xfrm>
          <a:prstGeom prst="rect">
            <a:avLst/>
          </a:prstGeom>
          <a:solidFill>
            <a:srgbClr val="006AAF">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00C5AACD-6625-4726-B410-6E84E1BE5869}"/>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875699" y="5343740"/>
            <a:ext cx="298806" cy="1514260"/>
          </a:xfrm>
          <a:prstGeom prst="rect">
            <a:avLst/>
          </a:prstGeom>
          <a:ln w="9525">
            <a:solidFill>
              <a:schemeClr val="bg1"/>
            </a:solidFill>
          </a:ln>
        </p:spPr>
      </p:pic>
      <p:sp>
        <p:nvSpPr>
          <p:cNvPr id="17" name="Retângulo 16">
            <a:extLst>
              <a:ext uri="{FF2B5EF4-FFF2-40B4-BE49-F238E27FC236}">
                <a16:creationId xmlns:a16="http://schemas.microsoft.com/office/drawing/2014/main" id="{98EABD57-288E-4ED3-9732-9A726231CF04}"/>
              </a:ext>
            </a:extLst>
          </p:cNvPr>
          <p:cNvSpPr/>
          <p:nvPr userDrawn="1"/>
        </p:nvSpPr>
        <p:spPr>
          <a:xfrm rot="10800000">
            <a:off x="10875699" y="5333032"/>
            <a:ext cx="306856" cy="1524967"/>
          </a:xfrm>
          <a:prstGeom prst="rect">
            <a:avLst/>
          </a:prstGeom>
          <a:solidFill>
            <a:srgbClr val="F3C700">
              <a:alpha val="68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5303823"/>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9BADFF28-F0CB-42A3-B5D8-2DA8DB5A578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5" name="Retângulo 14">
            <a:extLst>
              <a:ext uri="{FF2B5EF4-FFF2-40B4-BE49-F238E27FC236}">
                <a16:creationId xmlns:a16="http://schemas.microsoft.com/office/drawing/2014/main" id="{BDF03CB8-8260-4F8C-A3ED-A6C839A2E002}"/>
              </a:ext>
            </a:extLst>
          </p:cNvPr>
          <p:cNvSpPr/>
          <p:nvPr userDrawn="1"/>
        </p:nvSpPr>
        <p:spPr>
          <a:xfrm rot="10800000">
            <a:off x="2169872" y="-1"/>
            <a:ext cx="992428" cy="6041878"/>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A66CECD8-773C-4C48-9353-A1CA05E1F54C}"/>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7" name="Retângulo 16">
            <a:extLst>
              <a:ext uri="{FF2B5EF4-FFF2-40B4-BE49-F238E27FC236}">
                <a16:creationId xmlns:a16="http://schemas.microsoft.com/office/drawing/2014/main" id="{DD958C43-11B2-450A-94CD-8B308D3BAD59}"/>
              </a:ext>
            </a:extLst>
          </p:cNvPr>
          <p:cNvSpPr/>
          <p:nvPr userDrawn="1"/>
        </p:nvSpPr>
        <p:spPr>
          <a:xfrm rot="10800000">
            <a:off x="1110150" y="-3"/>
            <a:ext cx="1059722" cy="5691499"/>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8" name="Imagem 17">
            <a:extLst>
              <a:ext uri="{FF2B5EF4-FFF2-40B4-BE49-F238E27FC236}">
                <a16:creationId xmlns:a16="http://schemas.microsoft.com/office/drawing/2014/main" id="{FCF6CB86-AC31-49D7-8281-0313A3BEC77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9" name="Retângulo 18">
            <a:extLst>
              <a:ext uri="{FF2B5EF4-FFF2-40B4-BE49-F238E27FC236}">
                <a16:creationId xmlns:a16="http://schemas.microsoft.com/office/drawing/2014/main" id="{F27FBE8F-C24F-4708-86EE-01FCE1E09DB3}"/>
              </a:ext>
            </a:extLst>
          </p:cNvPr>
          <p:cNvSpPr/>
          <p:nvPr userDrawn="1"/>
        </p:nvSpPr>
        <p:spPr>
          <a:xfrm rot="10800000">
            <a:off x="384046" y="0"/>
            <a:ext cx="726103" cy="5339162"/>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9A55CCF-4B61-4048-B51D-1BA09D9EE443}"/>
              </a:ext>
            </a:extLst>
          </p:cNvPr>
          <p:cNvSpPr/>
          <p:nvPr userDrawn="1"/>
        </p:nvSpPr>
        <p:spPr>
          <a:xfrm>
            <a:off x="403095" y="5358212"/>
            <a:ext cx="688004" cy="14997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8B990CF7-7E34-4737-B153-3921827FF40F}"/>
              </a:ext>
            </a:extLst>
          </p:cNvPr>
          <p:cNvSpPr/>
          <p:nvPr userDrawn="1"/>
        </p:nvSpPr>
        <p:spPr>
          <a:xfrm>
            <a:off x="812292" y="5714999"/>
            <a:ext cx="1338529" cy="1142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B2E557E7-BF8F-4A16-BE48-A22A884E4D46}"/>
              </a:ext>
            </a:extLst>
          </p:cNvPr>
          <p:cNvSpPr/>
          <p:nvPr userDrawn="1"/>
        </p:nvSpPr>
        <p:spPr>
          <a:xfrm>
            <a:off x="1780032" y="6065381"/>
            <a:ext cx="1363218" cy="79261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2541"/>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58FC2D-5DBB-4A20-B8F9-72EE75CDE855}"/>
              </a:ext>
            </a:extLst>
          </p:cNvPr>
          <p:cNvSpPr txBox="1"/>
          <p:nvPr/>
        </p:nvSpPr>
        <p:spPr>
          <a:xfrm>
            <a:off x="4124992" y="1959385"/>
            <a:ext cx="6611816" cy="2154436"/>
          </a:xfrm>
          <a:prstGeom prst="rect">
            <a:avLst/>
          </a:prstGeom>
          <a:noFill/>
        </p:spPr>
        <p:txBody>
          <a:bodyPr wrap="square" rtlCol="0">
            <a:spAutoFit/>
          </a:bodyPr>
          <a:lstStyle/>
          <a:p>
            <a:pPr algn="ctr"/>
            <a:r>
              <a:rPr lang="pt-BR" sz="4000" dirty="0">
                <a:solidFill>
                  <a:srgbClr val="006AAF"/>
                </a:solidFill>
                <a:latin typeface="Arial Narrow" panose="020B0606020202030204" pitchFamily="34" charset="0"/>
              </a:rPr>
              <a:t> </a:t>
            </a:r>
            <a:r>
              <a:rPr lang="pt-BR" sz="3200" dirty="0">
                <a:solidFill>
                  <a:srgbClr val="006AAF"/>
                </a:solidFill>
                <a:latin typeface="Arial Narrow" panose="020B0606020202030204" pitchFamily="34" charset="0"/>
              </a:rPr>
              <a:t>La CNMC como </a:t>
            </a:r>
            <a:r>
              <a:rPr lang="pt-BR" sz="3200" dirty="0" err="1">
                <a:solidFill>
                  <a:srgbClr val="006AAF"/>
                </a:solidFill>
                <a:latin typeface="Arial Narrow" panose="020B0606020202030204" pitchFamily="34" charset="0"/>
              </a:rPr>
              <a:t>autoridad</a:t>
            </a:r>
            <a:r>
              <a:rPr lang="pt-BR" sz="3200" dirty="0">
                <a:solidFill>
                  <a:srgbClr val="006AAF"/>
                </a:solidFill>
                <a:latin typeface="Arial Narrow" panose="020B0606020202030204" pitchFamily="34" charset="0"/>
              </a:rPr>
              <a:t> integrada de </a:t>
            </a:r>
            <a:r>
              <a:rPr lang="pt-BR" sz="3200" dirty="0" err="1">
                <a:solidFill>
                  <a:srgbClr val="006AAF"/>
                </a:solidFill>
                <a:latin typeface="Arial Narrow" panose="020B0606020202030204" pitchFamily="34" charset="0"/>
              </a:rPr>
              <a:t>competencia</a:t>
            </a:r>
            <a:r>
              <a:rPr lang="pt-BR" sz="3200" dirty="0">
                <a:solidFill>
                  <a:srgbClr val="006AAF"/>
                </a:solidFill>
                <a:latin typeface="Arial Narrow" panose="020B0606020202030204" pitchFamily="34" charset="0"/>
              </a:rPr>
              <a:t> y </a:t>
            </a:r>
            <a:r>
              <a:rPr lang="pt-BR" sz="3200" dirty="0" err="1">
                <a:solidFill>
                  <a:srgbClr val="006AAF"/>
                </a:solidFill>
                <a:latin typeface="Arial Narrow" panose="020B0606020202030204" pitchFamily="34" charset="0"/>
              </a:rPr>
              <a:t>regulación</a:t>
            </a:r>
            <a:endParaRPr lang="pt-BR" sz="3200" dirty="0">
              <a:solidFill>
                <a:srgbClr val="006AAF"/>
              </a:solidFill>
              <a:latin typeface="Arial Narrow" panose="020B0606020202030204" pitchFamily="34" charset="0"/>
            </a:endParaRPr>
          </a:p>
          <a:p>
            <a:pPr algn="ctr"/>
            <a:endParaRPr lang="pt-BR" sz="4000" dirty="0">
              <a:solidFill>
                <a:srgbClr val="006AAF"/>
              </a:solidFill>
              <a:latin typeface="Arial Narrow" panose="020B0606020202030204" pitchFamily="34" charset="0"/>
            </a:endParaRPr>
          </a:p>
          <a:p>
            <a:pPr algn="ctr"/>
            <a:endParaRPr lang="pt-BR" sz="2200" dirty="0">
              <a:solidFill>
                <a:srgbClr val="0070C0"/>
              </a:solidFill>
              <a:latin typeface="Arial" panose="020B060402020202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02B3E297-9EC8-4665-A27C-BB0BDABA5855}"/>
              </a:ext>
            </a:extLst>
          </p:cNvPr>
          <p:cNvSpPr txBox="1"/>
          <p:nvPr/>
        </p:nvSpPr>
        <p:spPr>
          <a:xfrm>
            <a:off x="4443044" y="4235669"/>
            <a:ext cx="6611816" cy="707886"/>
          </a:xfrm>
          <a:prstGeom prst="rect">
            <a:avLst/>
          </a:prstGeom>
          <a:solidFill>
            <a:srgbClr val="006AAF"/>
          </a:solidFill>
        </p:spPr>
        <p:txBody>
          <a:bodyPr wrap="square" rtlCol="0">
            <a:spAutoFit/>
          </a:bodyPr>
          <a:lstStyle/>
          <a:p>
            <a:pPr algn="ctr"/>
            <a:r>
              <a:rPr lang="es-DO" sz="2000" dirty="0">
                <a:solidFill>
                  <a:schemeClr val="bg1"/>
                </a:solidFill>
                <a:latin typeface="Arial Narrow" panose="020B0606020202030204" pitchFamily="34" charset="0"/>
              </a:rPr>
              <a:t>CURSO “LOS NUEVOS DESAFÍOS DE LOS REGULADORES ENERGÉTICOS Y SU ROL A NIVEL REGIONAL”</a:t>
            </a:r>
            <a:endParaRPr lang="pt-BR" sz="2000" dirty="0">
              <a:solidFill>
                <a:schemeClr val="bg1"/>
              </a:solidFill>
              <a:latin typeface="Arial Narrow" panose="020B0606020202030204" pitchFamily="34" charset="0"/>
            </a:endParaRPr>
          </a:p>
        </p:txBody>
      </p:sp>
      <p:pic>
        <p:nvPicPr>
          <p:cNvPr id="10" name="Imagem 9">
            <a:extLst>
              <a:ext uri="{FF2B5EF4-FFF2-40B4-BE49-F238E27FC236}">
                <a16:creationId xmlns:a16="http://schemas.microsoft.com/office/drawing/2014/main" id="{2DC0921B-0E6D-42BC-B85B-415B8D0C6E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43044" y="117714"/>
            <a:ext cx="4475414" cy="1501429"/>
          </a:xfrm>
          <a:prstGeom prst="rect">
            <a:avLst/>
          </a:prstGeom>
        </p:spPr>
      </p:pic>
      <p:sp>
        <p:nvSpPr>
          <p:cNvPr id="5" name="CaixaDeTexto 3">
            <a:extLst>
              <a:ext uri="{FF2B5EF4-FFF2-40B4-BE49-F238E27FC236}">
                <a16:creationId xmlns:a16="http://schemas.microsoft.com/office/drawing/2014/main" id="{E04437A2-FB68-37F9-114A-D7AB7B9C27BE}"/>
              </a:ext>
            </a:extLst>
          </p:cNvPr>
          <p:cNvSpPr txBox="1"/>
          <p:nvPr/>
        </p:nvSpPr>
        <p:spPr>
          <a:xfrm>
            <a:off x="437737" y="6493326"/>
            <a:ext cx="2468946" cy="353943"/>
          </a:xfrm>
          <a:prstGeom prst="rect">
            <a:avLst/>
          </a:prstGeom>
          <a:noFill/>
        </p:spPr>
        <p:txBody>
          <a:bodyPr wrap="none" rtlCol="0">
            <a:spAutoFit/>
          </a:bodyPr>
          <a:lstStyle/>
          <a:p>
            <a:r>
              <a:rPr lang="es-ES" sz="1700" b="1" dirty="0">
                <a:solidFill>
                  <a:schemeClr val="bg1"/>
                </a:solidFill>
                <a:latin typeface="Myriad Pro" panose="020B0503030403020204" pitchFamily="34" charset="0"/>
              </a:rPr>
              <a:t>Fecha 26 de julio 2024</a:t>
            </a:r>
          </a:p>
        </p:txBody>
      </p:sp>
      <p:sp>
        <p:nvSpPr>
          <p:cNvPr id="6" name="CuadroTexto 5">
            <a:extLst>
              <a:ext uri="{FF2B5EF4-FFF2-40B4-BE49-F238E27FC236}">
                <a16:creationId xmlns:a16="http://schemas.microsoft.com/office/drawing/2014/main" id="{935ACDBF-B754-5265-CB35-0E3AEF7FE22D}"/>
              </a:ext>
            </a:extLst>
          </p:cNvPr>
          <p:cNvSpPr txBox="1"/>
          <p:nvPr/>
        </p:nvSpPr>
        <p:spPr>
          <a:xfrm>
            <a:off x="6372225" y="5557846"/>
            <a:ext cx="6198473" cy="1323439"/>
          </a:xfrm>
          <a:prstGeom prst="rect">
            <a:avLst/>
          </a:prstGeom>
          <a:noFill/>
        </p:spPr>
        <p:txBody>
          <a:bodyPr wrap="square" rtlCol="0">
            <a:spAutoFit/>
          </a:bodyPr>
          <a:lstStyle/>
          <a:p>
            <a:r>
              <a:rPr lang="es-ES" sz="2000" b="1" dirty="0">
                <a:solidFill>
                  <a:schemeClr val="bg2">
                    <a:lumMod val="50000"/>
                  </a:schemeClr>
                </a:solidFill>
                <a:latin typeface="Arial Narrow" panose="020B0606020202030204" pitchFamily="34" charset="0"/>
                <a:cs typeface="Arial" panose="020B0604020202020204" pitchFamily="34" charset="0"/>
              </a:rPr>
              <a:t>Ponente:  Dña. Mª Ángeles Rodríguez Paraja</a:t>
            </a:r>
            <a:endParaRPr lang="en-US" sz="2000" dirty="0">
              <a:solidFill>
                <a:schemeClr val="bg2">
                  <a:lumMod val="50000"/>
                </a:schemeClr>
              </a:solidFill>
              <a:latin typeface="Arial Narrow" panose="020B0606020202030204" pitchFamily="34" charset="0"/>
              <a:cs typeface="Arial" panose="020B0604020202020204" pitchFamily="34" charset="0"/>
            </a:endParaRPr>
          </a:p>
          <a:p>
            <a:r>
              <a:rPr lang="en-US" sz="2000" dirty="0" err="1">
                <a:solidFill>
                  <a:schemeClr val="bg2">
                    <a:lumMod val="50000"/>
                  </a:schemeClr>
                </a:solidFill>
                <a:latin typeface="Arial Narrow" panose="020B0606020202030204" pitchFamily="34" charset="0"/>
                <a:cs typeface="Arial" panose="020B0604020202020204" pitchFamily="34" charset="0"/>
              </a:rPr>
              <a:t>Vicesecretaria</a:t>
            </a:r>
            <a:r>
              <a:rPr lang="en-US" sz="2000" dirty="0">
                <a:solidFill>
                  <a:schemeClr val="bg2">
                    <a:lumMod val="50000"/>
                  </a:schemeClr>
                </a:solidFill>
                <a:latin typeface="Arial Narrow" panose="020B0606020202030204" pitchFamily="34" charset="0"/>
                <a:cs typeface="Arial" panose="020B0604020202020204" pitchFamily="34" charset="0"/>
              </a:rPr>
              <a:t> del Consejo de la </a:t>
            </a:r>
          </a:p>
          <a:p>
            <a:r>
              <a:rPr lang="en-US" sz="2000" dirty="0" err="1">
                <a:solidFill>
                  <a:schemeClr val="bg2">
                    <a:lumMod val="50000"/>
                  </a:schemeClr>
                </a:solidFill>
                <a:latin typeface="Arial Narrow" panose="020B0606020202030204" pitchFamily="34" charset="0"/>
                <a:cs typeface="Arial" panose="020B0604020202020204" pitchFamily="34" charset="0"/>
              </a:rPr>
              <a:t>Comisión</a:t>
            </a:r>
            <a:r>
              <a:rPr lang="en-US" sz="2000" dirty="0">
                <a:solidFill>
                  <a:schemeClr val="bg2">
                    <a:lumMod val="50000"/>
                  </a:schemeClr>
                </a:solidFill>
                <a:latin typeface="Arial Narrow" panose="020B0606020202030204" pitchFamily="34" charset="0"/>
                <a:cs typeface="Arial" panose="020B0604020202020204" pitchFamily="34" charset="0"/>
              </a:rPr>
              <a:t> Nacional de </a:t>
            </a:r>
            <a:r>
              <a:rPr lang="en-US" sz="2000" dirty="0" err="1">
                <a:solidFill>
                  <a:schemeClr val="bg2">
                    <a:lumMod val="50000"/>
                  </a:schemeClr>
                </a:solidFill>
                <a:latin typeface="Arial Narrow" panose="020B0606020202030204" pitchFamily="34" charset="0"/>
                <a:cs typeface="Arial" panose="020B0604020202020204" pitchFamily="34" charset="0"/>
              </a:rPr>
              <a:t>los</a:t>
            </a:r>
            <a:r>
              <a:rPr lang="en-US" sz="2000" dirty="0">
                <a:solidFill>
                  <a:schemeClr val="bg2">
                    <a:lumMod val="50000"/>
                  </a:schemeClr>
                </a:solidFill>
                <a:latin typeface="Arial Narrow" panose="020B0606020202030204" pitchFamily="34" charset="0"/>
                <a:cs typeface="Arial" panose="020B0604020202020204" pitchFamily="34" charset="0"/>
              </a:rPr>
              <a:t> Mercados y la Competencia.</a:t>
            </a:r>
            <a:endParaRPr lang="es-ES" sz="2000" dirty="0">
              <a:solidFill>
                <a:schemeClr val="bg2">
                  <a:lumMod val="50000"/>
                </a:schemeClr>
              </a:solidFill>
              <a:latin typeface="Arial Narrow" panose="020B0606020202030204" pitchFamily="34" charset="0"/>
              <a:cs typeface="Arial" panose="020B0604020202020204" pitchFamily="34" charset="0"/>
            </a:endParaRPr>
          </a:p>
          <a:p>
            <a:r>
              <a:rPr lang="es-ES" sz="2000" b="1" dirty="0">
                <a:solidFill>
                  <a:schemeClr val="bg2">
                    <a:lumMod val="50000"/>
                  </a:schemeClr>
                </a:solidFill>
                <a:latin typeface="Arial Narrow" panose="020B0606020202030204" pitchFamily="34" charset="0"/>
                <a:cs typeface="Arial" panose="020B0604020202020204" pitchFamily="34" charset="0"/>
              </a:rPr>
              <a:t> </a:t>
            </a:r>
            <a:endParaRPr lang="en-US" sz="2000" dirty="0">
              <a:solidFill>
                <a:schemeClr val="bg2">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806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CA3FA3B-6D6B-0E4D-F76A-C36B5B0808E8}"/>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4" name="Marcador de contenido 2">
            <a:extLst>
              <a:ext uri="{FF2B5EF4-FFF2-40B4-BE49-F238E27FC236}">
                <a16:creationId xmlns:a16="http://schemas.microsoft.com/office/drawing/2014/main" id="{8CCCC4FD-D945-6CDB-2DFC-4AC2FCE6B7E7}"/>
              </a:ext>
            </a:extLst>
          </p:cNvPr>
          <p:cNvSpPr txBox="1">
            <a:spLocks/>
          </p:cNvSpPr>
          <p:nvPr/>
        </p:nvSpPr>
        <p:spPr>
          <a:xfrm>
            <a:off x="193111" y="1279880"/>
            <a:ext cx="10435305" cy="5201424"/>
          </a:xfrm>
          <a:prstGeom prst="rect">
            <a:avLst/>
          </a:prstGeom>
          <a:noFill/>
        </p:spPr>
        <p:txBody>
          <a:bodyPr wrap="square">
            <a:spAutoFit/>
          </a:bodyPr>
          <a:lstStyle>
            <a:defPPr>
              <a:defRPr lang="pt-BR"/>
            </a:defPPr>
            <a:lvl1pPr algn="just">
              <a:defRPr sz="2400" b="1">
                <a:solidFill>
                  <a:schemeClr val="accent3"/>
                </a:solidFill>
                <a:latin typeface="Arial Narrow" panose="020B0606020202030204" pitchFamily="34" charset="0"/>
              </a:defRPr>
            </a:lvl1pPr>
            <a:lvl2pPr marL="685800" lvl="1" indent="-228600" algn="just">
              <a:lnSpc>
                <a:spcPct val="90000"/>
              </a:lnSpc>
              <a:spcBef>
                <a:spcPts val="500"/>
              </a:spcBef>
              <a:buFont typeface="Arial" panose="020B0604020202020204" pitchFamily="34" charset="0"/>
              <a:buChar char="•"/>
              <a:defRPr sz="2000">
                <a:solidFill>
                  <a:schemeClr val="accent3"/>
                </a:solidFill>
                <a:latin typeface="Arial Narrow" panose="020B060602020203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chemeClr val="bg1">
                    <a:lumMod val="50000"/>
                  </a:schemeClr>
                </a:solidFill>
              </a:rPr>
              <a:t>La impugnabilidad de los actos administrativos de la CNMC en la vía administrativa y contencioso –administrativa</a:t>
            </a:r>
          </a:p>
          <a:p>
            <a:endParaRPr lang="es-ES" b="0" dirty="0">
              <a:solidFill>
                <a:schemeClr val="bg1">
                  <a:lumMod val="50000"/>
                </a:schemeClr>
              </a:solidFill>
            </a:endParaRPr>
          </a:p>
          <a:p>
            <a:r>
              <a:rPr lang="es-ES" sz="2000" b="0" dirty="0">
                <a:solidFill>
                  <a:schemeClr val="bg1">
                    <a:lumMod val="50000"/>
                  </a:schemeClr>
                </a:solidFill>
              </a:rPr>
              <a:t>Nuevo régimen de impugnación en la CNMC: Art.36 LCNMC: eliminación del recurso de reposición (potestativo) e introducción del recurso de alzada (preceptivo), a resolver por Consejo o  Presidente, según materia pero con carácter limitado en el caso de la LDC.</a:t>
            </a:r>
          </a:p>
          <a:p>
            <a:endParaRPr lang="es-ES" sz="2000" b="0" dirty="0">
              <a:solidFill>
                <a:schemeClr val="bg1">
                  <a:lumMod val="50000"/>
                </a:schemeClr>
              </a:solidFill>
            </a:endParaRPr>
          </a:p>
          <a:p>
            <a:pPr marL="342900" indent="-342900">
              <a:buFont typeface="Arial" panose="020B0604020202020204" pitchFamily="34" charset="0"/>
              <a:buChar char="•"/>
            </a:pPr>
            <a:r>
              <a:rPr lang="es-ES" sz="2000" b="0" dirty="0">
                <a:solidFill>
                  <a:schemeClr val="bg1">
                    <a:lumMod val="50000"/>
                  </a:schemeClr>
                </a:solidFill>
              </a:rPr>
              <a:t>Los actos y decisiones de los órganos de la Comisión distintos del Presidente y del Consejo podrán ser objeto de recurso administrativo conforme a lo dispuesto en la Ley 39/2015, de 1 de octubre.</a:t>
            </a:r>
          </a:p>
          <a:p>
            <a:pPr marL="342900" indent="-342900">
              <a:buFont typeface="Arial" panose="020B0604020202020204" pitchFamily="34" charset="0"/>
              <a:buChar char="•"/>
            </a:pPr>
            <a:r>
              <a:rPr lang="es-ES" sz="2000" b="0" dirty="0">
                <a:solidFill>
                  <a:schemeClr val="bg1">
                    <a:lumMod val="50000"/>
                  </a:schemeClr>
                </a:solidFill>
              </a:rPr>
              <a:t>No obstante, respecto a los actos dictados en aplicación de la Ley 15/2007, de 3 de julio, únicamente podrán ser objeto de recurso aquéllos a los que hace referencia el artículo 47 de dicha Ley (limitación ámbito recurso alzada en LDC).</a:t>
            </a:r>
          </a:p>
          <a:p>
            <a:pPr marL="342900" indent="-342900">
              <a:buFont typeface="Arial" panose="020B0604020202020204" pitchFamily="34" charset="0"/>
              <a:buChar char="•"/>
            </a:pPr>
            <a:r>
              <a:rPr lang="es-ES" sz="2000" b="0" dirty="0">
                <a:solidFill>
                  <a:schemeClr val="bg1">
                    <a:lumMod val="50000"/>
                  </a:schemeClr>
                </a:solidFill>
              </a:rPr>
              <a:t>Los actos y resoluciones del Presidente y del Consejo, en pleno y en salas, de la Comisión Nacional de los Mercados y la Competencia dictados en el ejercicio de sus funciones públicas pondrán fin a la vía administrativa y no serán susceptibles de recurso de reposición, siendo únicamente recurribles ante la jurisdicción contencioso-administrativa (supresión actual recurso potestativo de reposición).</a:t>
            </a:r>
          </a:p>
        </p:txBody>
      </p:sp>
    </p:spTree>
    <p:extLst>
      <p:ext uri="{BB962C8B-B14F-4D97-AF65-F5344CB8AC3E}">
        <p14:creationId xmlns:p14="http://schemas.microsoft.com/office/powerpoint/2010/main" val="73767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18310D-5AF2-B1FE-E7F5-9C15F1282BC0}"/>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graphicFrame>
        <p:nvGraphicFramePr>
          <p:cNvPr id="3" name="5 Marcador de contenido">
            <a:extLst>
              <a:ext uri="{FF2B5EF4-FFF2-40B4-BE49-F238E27FC236}">
                <a16:creationId xmlns:a16="http://schemas.microsoft.com/office/drawing/2014/main" id="{DB5EE7C8-E138-0F9A-3B1F-789DA028DA02}"/>
              </a:ext>
            </a:extLst>
          </p:cNvPr>
          <p:cNvGraphicFramePr>
            <a:graphicFrameLocks/>
          </p:cNvGraphicFramePr>
          <p:nvPr>
            <p:extLst>
              <p:ext uri="{D42A27DB-BD31-4B8C-83A1-F6EECF244321}">
                <p14:modId xmlns:p14="http://schemas.microsoft.com/office/powerpoint/2010/main" val="3196986268"/>
              </p:ext>
            </p:extLst>
          </p:nvPr>
        </p:nvGraphicFramePr>
        <p:xfrm>
          <a:off x="1703512" y="1119660"/>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44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18310D-5AF2-B1FE-E7F5-9C15F1282BC0}"/>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grpSp>
        <p:nvGrpSpPr>
          <p:cNvPr id="4" name="Grupo 3">
            <a:extLst>
              <a:ext uri="{FF2B5EF4-FFF2-40B4-BE49-F238E27FC236}">
                <a16:creationId xmlns:a16="http://schemas.microsoft.com/office/drawing/2014/main" id="{19794EA2-81D8-700B-57FA-C3484FD0A28B}"/>
              </a:ext>
            </a:extLst>
          </p:cNvPr>
          <p:cNvGrpSpPr/>
          <p:nvPr/>
        </p:nvGrpSpPr>
        <p:grpSpPr>
          <a:xfrm>
            <a:off x="804672" y="1400524"/>
            <a:ext cx="9683817" cy="4798544"/>
            <a:chOff x="1958086" y="1400524"/>
            <a:chExt cx="8530403" cy="4798544"/>
          </a:xfrm>
        </p:grpSpPr>
        <p:sp>
          <p:nvSpPr>
            <p:cNvPr id="5" name="18 Forma libre">
              <a:extLst>
                <a:ext uri="{FF2B5EF4-FFF2-40B4-BE49-F238E27FC236}">
                  <a16:creationId xmlns:a16="http://schemas.microsoft.com/office/drawing/2014/main" id="{0B748DDE-303A-508A-7E8F-870DC59EC618}"/>
                </a:ext>
              </a:extLst>
            </p:cNvPr>
            <p:cNvSpPr/>
            <p:nvPr/>
          </p:nvSpPr>
          <p:spPr>
            <a:xfrm>
              <a:off x="1958086" y="1400524"/>
              <a:ext cx="4857995" cy="1010456"/>
            </a:xfrm>
            <a:custGeom>
              <a:avLst/>
              <a:gdLst>
                <a:gd name="connsiteX0" fmla="*/ 0 w 4791444"/>
                <a:gd name="connsiteY0" fmla="*/ 0 h 1010456"/>
                <a:gd name="connsiteX1" fmla="*/ 4791444 w 4791444"/>
                <a:gd name="connsiteY1" fmla="*/ 0 h 1010456"/>
                <a:gd name="connsiteX2" fmla="*/ 4791444 w 4791444"/>
                <a:gd name="connsiteY2" fmla="*/ 1010456 h 1010456"/>
                <a:gd name="connsiteX3" fmla="*/ 0 w 4791444"/>
                <a:gd name="connsiteY3" fmla="*/ 1010456 h 1010456"/>
                <a:gd name="connsiteX4" fmla="*/ 0 w 4791444"/>
                <a:gd name="connsiteY4" fmla="*/ 0 h 10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444" h="1010456">
                  <a:moveTo>
                    <a:pt x="0" y="0"/>
                  </a:moveTo>
                  <a:lnTo>
                    <a:pt x="4791444" y="0"/>
                  </a:lnTo>
                  <a:lnTo>
                    <a:pt x="4791444" y="1010456"/>
                  </a:lnTo>
                  <a:lnTo>
                    <a:pt x="0" y="1010456"/>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 sz="2000" b="1" dirty="0">
                  <a:solidFill>
                    <a:prstClr val="black"/>
                  </a:solidFill>
                  <a:latin typeface="Arial Narrow" panose="020B0606020202030204" pitchFamily="34" charset="0"/>
                </a:rPr>
                <a:t>Defensa de la competencia</a:t>
              </a:r>
              <a:r>
                <a:rPr lang="es-ES" sz="2000" dirty="0">
                  <a:solidFill>
                    <a:prstClr val="black"/>
                  </a:solidFill>
                  <a:latin typeface="Arial Narrow" panose="020B0606020202030204" pitchFamily="34" charset="0"/>
                </a:rPr>
                <a:t>: reprimir conductas restrictivas de la competencia y control de concentraciones</a:t>
              </a:r>
            </a:p>
          </p:txBody>
        </p:sp>
        <p:sp>
          <p:nvSpPr>
            <p:cNvPr id="6" name="19 Forma libre">
              <a:extLst>
                <a:ext uri="{FF2B5EF4-FFF2-40B4-BE49-F238E27FC236}">
                  <a16:creationId xmlns:a16="http://schemas.microsoft.com/office/drawing/2014/main" id="{B1B19CEE-BDB8-CB10-2586-039A626DA6AB}"/>
                </a:ext>
              </a:extLst>
            </p:cNvPr>
            <p:cNvSpPr/>
            <p:nvPr/>
          </p:nvSpPr>
          <p:spPr>
            <a:xfrm>
              <a:off x="1958086" y="2685773"/>
              <a:ext cx="4857995" cy="1010456"/>
            </a:xfrm>
            <a:custGeom>
              <a:avLst/>
              <a:gdLst>
                <a:gd name="connsiteX0" fmla="*/ 0 w 4790914"/>
                <a:gd name="connsiteY0" fmla="*/ 0 h 1010456"/>
                <a:gd name="connsiteX1" fmla="*/ 4790914 w 4790914"/>
                <a:gd name="connsiteY1" fmla="*/ 0 h 1010456"/>
                <a:gd name="connsiteX2" fmla="*/ 4790914 w 4790914"/>
                <a:gd name="connsiteY2" fmla="*/ 1010456 h 1010456"/>
                <a:gd name="connsiteX3" fmla="*/ 0 w 4790914"/>
                <a:gd name="connsiteY3" fmla="*/ 1010456 h 1010456"/>
                <a:gd name="connsiteX4" fmla="*/ 0 w 4790914"/>
                <a:gd name="connsiteY4" fmla="*/ 0 h 10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914" h="1010456">
                  <a:moveTo>
                    <a:pt x="0" y="0"/>
                  </a:moveTo>
                  <a:lnTo>
                    <a:pt x="4790914" y="0"/>
                  </a:lnTo>
                  <a:lnTo>
                    <a:pt x="4790914" y="1010456"/>
                  </a:lnTo>
                  <a:lnTo>
                    <a:pt x="0" y="1010456"/>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 sz="2000" b="1" dirty="0">
                  <a:solidFill>
                    <a:prstClr val="black"/>
                  </a:solidFill>
                  <a:latin typeface="Arial Narrow" panose="020B0606020202030204" pitchFamily="34" charset="0"/>
                </a:rPr>
                <a:t>Promoción de la competencia</a:t>
              </a:r>
              <a:r>
                <a:rPr lang="es-ES" sz="2000" dirty="0">
                  <a:solidFill>
                    <a:prstClr val="black"/>
                  </a:solidFill>
                  <a:latin typeface="Arial Narrow" panose="020B0606020202030204" pitchFamily="34" charset="0"/>
                </a:rPr>
                <a:t>: IPN, informes sectoriales, ayudas públicas y unidad de mercado</a:t>
              </a:r>
            </a:p>
          </p:txBody>
        </p:sp>
        <p:sp>
          <p:nvSpPr>
            <p:cNvPr id="7" name="20 Forma libre">
              <a:extLst>
                <a:ext uri="{FF2B5EF4-FFF2-40B4-BE49-F238E27FC236}">
                  <a16:creationId xmlns:a16="http://schemas.microsoft.com/office/drawing/2014/main" id="{105D64CB-6453-AC0E-82E7-99F2ED95BB4F}"/>
                </a:ext>
              </a:extLst>
            </p:cNvPr>
            <p:cNvSpPr/>
            <p:nvPr/>
          </p:nvSpPr>
          <p:spPr>
            <a:xfrm>
              <a:off x="1958086" y="3903373"/>
              <a:ext cx="4857995" cy="1010456"/>
            </a:xfrm>
            <a:custGeom>
              <a:avLst/>
              <a:gdLst>
                <a:gd name="connsiteX0" fmla="*/ 0 w 4857995"/>
                <a:gd name="connsiteY0" fmla="*/ 0 h 1010456"/>
                <a:gd name="connsiteX1" fmla="*/ 4857995 w 4857995"/>
                <a:gd name="connsiteY1" fmla="*/ 0 h 1010456"/>
                <a:gd name="connsiteX2" fmla="*/ 4857995 w 4857995"/>
                <a:gd name="connsiteY2" fmla="*/ 1010456 h 1010456"/>
                <a:gd name="connsiteX3" fmla="*/ 0 w 4857995"/>
                <a:gd name="connsiteY3" fmla="*/ 1010456 h 1010456"/>
                <a:gd name="connsiteX4" fmla="*/ 0 w 4857995"/>
                <a:gd name="connsiteY4" fmla="*/ 0 h 10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995" h="1010456">
                  <a:moveTo>
                    <a:pt x="0" y="0"/>
                  </a:moveTo>
                  <a:lnTo>
                    <a:pt x="4857995" y="0"/>
                  </a:lnTo>
                  <a:lnTo>
                    <a:pt x="4857995" y="1010456"/>
                  </a:lnTo>
                  <a:lnTo>
                    <a:pt x="0" y="1010456"/>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 sz="2000" b="1">
                  <a:solidFill>
                    <a:prstClr val="black"/>
                  </a:solidFill>
                  <a:latin typeface="Arial Narrow" panose="020B0606020202030204" pitchFamily="34" charset="0"/>
                </a:rPr>
                <a:t>Supervisión de las industrias reguladas</a:t>
              </a:r>
              <a:r>
                <a:rPr lang="es-ES" sz="2000">
                  <a:solidFill>
                    <a:prstClr val="black"/>
                  </a:solidFill>
                  <a:latin typeface="Arial Narrow" panose="020B0606020202030204" pitchFamily="34" charset="0"/>
                </a:rPr>
                <a:t>: gas y electricidad, telecomunicaciones y audiovisuales, trasportes y correos</a:t>
              </a:r>
              <a:endParaRPr lang="es-ES" sz="2000" dirty="0">
                <a:solidFill>
                  <a:prstClr val="black"/>
                </a:solidFill>
                <a:latin typeface="Arial Narrow" panose="020B0606020202030204" pitchFamily="34" charset="0"/>
              </a:endParaRPr>
            </a:p>
          </p:txBody>
        </p:sp>
        <p:sp>
          <p:nvSpPr>
            <p:cNvPr id="8" name="21 Forma libre">
              <a:extLst>
                <a:ext uri="{FF2B5EF4-FFF2-40B4-BE49-F238E27FC236}">
                  <a16:creationId xmlns:a16="http://schemas.microsoft.com/office/drawing/2014/main" id="{B1DA44D9-9383-4198-7F59-EDCCA4B955A1}"/>
                </a:ext>
              </a:extLst>
            </p:cNvPr>
            <p:cNvSpPr/>
            <p:nvPr/>
          </p:nvSpPr>
          <p:spPr>
            <a:xfrm>
              <a:off x="1958086" y="5188612"/>
              <a:ext cx="4857995" cy="1010456"/>
            </a:xfrm>
            <a:custGeom>
              <a:avLst/>
              <a:gdLst>
                <a:gd name="connsiteX0" fmla="*/ 0 w 4857995"/>
                <a:gd name="connsiteY0" fmla="*/ 0 h 1010456"/>
                <a:gd name="connsiteX1" fmla="*/ 4857995 w 4857995"/>
                <a:gd name="connsiteY1" fmla="*/ 0 h 1010456"/>
                <a:gd name="connsiteX2" fmla="*/ 4857995 w 4857995"/>
                <a:gd name="connsiteY2" fmla="*/ 1010456 h 1010456"/>
                <a:gd name="connsiteX3" fmla="*/ 0 w 4857995"/>
                <a:gd name="connsiteY3" fmla="*/ 1010456 h 1010456"/>
                <a:gd name="connsiteX4" fmla="*/ 0 w 4857995"/>
                <a:gd name="connsiteY4" fmla="*/ 0 h 10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995" h="1010456">
                  <a:moveTo>
                    <a:pt x="0" y="0"/>
                  </a:moveTo>
                  <a:lnTo>
                    <a:pt x="4857995" y="0"/>
                  </a:lnTo>
                  <a:lnTo>
                    <a:pt x="4857995" y="1010456"/>
                  </a:lnTo>
                  <a:lnTo>
                    <a:pt x="0" y="1010456"/>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 sz="2000" b="1">
                  <a:solidFill>
                    <a:prstClr val="black"/>
                  </a:solidFill>
                  <a:latin typeface="Arial Narrow" panose="020B0606020202030204" pitchFamily="34" charset="0"/>
                </a:rPr>
                <a:t>Función consultiva</a:t>
              </a:r>
            </a:p>
            <a:p>
              <a:pPr algn="ctr" defTabSz="889000">
                <a:lnSpc>
                  <a:spcPct val="90000"/>
                </a:lnSpc>
                <a:spcBef>
                  <a:spcPct val="0"/>
                </a:spcBef>
                <a:spcAft>
                  <a:spcPct val="35000"/>
                </a:spcAft>
              </a:pPr>
              <a:r>
                <a:rPr lang="es-ES" sz="2000" b="1">
                  <a:solidFill>
                    <a:prstClr val="black"/>
                  </a:solidFill>
                  <a:latin typeface="Arial Narrow" panose="020B0606020202030204" pitchFamily="34" charset="0"/>
                </a:rPr>
                <a:t>Resolución </a:t>
              </a:r>
              <a:r>
                <a:rPr lang="es-ES" sz="2000" b="1" dirty="0">
                  <a:solidFill>
                    <a:prstClr val="black"/>
                  </a:solidFill>
                  <a:latin typeface="Arial Narrow" panose="020B0606020202030204" pitchFamily="34" charset="0"/>
                </a:rPr>
                <a:t>de conflictos  </a:t>
              </a:r>
              <a:r>
                <a:rPr lang="es-ES" sz="2000" dirty="0">
                  <a:solidFill>
                    <a:prstClr val="black"/>
                  </a:solidFill>
                  <a:latin typeface="Arial Narrow" panose="020B0606020202030204" pitchFamily="34" charset="0"/>
                </a:rPr>
                <a:t>entre los </a:t>
              </a:r>
              <a:r>
                <a:rPr lang="es-ES" sz="2000">
                  <a:solidFill>
                    <a:prstClr val="black"/>
                  </a:solidFill>
                  <a:latin typeface="Arial Narrow" panose="020B0606020202030204" pitchFamily="34" charset="0"/>
                </a:rPr>
                <a:t>agentes económicos</a:t>
              </a:r>
              <a:endParaRPr lang="es-ES" sz="2000" b="1" dirty="0">
                <a:solidFill>
                  <a:prstClr val="black"/>
                </a:solidFill>
                <a:latin typeface="Arial Narrow" panose="020B0606020202030204" pitchFamily="34" charset="0"/>
              </a:endParaRPr>
            </a:p>
          </p:txBody>
        </p:sp>
        <p:grpSp>
          <p:nvGrpSpPr>
            <p:cNvPr id="9" name="2 Grupo">
              <a:extLst>
                <a:ext uri="{FF2B5EF4-FFF2-40B4-BE49-F238E27FC236}">
                  <a16:creationId xmlns:a16="http://schemas.microsoft.com/office/drawing/2014/main" id="{AAB6B834-2002-1638-47BA-B5D2CA7F1DBA}"/>
                </a:ext>
              </a:extLst>
            </p:cNvPr>
            <p:cNvGrpSpPr/>
            <p:nvPr/>
          </p:nvGrpSpPr>
          <p:grpSpPr>
            <a:xfrm>
              <a:off x="6807028" y="1905752"/>
              <a:ext cx="3681461" cy="3788088"/>
              <a:chOff x="5283027" y="1905752"/>
              <a:chExt cx="3681461" cy="3788088"/>
            </a:xfrm>
          </p:grpSpPr>
          <p:cxnSp>
            <p:nvCxnSpPr>
              <p:cNvPr id="10" name="26 Conector recto">
                <a:extLst>
                  <a:ext uri="{FF2B5EF4-FFF2-40B4-BE49-F238E27FC236}">
                    <a16:creationId xmlns:a16="http://schemas.microsoft.com/office/drawing/2014/main" id="{17EEC249-6AC7-58D3-7455-6BE48A827430}"/>
                  </a:ext>
                </a:extLst>
              </p:cNvPr>
              <p:cNvCxnSpPr/>
              <p:nvPr/>
            </p:nvCxnSpPr>
            <p:spPr>
              <a:xfrm flipH="1">
                <a:off x="5283027" y="5679355"/>
                <a:ext cx="499864"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1" name="1 Grupo">
                <a:extLst>
                  <a:ext uri="{FF2B5EF4-FFF2-40B4-BE49-F238E27FC236}">
                    <a16:creationId xmlns:a16="http://schemas.microsoft.com/office/drawing/2014/main" id="{E25B2316-1413-1E61-8018-1B34243589E5}"/>
                  </a:ext>
                </a:extLst>
              </p:cNvPr>
              <p:cNvGrpSpPr/>
              <p:nvPr/>
            </p:nvGrpSpPr>
            <p:grpSpPr>
              <a:xfrm>
                <a:off x="5292080" y="1905752"/>
                <a:ext cx="3672408" cy="3788088"/>
                <a:chOff x="5292080" y="1905752"/>
                <a:chExt cx="3672408" cy="3788088"/>
              </a:xfrm>
            </p:grpSpPr>
            <p:cxnSp>
              <p:nvCxnSpPr>
                <p:cNvPr id="12" name="25 Conector recto">
                  <a:extLst>
                    <a:ext uri="{FF2B5EF4-FFF2-40B4-BE49-F238E27FC236}">
                      <a16:creationId xmlns:a16="http://schemas.microsoft.com/office/drawing/2014/main" id="{DF1496E7-C1C8-0ED0-7185-5FB7884A0E0E}"/>
                    </a:ext>
                  </a:extLst>
                </p:cNvPr>
                <p:cNvCxnSpPr/>
                <p:nvPr/>
              </p:nvCxnSpPr>
              <p:spPr>
                <a:xfrm>
                  <a:off x="5796136" y="1905752"/>
                  <a:ext cx="0" cy="37880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31 Conector recto">
                  <a:extLst>
                    <a:ext uri="{FF2B5EF4-FFF2-40B4-BE49-F238E27FC236}">
                      <a16:creationId xmlns:a16="http://schemas.microsoft.com/office/drawing/2014/main" id="{B78A3CF9-7CE8-8C69-1FA2-D2D30334B99A}"/>
                    </a:ext>
                  </a:extLst>
                </p:cNvPr>
                <p:cNvCxnSpPr/>
                <p:nvPr/>
              </p:nvCxnSpPr>
              <p:spPr>
                <a:xfrm flipH="1">
                  <a:off x="5292080" y="3212976"/>
                  <a:ext cx="4998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32 Conector recto">
                  <a:extLst>
                    <a:ext uri="{FF2B5EF4-FFF2-40B4-BE49-F238E27FC236}">
                      <a16:creationId xmlns:a16="http://schemas.microsoft.com/office/drawing/2014/main" id="{63A37602-F81B-7E54-E0FE-4877B431B0EB}"/>
                    </a:ext>
                  </a:extLst>
                </p:cNvPr>
                <p:cNvCxnSpPr/>
                <p:nvPr/>
              </p:nvCxnSpPr>
              <p:spPr>
                <a:xfrm flipH="1">
                  <a:off x="5301133" y="1907778"/>
                  <a:ext cx="4998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33 Conector recto">
                  <a:extLst>
                    <a:ext uri="{FF2B5EF4-FFF2-40B4-BE49-F238E27FC236}">
                      <a16:creationId xmlns:a16="http://schemas.microsoft.com/office/drawing/2014/main" id="{2035A0A3-4A15-88AB-DBB8-293613E43ECD}"/>
                    </a:ext>
                  </a:extLst>
                </p:cNvPr>
                <p:cNvCxnSpPr/>
                <p:nvPr/>
              </p:nvCxnSpPr>
              <p:spPr>
                <a:xfrm flipH="1">
                  <a:off x="5292080" y="4437112"/>
                  <a:ext cx="4998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34 Conector recto">
                  <a:extLst>
                    <a:ext uri="{FF2B5EF4-FFF2-40B4-BE49-F238E27FC236}">
                      <a16:creationId xmlns:a16="http://schemas.microsoft.com/office/drawing/2014/main" id="{3A842E86-E3D8-D142-D0A6-335937D144F5}"/>
                    </a:ext>
                  </a:extLst>
                </p:cNvPr>
                <p:cNvCxnSpPr/>
                <p:nvPr/>
              </p:nvCxnSpPr>
              <p:spPr>
                <a:xfrm flipH="1">
                  <a:off x="5782891" y="3799796"/>
                  <a:ext cx="499864" cy="0"/>
                </a:xfrm>
                <a:prstGeom prst="line">
                  <a:avLst/>
                </a:prstGeom>
                <a:ln w="25400">
                  <a:headEnd type="arrow"/>
                </a:ln>
              </p:spPr>
              <p:style>
                <a:lnRef idx="1">
                  <a:schemeClr val="accent1"/>
                </a:lnRef>
                <a:fillRef idx="0">
                  <a:schemeClr val="accent1"/>
                </a:fillRef>
                <a:effectRef idx="0">
                  <a:schemeClr val="accent1"/>
                </a:effectRef>
                <a:fontRef idx="minor">
                  <a:schemeClr val="tx1"/>
                </a:fontRef>
              </p:style>
            </p:cxnSp>
            <p:sp>
              <p:nvSpPr>
                <p:cNvPr id="17" name="35 Rectángulo">
                  <a:extLst>
                    <a:ext uri="{FF2B5EF4-FFF2-40B4-BE49-F238E27FC236}">
                      <a16:creationId xmlns:a16="http://schemas.microsoft.com/office/drawing/2014/main" id="{AF4321AC-8B28-AF39-7E55-DA6A58AC9F7B}"/>
                    </a:ext>
                  </a:extLst>
                </p:cNvPr>
                <p:cNvSpPr/>
                <p:nvPr/>
              </p:nvSpPr>
              <p:spPr>
                <a:xfrm>
                  <a:off x="6300192" y="2780928"/>
                  <a:ext cx="2664296" cy="2031325"/>
                </a:xfrm>
                <a:prstGeom prst="rect">
                  <a:avLst/>
                </a:prstGeom>
                <a:solidFill>
                  <a:schemeClr val="accent6"/>
                </a:solidFill>
                <a:ln>
                  <a:solidFill>
                    <a:schemeClr val="bg1"/>
                  </a:solidFill>
                </a:ln>
              </p:spPr>
              <p:txBody>
                <a:bodyPr wrap="square">
                  <a:spAutoFit/>
                </a:bodyPr>
                <a:lstStyle/>
                <a:p>
                  <a:pPr algn="ctr"/>
                  <a:r>
                    <a:rPr lang="es-ES" dirty="0">
                      <a:solidFill>
                        <a:prstClr val="white"/>
                      </a:solidFill>
                      <a:latin typeface="Arial Narrow" panose="020B0606020202030204" pitchFamily="34" charset="0"/>
                    </a:rPr>
                    <a:t>Por la importancia y variedad de sus funciones, la CNMC puede ser un </a:t>
                  </a:r>
                  <a:r>
                    <a:rPr lang="es-ES" b="1" dirty="0">
                      <a:solidFill>
                        <a:prstClr val="white"/>
                      </a:solidFill>
                      <a:latin typeface="Arial Narrow" panose="020B0606020202030204" pitchFamily="34" charset="0"/>
                    </a:rPr>
                    <a:t>elemento dinamizador </a:t>
                  </a:r>
                  <a:r>
                    <a:rPr lang="es-ES" dirty="0">
                      <a:solidFill>
                        <a:prstClr val="white"/>
                      </a:solidFill>
                      <a:latin typeface="Arial Narrow" panose="020B0606020202030204" pitchFamily="34" charset="0"/>
                    </a:rPr>
                    <a:t>de la economía y un eslabón importante del proceso de </a:t>
                  </a:r>
                  <a:r>
                    <a:rPr lang="es-ES" b="1" dirty="0">
                      <a:solidFill>
                        <a:prstClr val="white"/>
                      </a:solidFill>
                      <a:latin typeface="Arial Narrow" panose="020B0606020202030204" pitchFamily="34" charset="0"/>
                    </a:rPr>
                    <a:t>reformas estructurales</a:t>
                  </a:r>
                </a:p>
              </p:txBody>
            </p:sp>
          </p:grpSp>
        </p:grpSp>
      </p:grpSp>
    </p:spTree>
    <p:extLst>
      <p:ext uri="{BB962C8B-B14F-4D97-AF65-F5344CB8AC3E}">
        <p14:creationId xmlns:p14="http://schemas.microsoft.com/office/powerpoint/2010/main" val="170338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1B84612-C417-5DA7-15C8-CC196A3676D7}"/>
              </a:ext>
            </a:extLst>
          </p:cNvPr>
          <p:cNvSpPr txBox="1"/>
          <p:nvPr/>
        </p:nvSpPr>
        <p:spPr>
          <a:xfrm>
            <a:off x="193111" y="292100"/>
            <a:ext cx="2476960"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 Circulares</a:t>
            </a:r>
          </a:p>
        </p:txBody>
      </p:sp>
      <p:sp>
        <p:nvSpPr>
          <p:cNvPr id="3" name="Marcador de contenido 2">
            <a:extLst>
              <a:ext uri="{FF2B5EF4-FFF2-40B4-BE49-F238E27FC236}">
                <a16:creationId xmlns:a16="http://schemas.microsoft.com/office/drawing/2014/main" id="{EF95BFDF-A016-DA89-8993-60BA20ADC621}"/>
              </a:ext>
            </a:extLst>
          </p:cNvPr>
          <p:cNvSpPr txBox="1">
            <a:spLocks/>
          </p:cNvSpPr>
          <p:nvPr/>
        </p:nvSpPr>
        <p:spPr>
          <a:xfrm>
            <a:off x="193111" y="1196752"/>
            <a:ext cx="10223369" cy="5661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solidFill>
                  <a:schemeClr val="bg1">
                    <a:lumMod val="50000"/>
                  </a:schemeClr>
                </a:solidFill>
                <a:latin typeface="Arial Narrow" panose="020B0606020202030204" pitchFamily="34" charset="0"/>
              </a:rPr>
              <a:t>Categorías principales de disposiciones, actos y resoluciones susceptibles de ser recurridas</a:t>
            </a:r>
          </a:p>
          <a:p>
            <a:pPr marL="0" indent="0" algn="ctr">
              <a:buFont typeface="Arial" panose="020B0604020202020204" pitchFamily="34" charset="0"/>
              <a:buNone/>
            </a:pPr>
            <a:r>
              <a:rPr lang="es-ES" sz="2400" u="sng" dirty="0">
                <a:solidFill>
                  <a:schemeClr val="bg1">
                    <a:lumMod val="50000"/>
                  </a:schemeClr>
                </a:solidFill>
                <a:latin typeface="Arial Narrow" panose="020B0606020202030204" pitchFamily="34" charset="0"/>
              </a:rPr>
              <a:t>Circulares, circulares informativas y comunicaciones de la CNMC.</a:t>
            </a:r>
          </a:p>
          <a:p>
            <a:pPr marL="0" indent="0" algn="ctr">
              <a:buFont typeface="Arial" panose="020B0604020202020204" pitchFamily="34" charset="0"/>
              <a:buNone/>
            </a:pPr>
            <a:r>
              <a:rPr lang="es-ES" sz="2400" u="sng" dirty="0">
                <a:solidFill>
                  <a:schemeClr val="bg1">
                    <a:lumMod val="50000"/>
                  </a:schemeClr>
                </a:solidFill>
                <a:latin typeface="Arial Narrow" panose="020B0606020202030204" pitchFamily="34" charset="0"/>
              </a:rPr>
              <a:t> (Artículo 30 de la Ley 3/2013, de 4 de </a:t>
            </a:r>
            <a:r>
              <a:rPr lang="es-ES" sz="2400" u="sng" dirty="0" err="1">
                <a:solidFill>
                  <a:schemeClr val="bg1">
                    <a:lumMod val="50000"/>
                  </a:schemeClr>
                </a:solidFill>
                <a:latin typeface="Arial Narrow" panose="020B0606020202030204" pitchFamily="34" charset="0"/>
              </a:rPr>
              <a:t>de</a:t>
            </a:r>
            <a:r>
              <a:rPr lang="es-ES" sz="2400" u="sng" dirty="0">
                <a:solidFill>
                  <a:schemeClr val="bg1">
                    <a:lumMod val="50000"/>
                  </a:schemeClr>
                </a:solidFill>
                <a:latin typeface="Arial Narrow" panose="020B0606020202030204" pitchFamily="34" charset="0"/>
              </a:rPr>
              <a:t> junio).</a:t>
            </a:r>
          </a:p>
          <a:p>
            <a:pPr marL="0" indent="0" algn="ctr">
              <a:buFont typeface="Arial" panose="020B0604020202020204" pitchFamily="34" charset="0"/>
              <a:buNone/>
            </a:pPr>
            <a:endParaRPr lang="es-ES" sz="2400" u="sng" dirty="0">
              <a:solidFill>
                <a:schemeClr val="bg1">
                  <a:lumMod val="50000"/>
                </a:schemeClr>
              </a:solidFill>
              <a:latin typeface="Arial Narrow" panose="020B0606020202030204" pitchFamily="34" charset="0"/>
            </a:endParaRPr>
          </a:p>
          <a:p>
            <a:pPr marL="857250" lvl="1" indent="-457200" algn="just">
              <a:buFont typeface="+mj-lt"/>
              <a:buAutoNum type="arabicPeriod"/>
            </a:pPr>
            <a:r>
              <a:rPr lang="es-ES" sz="2000" dirty="0">
                <a:solidFill>
                  <a:schemeClr val="bg1">
                    <a:lumMod val="50000"/>
                  </a:schemeClr>
                </a:solidFill>
                <a:latin typeface="Arial Narrow" panose="020B0606020202030204" pitchFamily="34" charset="0"/>
              </a:rPr>
              <a:t>La Comisión Nacional de los Mercados y la Competencia podrá dictar las disposiciones de desarrollo y ejecución de las leyes, reales decretos y órdenes ministeriales que se aprueben en relación con los sectores sometidos a su supervisión cuando le habiliten expresamente para ello. Estas disposiciones adoptarán la forma de circulares de la Comisión Nacional de los Mercados y la Competencia.</a:t>
            </a:r>
          </a:p>
          <a:p>
            <a:pPr marL="857250" lvl="2" indent="0" algn="just">
              <a:buNone/>
            </a:pPr>
            <a:r>
              <a:rPr lang="es-ES" dirty="0">
                <a:solidFill>
                  <a:schemeClr val="bg1">
                    <a:lumMod val="50000"/>
                  </a:schemeClr>
                </a:solidFill>
                <a:latin typeface="Arial Narrow" panose="020B0606020202030204" pitchFamily="34" charset="0"/>
              </a:rPr>
              <a:t>Las circulares tendrán carácter vinculante para los sujetos afectados por su ámbito de aplicación, una vez publicadas en el «Boletín Oficial del Estado».</a:t>
            </a:r>
          </a:p>
          <a:p>
            <a:pPr marL="857250" lvl="2" indent="0" algn="just">
              <a:buNone/>
            </a:pPr>
            <a:r>
              <a:rPr lang="es-ES" dirty="0">
                <a:solidFill>
                  <a:schemeClr val="bg1">
                    <a:lumMod val="50000"/>
                  </a:schemeClr>
                </a:solidFill>
                <a:latin typeface="Arial Narrow" panose="020B0606020202030204" pitchFamily="34" charset="0"/>
              </a:rPr>
              <a:t>En el procedimiento de elaboración de las circulares se dará audiencia a los titulares de derechos e intereses legítimos que resulten afectados por las mismas, directamente o a través de las organizaciones y asociaciones reconocidas por la ley que los agrupen o los representen y cuyos fines guarden relación directa con el objeto de la circular, y se fomentará en general la participación de los ciudadanos.</a:t>
            </a:r>
          </a:p>
          <a:p>
            <a:pPr marL="0" indent="0" algn="just">
              <a:buFont typeface="Arial" panose="020B0604020202020204" pitchFamily="34" charset="0"/>
              <a:buNone/>
            </a:pPr>
            <a:endParaRPr lang="es-ES" sz="20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b="1"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b="1"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b="1"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b="1"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r>
              <a:rPr lang="es-ES" sz="2400" dirty="0">
                <a:solidFill>
                  <a:schemeClr val="bg1">
                    <a:lumMod val="50000"/>
                  </a:schemeClr>
                </a:solidFill>
                <a:latin typeface="Arial Narrow" panose="020B0606020202030204" pitchFamily="34" charset="0"/>
              </a:rPr>
              <a:t>		</a:t>
            </a: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97985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92C620-B250-8A94-F8F1-AF9FB1344888}"/>
              </a:ext>
            </a:extLst>
          </p:cNvPr>
          <p:cNvSpPr txBox="1"/>
          <p:nvPr/>
        </p:nvSpPr>
        <p:spPr>
          <a:xfrm>
            <a:off x="193111" y="292100"/>
            <a:ext cx="2476960"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 Circulares</a:t>
            </a:r>
          </a:p>
        </p:txBody>
      </p:sp>
      <p:sp>
        <p:nvSpPr>
          <p:cNvPr id="3" name="Marcador de contenido 2">
            <a:extLst>
              <a:ext uri="{FF2B5EF4-FFF2-40B4-BE49-F238E27FC236}">
                <a16:creationId xmlns:a16="http://schemas.microsoft.com/office/drawing/2014/main" id="{7D98604B-A0B1-5903-4354-9FB0F18527AF}"/>
              </a:ext>
            </a:extLst>
          </p:cNvPr>
          <p:cNvSpPr txBox="1">
            <a:spLocks/>
          </p:cNvSpPr>
          <p:nvPr/>
        </p:nvSpPr>
        <p:spPr>
          <a:xfrm>
            <a:off x="193111" y="1196752"/>
            <a:ext cx="10633385" cy="5661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solidFill>
                  <a:schemeClr val="bg1">
                    <a:lumMod val="50000"/>
                  </a:schemeClr>
                </a:solidFill>
                <a:latin typeface="Arial Narrow" panose="020B0606020202030204" pitchFamily="34" charset="0"/>
              </a:rPr>
              <a:t>Circulares</a:t>
            </a:r>
          </a:p>
          <a:p>
            <a:pPr marL="0" indent="0" algn="just">
              <a:buFont typeface="Arial" panose="020B0604020202020204" pitchFamily="34" charset="0"/>
              <a:buNone/>
            </a:pPr>
            <a:endParaRPr lang="es-ES" sz="2400" b="1" dirty="0">
              <a:solidFill>
                <a:schemeClr val="bg1">
                  <a:lumMod val="50000"/>
                </a:schemeClr>
              </a:solidFill>
              <a:latin typeface="Arial Narrow" panose="020B0606020202030204" pitchFamily="34" charset="0"/>
            </a:endParaRPr>
          </a:p>
          <a:p>
            <a:pPr marL="857250" lvl="1" indent="-457200" algn="just">
              <a:buFont typeface="+mj-lt"/>
              <a:buAutoNum type="arabicPeriod" startAt="2"/>
            </a:pPr>
            <a:r>
              <a:rPr lang="es-ES" dirty="0">
                <a:solidFill>
                  <a:schemeClr val="bg1">
                    <a:lumMod val="50000"/>
                  </a:schemeClr>
                </a:solidFill>
                <a:latin typeface="Arial Narrow" panose="020B0606020202030204" pitchFamily="34" charset="0"/>
              </a:rPr>
              <a:t>Sin perjuicio de lo establecido en el apartado anterior, la Comisión Nacional de los Mercados y la Competencia podrá efectuar requerimientos de información periódica y dirigidos a la generalidad de los sujetos afectados. Estos requerimientos adoptarán la forma de circulares informativas.</a:t>
            </a:r>
          </a:p>
          <a:p>
            <a:pPr marL="857250" lvl="2" indent="0" algn="just">
              <a:buNone/>
            </a:pPr>
            <a:r>
              <a:rPr lang="es-ES" sz="2400" dirty="0">
                <a:solidFill>
                  <a:schemeClr val="bg1">
                    <a:lumMod val="50000"/>
                  </a:schemeClr>
                </a:solidFill>
                <a:latin typeface="Arial Narrow" panose="020B0606020202030204" pitchFamily="34" charset="0"/>
              </a:rPr>
              <a:t>Las circulares informativas habrán de ser motivadas y proporcionadas al fin perseguido y respetarán la garantía de confidencialidad de la información aportada, de conformidad con lo establecido en el artículo 28 de esta Ley.</a:t>
            </a:r>
          </a:p>
          <a:p>
            <a:pPr marL="457200" lvl="1" indent="0" algn="just">
              <a:buNone/>
            </a:pPr>
            <a:endParaRPr lang="es-ES" dirty="0">
              <a:solidFill>
                <a:schemeClr val="bg1">
                  <a:lumMod val="50000"/>
                </a:schemeClr>
              </a:solidFill>
              <a:latin typeface="Arial Narrow" panose="020B0606020202030204" pitchFamily="34" charset="0"/>
            </a:endParaRPr>
          </a:p>
          <a:p>
            <a:pPr marL="857250" lvl="2" indent="0" algn="just">
              <a:buNone/>
            </a:pPr>
            <a:r>
              <a:rPr lang="es-ES" sz="2400" dirty="0">
                <a:solidFill>
                  <a:schemeClr val="bg1">
                    <a:lumMod val="50000"/>
                  </a:schemeClr>
                </a:solidFill>
                <a:latin typeface="Arial Narrow" panose="020B0606020202030204" pitchFamily="34" charset="0"/>
              </a:rPr>
              <a:t>En ellas se expondrá de forma detallada y concreta el contenido de la información que se vaya a solicitar, especificando de manera justificada la función para cuyo desarrollo es precisa tal información y el uso que se hará de la misma.</a:t>
            </a:r>
          </a:p>
          <a:p>
            <a:pPr marL="857250" lvl="2" indent="0" algn="just">
              <a:buNone/>
            </a:pPr>
            <a:endParaRPr lang="es-ES" sz="2400" dirty="0">
              <a:solidFill>
                <a:schemeClr val="bg1">
                  <a:lumMod val="50000"/>
                </a:schemeClr>
              </a:solidFill>
              <a:latin typeface="Arial Narrow" panose="020B0606020202030204" pitchFamily="34" charset="0"/>
            </a:endParaRPr>
          </a:p>
          <a:p>
            <a:pPr marL="857250" lvl="2" indent="0" algn="just">
              <a:buNone/>
            </a:pPr>
            <a:r>
              <a:rPr lang="es-ES" sz="2400" dirty="0">
                <a:solidFill>
                  <a:schemeClr val="bg1">
                    <a:lumMod val="50000"/>
                  </a:schemeClr>
                </a:solidFill>
                <a:latin typeface="Arial Narrow" panose="020B0606020202030204" pitchFamily="34" charset="0"/>
              </a:rPr>
              <a:t>Artículo 7.1 de la Ley 3/2013, de 4 de junio. “Circulares de metodología”. (letras a) a f)</a:t>
            </a:r>
          </a:p>
          <a:p>
            <a:pPr marL="400050" lvl="1" indent="0" algn="just">
              <a:buFont typeface="Arial" panose="020B0604020202020204" pitchFamily="34" charset="0"/>
              <a:buNone/>
            </a:pPr>
            <a:endParaRPr lang="es-ES"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r>
              <a:rPr lang="es-ES" sz="2400" dirty="0">
                <a:solidFill>
                  <a:schemeClr val="bg1">
                    <a:lumMod val="50000"/>
                  </a:schemeClr>
                </a:solidFill>
                <a:latin typeface="Arial Narrow" panose="020B0606020202030204" pitchFamily="34" charset="0"/>
              </a:rPr>
              <a:t>		</a:t>
            </a: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78907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2326AAE-DC61-52B1-B05B-ADD49561CCB9}"/>
              </a:ext>
            </a:extLst>
          </p:cNvPr>
          <p:cNvSpPr txBox="1"/>
          <p:nvPr/>
        </p:nvSpPr>
        <p:spPr>
          <a:xfrm>
            <a:off x="193111" y="292100"/>
            <a:ext cx="2476960"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 Circulares</a:t>
            </a:r>
          </a:p>
        </p:txBody>
      </p:sp>
      <p:sp>
        <p:nvSpPr>
          <p:cNvPr id="3" name="Marcador de contenido 2">
            <a:extLst>
              <a:ext uri="{FF2B5EF4-FFF2-40B4-BE49-F238E27FC236}">
                <a16:creationId xmlns:a16="http://schemas.microsoft.com/office/drawing/2014/main" id="{9C6F4137-3124-405E-6D5F-35AFE05CEC20}"/>
              </a:ext>
            </a:extLst>
          </p:cNvPr>
          <p:cNvSpPr txBox="1">
            <a:spLocks/>
          </p:cNvSpPr>
          <p:nvPr/>
        </p:nvSpPr>
        <p:spPr>
          <a:xfrm>
            <a:off x="193111" y="1196752"/>
            <a:ext cx="10743113" cy="5400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solidFill>
                  <a:schemeClr val="bg1">
                    <a:lumMod val="50000"/>
                  </a:schemeClr>
                </a:solidFill>
                <a:latin typeface="Arial Narrow" panose="020B0606020202030204" pitchFamily="34" charset="0"/>
              </a:rPr>
              <a:t>Circulares</a:t>
            </a:r>
          </a:p>
          <a:p>
            <a:pPr marL="0" indent="0" algn="just">
              <a:buFont typeface="Arial" panose="020B0604020202020204" pitchFamily="34" charset="0"/>
              <a:buNone/>
            </a:pPr>
            <a:r>
              <a:rPr lang="es-ES" sz="2400" b="1" dirty="0">
                <a:solidFill>
                  <a:schemeClr val="bg1">
                    <a:lumMod val="50000"/>
                  </a:schemeClr>
                </a:solidFill>
                <a:latin typeface="Arial Narrow" panose="020B0606020202030204" pitchFamily="34" charset="0"/>
              </a:rPr>
              <a:t>Tres tipos de Circulares:</a:t>
            </a:r>
          </a:p>
          <a:p>
            <a:pPr lvl="1" algn="just"/>
            <a:r>
              <a:rPr lang="es-ES" sz="2000" dirty="0">
                <a:solidFill>
                  <a:schemeClr val="bg1">
                    <a:lumMod val="50000"/>
                  </a:schemeClr>
                </a:solidFill>
                <a:latin typeface="Arial Narrow" panose="020B0606020202030204" pitchFamily="34" charset="0"/>
              </a:rPr>
              <a:t>Desarrollo normativo.</a:t>
            </a:r>
          </a:p>
          <a:p>
            <a:pPr lvl="1" algn="just"/>
            <a:r>
              <a:rPr lang="es-ES" sz="2000" dirty="0">
                <a:solidFill>
                  <a:schemeClr val="bg1">
                    <a:lumMod val="50000"/>
                  </a:schemeClr>
                </a:solidFill>
                <a:latin typeface="Arial Narrow" panose="020B0606020202030204" pitchFamily="34" charset="0"/>
              </a:rPr>
              <a:t>Especialidad de la anterior: “la Circular de metodología”. Naturaleza reglamentaria</a:t>
            </a:r>
          </a:p>
          <a:p>
            <a:pPr lvl="1" algn="just"/>
            <a:r>
              <a:rPr lang="es-ES" sz="2000" dirty="0">
                <a:solidFill>
                  <a:schemeClr val="bg1">
                    <a:lumMod val="50000"/>
                  </a:schemeClr>
                </a:solidFill>
                <a:latin typeface="Arial Narrow" panose="020B0606020202030204" pitchFamily="34" charset="0"/>
              </a:rPr>
              <a:t>Circulares de petición de información</a:t>
            </a:r>
          </a:p>
          <a:p>
            <a:pPr marL="0" indent="0" algn="just">
              <a:buFont typeface="Arial" panose="020B0604020202020204" pitchFamily="34" charset="0"/>
              <a:buNone/>
            </a:pPr>
            <a:r>
              <a:rPr lang="es-ES" sz="2400" b="1" dirty="0">
                <a:solidFill>
                  <a:schemeClr val="bg1">
                    <a:lumMod val="50000"/>
                  </a:schemeClr>
                </a:solidFill>
                <a:latin typeface="Arial Narrow" panose="020B0606020202030204" pitchFamily="34" charset="0"/>
              </a:rPr>
              <a:t>Procedimiento para dictar Circulares:</a:t>
            </a:r>
          </a:p>
          <a:p>
            <a:pPr lvl="1" algn="just"/>
            <a:r>
              <a:rPr lang="es-ES" sz="2000" dirty="0">
                <a:solidFill>
                  <a:schemeClr val="bg1">
                    <a:lumMod val="50000"/>
                  </a:schemeClr>
                </a:solidFill>
                <a:latin typeface="Arial Narrow" panose="020B0606020202030204" pitchFamily="34" charset="0"/>
              </a:rPr>
              <a:t>Informe de necesidad por el Director de Instrucción.</a:t>
            </a:r>
          </a:p>
          <a:p>
            <a:pPr lvl="1" algn="just"/>
            <a:r>
              <a:rPr lang="es-ES" sz="2000" dirty="0">
                <a:solidFill>
                  <a:schemeClr val="bg1">
                    <a:lumMod val="50000"/>
                  </a:schemeClr>
                </a:solidFill>
                <a:latin typeface="Arial Narrow" panose="020B0606020202030204" pitchFamily="34" charset="0"/>
              </a:rPr>
              <a:t>Informe sometido a la Sala de Supervisión Regulatoria.</a:t>
            </a:r>
          </a:p>
          <a:p>
            <a:pPr lvl="1" algn="just"/>
            <a:r>
              <a:rPr lang="es-ES" sz="2000" dirty="0">
                <a:solidFill>
                  <a:schemeClr val="bg1">
                    <a:lumMod val="50000"/>
                  </a:schemeClr>
                </a:solidFill>
                <a:latin typeface="Arial Narrow" panose="020B0606020202030204" pitchFamily="34" charset="0"/>
              </a:rPr>
              <a:t>Elaboración del texto de Circular por la Dirección de Instrucción. Motivación y proporcionalidad.</a:t>
            </a:r>
          </a:p>
          <a:p>
            <a:pPr lvl="1" algn="just"/>
            <a:r>
              <a:rPr lang="es-ES" sz="2000" dirty="0">
                <a:solidFill>
                  <a:schemeClr val="bg1">
                    <a:lumMod val="50000"/>
                  </a:schemeClr>
                </a:solidFill>
                <a:latin typeface="Arial Narrow" panose="020B0606020202030204" pitchFamily="34" charset="0"/>
              </a:rPr>
              <a:t>Informe de legalidad de la Asesoría Jurídica. </a:t>
            </a:r>
          </a:p>
          <a:p>
            <a:pPr lvl="1" algn="just"/>
            <a:r>
              <a:rPr lang="es-ES" sz="2000" dirty="0">
                <a:solidFill>
                  <a:schemeClr val="bg1">
                    <a:lumMod val="50000"/>
                  </a:schemeClr>
                </a:solidFill>
                <a:latin typeface="Arial Narrow" panose="020B0606020202030204" pitchFamily="34" charset="0"/>
              </a:rPr>
              <a:t>Remisión a la Sala de Supervisión Regulatoria </a:t>
            </a:r>
          </a:p>
          <a:p>
            <a:pPr lvl="1" algn="just"/>
            <a:r>
              <a:rPr lang="es-ES" sz="2000" dirty="0">
                <a:solidFill>
                  <a:schemeClr val="bg1">
                    <a:lumMod val="50000"/>
                  </a:schemeClr>
                </a:solidFill>
                <a:latin typeface="Arial Narrow" panose="020B0606020202030204" pitchFamily="34" charset="0"/>
              </a:rPr>
              <a:t>Trámite de audiencia (Consejos Consultivos)</a:t>
            </a:r>
          </a:p>
          <a:p>
            <a:pPr lvl="1" algn="just"/>
            <a:r>
              <a:rPr lang="es-ES" sz="2000" dirty="0">
                <a:solidFill>
                  <a:schemeClr val="bg1">
                    <a:lumMod val="50000"/>
                  </a:schemeClr>
                </a:solidFill>
                <a:latin typeface="Arial Narrow" panose="020B0606020202030204" pitchFamily="34" charset="0"/>
              </a:rPr>
              <a:t>Dictamen del Consejo de Estado/Rol de ACER</a:t>
            </a:r>
          </a:p>
          <a:p>
            <a:pPr lvl="1" algn="just"/>
            <a:r>
              <a:rPr lang="es-ES" sz="2000" dirty="0">
                <a:solidFill>
                  <a:schemeClr val="bg1">
                    <a:lumMod val="50000"/>
                  </a:schemeClr>
                </a:solidFill>
                <a:latin typeface="Arial Narrow" panose="020B0606020202030204" pitchFamily="34" charset="0"/>
              </a:rPr>
              <a:t>Aprobación por el Pleno (competencia indelegable)</a:t>
            </a:r>
          </a:p>
          <a:p>
            <a:pPr lvl="1" algn="just"/>
            <a:r>
              <a:rPr lang="es-ES" sz="2000" dirty="0">
                <a:solidFill>
                  <a:schemeClr val="bg1">
                    <a:lumMod val="50000"/>
                  </a:schemeClr>
                </a:solidFill>
                <a:latin typeface="Arial Narrow" panose="020B0606020202030204" pitchFamily="34" charset="0"/>
              </a:rPr>
              <a:t>Publicación en el BOE</a:t>
            </a:r>
          </a:p>
          <a:p>
            <a:pPr marL="400050" lvl="1" indent="0" algn="just">
              <a:buFont typeface="Arial" panose="020B0604020202020204" pitchFamily="34" charset="0"/>
              <a:buNone/>
            </a:pPr>
            <a:endParaRPr lang="es-ES" sz="20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r>
              <a:rPr lang="es-ES" sz="2400" dirty="0">
                <a:solidFill>
                  <a:schemeClr val="bg1">
                    <a:lumMod val="50000"/>
                  </a:schemeClr>
                </a:solidFill>
                <a:latin typeface="Arial Narrow" panose="020B0606020202030204" pitchFamily="34" charset="0"/>
              </a:rPr>
              <a:t>		</a:t>
            </a: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17397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67203D8-7D9C-CFF9-EDF0-08633B2A4FF4}"/>
              </a:ext>
            </a:extLst>
          </p:cNvPr>
          <p:cNvSpPr txBox="1"/>
          <p:nvPr/>
        </p:nvSpPr>
        <p:spPr>
          <a:xfrm>
            <a:off x="193111" y="292100"/>
            <a:ext cx="2476960"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 Circulares</a:t>
            </a:r>
          </a:p>
        </p:txBody>
      </p:sp>
      <p:sp>
        <p:nvSpPr>
          <p:cNvPr id="3" name="Marcador de contenido 2">
            <a:extLst>
              <a:ext uri="{FF2B5EF4-FFF2-40B4-BE49-F238E27FC236}">
                <a16:creationId xmlns:a16="http://schemas.microsoft.com/office/drawing/2014/main" id="{C4755DF0-A1F3-0AAA-01E3-3E9D9595A9AD}"/>
              </a:ext>
            </a:extLst>
          </p:cNvPr>
          <p:cNvSpPr txBox="1">
            <a:spLocks/>
          </p:cNvSpPr>
          <p:nvPr/>
        </p:nvSpPr>
        <p:spPr>
          <a:xfrm>
            <a:off x="193111" y="1052736"/>
            <a:ext cx="10584617" cy="5400600"/>
          </a:xfrm>
          <a:prstGeom prst="rect">
            <a:avLst/>
          </a:prstGeom>
        </p:spPr>
        <p:txBody>
          <a:bodyPr>
            <a:noAutofit/>
          </a:bodyPr>
          <a:lstStyle>
            <a:defPPr>
              <a:defRPr lang="pt-BR"/>
            </a:defPPr>
            <a:lvl1pPr indent="0" algn="just">
              <a:lnSpc>
                <a:spcPct val="90000"/>
              </a:lnSpc>
              <a:spcBef>
                <a:spcPts val="1000"/>
              </a:spcBef>
              <a:buFont typeface="Arial" panose="020B0604020202020204" pitchFamily="34" charset="0"/>
              <a:buNone/>
              <a:defRPr sz="2400" b="1">
                <a:solidFill>
                  <a:schemeClr val="accent3"/>
                </a:solidFill>
                <a:latin typeface="Arial Narrow" panose="020B0606020202030204" pitchFamily="34" charset="0"/>
              </a:defRPr>
            </a:lvl1pPr>
            <a:lvl2pPr marL="685800" lvl="1" indent="-228600" algn="just">
              <a:lnSpc>
                <a:spcPct val="90000"/>
              </a:lnSpc>
              <a:spcBef>
                <a:spcPts val="500"/>
              </a:spcBef>
              <a:buFont typeface="Arial" panose="020B0604020202020204" pitchFamily="34" charset="0"/>
              <a:buChar char="•"/>
              <a:defRPr sz="2000">
                <a:solidFill>
                  <a:schemeClr val="accent3"/>
                </a:solidFill>
                <a:latin typeface="Arial Narrow" panose="020B060602020203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chemeClr val="bg1">
                    <a:lumMod val="50000"/>
                  </a:schemeClr>
                </a:solidFill>
              </a:rPr>
              <a:t>Circulares</a:t>
            </a:r>
          </a:p>
          <a:p>
            <a:endParaRPr lang="es-ES" dirty="0">
              <a:solidFill>
                <a:schemeClr val="bg1">
                  <a:lumMod val="50000"/>
                </a:schemeClr>
              </a:solidFill>
            </a:endParaRPr>
          </a:p>
          <a:p>
            <a:pPr lvl="1"/>
            <a:r>
              <a:rPr lang="es-ES" dirty="0">
                <a:solidFill>
                  <a:schemeClr val="bg1">
                    <a:lumMod val="50000"/>
                  </a:schemeClr>
                </a:solidFill>
              </a:rPr>
              <a:t>Circulares de solicitud de información y de desarrollo normativo. (CNE)  </a:t>
            </a:r>
            <a:r>
              <a:rPr lang="es-ES" b="1" dirty="0">
                <a:solidFill>
                  <a:schemeClr val="bg1">
                    <a:lumMod val="50000"/>
                  </a:schemeClr>
                </a:solidFill>
              </a:rPr>
              <a:t>Jurisprudencia </a:t>
            </a:r>
          </a:p>
          <a:p>
            <a:pPr lvl="1"/>
            <a:r>
              <a:rPr lang="es-ES" dirty="0">
                <a:solidFill>
                  <a:schemeClr val="bg1">
                    <a:lumMod val="50000"/>
                  </a:schemeClr>
                </a:solidFill>
              </a:rPr>
              <a:t>Circular 5/2009 (información de carácter económico y contable). SAN 18 de enero de 2012. Antecedente en la Circular 4/1998.</a:t>
            </a:r>
          </a:p>
          <a:p>
            <a:pPr lvl="1"/>
            <a:r>
              <a:rPr lang="es-ES" dirty="0">
                <a:solidFill>
                  <a:schemeClr val="bg1">
                    <a:lumMod val="50000"/>
                  </a:schemeClr>
                </a:solidFill>
              </a:rPr>
              <a:t>STS de 6 de mayo de 2004 (</a:t>
            </a:r>
            <a:r>
              <a:rPr lang="es-ES" dirty="0" err="1">
                <a:solidFill>
                  <a:schemeClr val="bg1">
                    <a:lumMod val="50000"/>
                  </a:schemeClr>
                </a:solidFill>
              </a:rPr>
              <a:t>rec.</a:t>
            </a:r>
            <a:r>
              <a:rPr lang="es-ES" dirty="0">
                <a:solidFill>
                  <a:schemeClr val="bg1">
                    <a:lumMod val="50000"/>
                  </a:schemeClr>
                </a:solidFill>
              </a:rPr>
              <a:t> 5876/2000) y SAN de 13 de junio de 2000 (</a:t>
            </a:r>
            <a:r>
              <a:rPr lang="es-ES" dirty="0" err="1">
                <a:solidFill>
                  <a:schemeClr val="bg1">
                    <a:lumMod val="50000"/>
                  </a:schemeClr>
                </a:solidFill>
              </a:rPr>
              <a:t>rec.</a:t>
            </a:r>
            <a:r>
              <a:rPr lang="es-ES" dirty="0">
                <a:solidFill>
                  <a:schemeClr val="bg1">
                    <a:lumMod val="50000"/>
                  </a:schemeClr>
                </a:solidFill>
              </a:rPr>
              <a:t> 8/376/99) vinculación “ad extra”, remarcando la ausencia de contenido normativo así como competencia y habilitación legal expresa para efectuar estas actuaciones informativas.</a:t>
            </a:r>
          </a:p>
          <a:p>
            <a:pPr lvl="1"/>
            <a:r>
              <a:rPr lang="es-ES" dirty="0">
                <a:solidFill>
                  <a:schemeClr val="bg1">
                    <a:lumMod val="50000"/>
                  </a:schemeClr>
                </a:solidFill>
              </a:rPr>
              <a:t>Diferenciación de las Circulares “ad intra” de la Administración dirigidas a órganos que se encuentran en relación jerárquica respecto de quien las imparte. (art. 21 Ley 30/1992). Vinculan directamente a determinados sujetos de derecho. </a:t>
            </a:r>
          </a:p>
          <a:p>
            <a:pPr lvl="1"/>
            <a:r>
              <a:rPr lang="es-ES" dirty="0">
                <a:solidFill>
                  <a:schemeClr val="bg1">
                    <a:lumMod val="50000"/>
                  </a:schemeClr>
                </a:solidFill>
              </a:rPr>
              <a:t>La Circular 4/2008 (contratos de aprovisionamiento de gas) Varias sentencias desestimatorias: SAN, de 29 de noviembre 2010 (Re. 276/2009), SAN, de 29 de noviembre 2010 (Rec. 218/2009) y 20 de mayo 2011 (Rec. 288/2009) y 29 de junio de 2012 (Rec. 444/2009) que consideran dicha Circular plenamente ajustada a derecho </a:t>
            </a:r>
          </a:p>
          <a:p>
            <a:pPr lvl="1"/>
            <a:endParaRPr lang="es-ES" dirty="0">
              <a:solidFill>
                <a:schemeClr val="bg1">
                  <a:lumMod val="50000"/>
                </a:schemeClr>
              </a:solidFill>
            </a:endParaRPr>
          </a:p>
          <a:p>
            <a:pPr lvl="1"/>
            <a:endParaRPr lang="es-ES" dirty="0">
              <a:solidFill>
                <a:schemeClr val="bg1">
                  <a:lumMod val="50000"/>
                </a:schemeClr>
              </a:solidFill>
            </a:endParaRPr>
          </a:p>
          <a:p>
            <a:endParaRPr lang="es-ES" dirty="0">
              <a:solidFill>
                <a:schemeClr val="bg1">
                  <a:lumMod val="50000"/>
                </a:schemeClr>
              </a:solidFill>
            </a:endParaRPr>
          </a:p>
          <a:p>
            <a:endParaRPr lang="es-ES" dirty="0">
              <a:solidFill>
                <a:schemeClr val="bg1">
                  <a:lumMod val="50000"/>
                </a:schemeClr>
              </a:solidFill>
            </a:endParaRPr>
          </a:p>
          <a:p>
            <a:endParaRPr lang="es-ES" dirty="0">
              <a:solidFill>
                <a:schemeClr val="bg1">
                  <a:lumMod val="50000"/>
                </a:schemeClr>
              </a:solidFill>
            </a:endParaRPr>
          </a:p>
          <a:p>
            <a:r>
              <a:rPr lang="es-ES" dirty="0">
                <a:solidFill>
                  <a:schemeClr val="bg1">
                    <a:lumMod val="50000"/>
                  </a:schemeClr>
                </a:solidFill>
              </a:rPr>
              <a:t>		</a:t>
            </a:r>
          </a:p>
          <a:p>
            <a:endParaRPr lang="es-ES" dirty="0">
              <a:solidFill>
                <a:schemeClr val="bg1">
                  <a:lumMod val="50000"/>
                </a:schemeClr>
              </a:solidFill>
            </a:endParaRPr>
          </a:p>
          <a:p>
            <a:endParaRPr lang="es-ES" dirty="0">
              <a:solidFill>
                <a:schemeClr val="bg1">
                  <a:lumMod val="50000"/>
                </a:schemeClr>
              </a:solidFill>
            </a:endParaRPr>
          </a:p>
          <a:p>
            <a:endParaRPr lang="es-ES" dirty="0">
              <a:solidFill>
                <a:schemeClr val="bg1">
                  <a:lumMod val="50000"/>
                </a:schemeClr>
              </a:solidFill>
            </a:endParaRPr>
          </a:p>
          <a:p>
            <a:endParaRPr lang="es-ES" dirty="0">
              <a:solidFill>
                <a:schemeClr val="bg1">
                  <a:lumMod val="50000"/>
                </a:schemeClr>
              </a:solidFill>
            </a:endParaRPr>
          </a:p>
          <a:p>
            <a:endParaRPr lang="es-ES" dirty="0">
              <a:solidFill>
                <a:schemeClr val="bg1">
                  <a:lumMod val="50000"/>
                </a:schemeClr>
              </a:solidFill>
            </a:endParaRPr>
          </a:p>
          <a:p>
            <a:endParaRPr lang="es-ES" dirty="0">
              <a:solidFill>
                <a:schemeClr val="bg1">
                  <a:lumMod val="50000"/>
                </a:schemeClr>
              </a:solidFill>
            </a:endParaRPr>
          </a:p>
        </p:txBody>
      </p:sp>
    </p:spTree>
    <p:extLst>
      <p:ext uri="{BB962C8B-B14F-4D97-AF65-F5344CB8AC3E}">
        <p14:creationId xmlns:p14="http://schemas.microsoft.com/office/powerpoint/2010/main" val="36648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AF024C2-0E6F-3FD5-E4B2-306F7ED23FDB}"/>
              </a:ext>
            </a:extLst>
          </p:cNvPr>
          <p:cNvSpPr txBox="1"/>
          <p:nvPr/>
        </p:nvSpPr>
        <p:spPr>
          <a:xfrm>
            <a:off x="193111" y="292100"/>
            <a:ext cx="3619902"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Circulares de metodología</a:t>
            </a:r>
          </a:p>
        </p:txBody>
      </p:sp>
      <p:sp>
        <p:nvSpPr>
          <p:cNvPr id="3" name="2 Marcador de contenido">
            <a:extLst>
              <a:ext uri="{FF2B5EF4-FFF2-40B4-BE49-F238E27FC236}">
                <a16:creationId xmlns:a16="http://schemas.microsoft.com/office/drawing/2014/main" id="{23FFA199-E482-7097-5F58-1662F19BD721}"/>
              </a:ext>
            </a:extLst>
          </p:cNvPr>
          <p:cNvSpPr txBox="1">
            <a:spLocks/>
          </p:cNvSpPr>
          <p:nvPr/>
        </p:nvSpPr>
        <p:spPr>
          <a:xfrm>
            <a:off x="2026785" y="1205512"/>
            <a:ext cx="9406398" cy="52196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50"/>
              </a:spcAft>
              <a:tabLst>
                <a:tab pos="533413" algn="l"/>
              </a:tabLst>
            </a:pPr>
            <a:r>
              <a:rPr lang="es-ES" sz="1100" dirty="0">
                <a:latin typeface="Arial Narrow" panose="020B0606020202030204" pitchFamily="34" charset="0"/>
              </a:rPr>
              <a:t>Circular 8/2019, de 12 de diciembre, de la CNMC por la que se establece</a:t>
            </a:r>
            <a:r>
              <a:rPr lang="es-ES" sz="1100" b="1" dirty="0">
                <a:latin typeface="Arial Narrow" panose="020B0606020202030204" pitchFamily="34" charset="0"/>
              </a:rPr>
              <a:t> </a:t>
            </a:r>
            <a:r>
              <a:rPr lang="es-ES" sz="1100" dirty="0">
                <a:latin typeface="Arial Narrow" panose="020B0606020202030204" pitchFamily="34" charset="0"/>
              </a:rPr>
              <a:t>la metodología y condiciones de </a:t>
            </a:r>
            <a:r>
              <a:rPr lang="es-ES" sz="1100" b="1" dirty="0">
                <a:latin typeface="Arial Narrow" panose="020B0606020202030204" pitchFamily="34" charset="0"/>
              </a:rPr>
              <a:t>acceso y asignación de capacidad </a:t>
            </a:r>
            <a:r>
              <a:rPr lang="es-ES" sz="1100" dirty="0">
                <a:latin typeface="Arial Narrow" panose="020B0606020202030204" pitchFamily="34" charset="0"/>
              </a:rPr>
              <a:t>en el sistema de gas natural</a:t>
            </a:r>
          </a:p>
          <a:p>
            <a:pPr>
              <a:spcAft>
                <a:spcPts val="450"/>
              </a:spcAft>
              <a:tabLst>
                <a:tab pos="533413" algn="l"/>
              </a:tabLst>
            </a:pPr>
            <a:r>
              <a:rPr lang="es-ES" sz="1100" dirty="0">
                <a:latin typeface="Arial Narrow" panose="020B0606020202030204" pitchFamily="34" charset="0"/>
              </a:rPr>
              <a:t>Circular 2/2020, de 9 de enero de la CNMC, por la que se establecen las </a:t>
            </a:r>
            <a:r>
              <a:rPr lang="es-ES" sz="1100" b="1" dirty="0">
                <a:latin typeface="Arial Narrow" panose="020B0606020202030204" pitchFamily="34" charset="0"/>
              </a:rPr>
              <a:t>normas de balance de gas natural</a:t>
            </a:r>
            <a:endParaRPr lang="es-ES" sz="1100" dirty="0">
              <a:latin typeface="Arial Narrow" panose="020B0606020202030204" pitchFamily="34" charset="0"/>
            </a:endParaRPr>
          </a:p>
          <a:p>
            <a:pPr>
              <a:spcAft>
                <a:spcPts val="450"/>
              </a:spcAft>
              <a:tabLst>
                <a:tab pos="533413" algn="l"/>
              </a:tabLst>
            </a:pPr>
            <a:r>
              <a:rPr lang="es-ES" sz="1100" dirty="0">
                <a:latin typeface="Arial Narrow" panose="020B0606020202030204" pitchFamily="34" charset="0"/>
              </a:rPr>
              <a:t>Circular 9/2019 de 12 de diciembre, de la CNMC por la que se establece la metodología para determinar la </a:t>
            </a:r>
            <a:r>
              <a:rPr lang="es-ES" sz="1100" b="1" dirty="0">
                <a:latin typeface="Arial Narrow" panose="020B0606020202030204" pitchFamily="34" charset="0"/>
              </a:rPr>
              <a:t>retribución </a:t>
            </a:r>
            <a:r>
              <a:rPr lang="es-ES" sz="1100" dirty="0">
                <a:latin typeface="Arial Narrow" panose="020B0606020202030204" pitchFamily="34" charset="0"/>
              </a:rPr>
              <a:t>de las instalaciones de</a:t>
            </a:r>
            <a:r>
              <a:rPr lang="es-ES" sz="1100" b="1" dirty="0">
                <a:latin typeface="Arial Narrow" panose="020B0606020202030204" pitchFamily="34" charset="0"/>
              </a:rPr>
              <a:t> transporte de gas natural </a:t>
            </a:r>
            <a:r>
              <a:rPr lang="es-ES" sz="1100" dirty="0">
                <a:latin typeface="Arial Narrow" panose="020B0606020202030204" pitchFamily="34" charset="0"/>
              </a:rPr>
              <a:t>y de las </a:t>
            </a:r>
            <a:r>
              <a:rPr lang="es-ES" sz="1100" b="1" dirty="0">
                <a:latin typeface="Arial Narrow" panose="020B0606020202030204" pitchFamily="34" charset="0"/>
              </a:rPr>
              <a:t>plantas de gas natural licuado</a:t>
            </a:r>
          </a:p>
          <a:p>
            <a:pPr>
              <a:spcAft>
                <a:spcPts val="450"/>
              </a:spcAft>
              <a:tabLst>
                <a:tab pos="533413" algn="l"/>
              </a:tabLst>
            </a:pPr>
            <a:r>
              <a:rPr lang="es-ES" sz="1100" dirty="0">
                <a:latin typeface="Arial Narrow" panose="020B0606020202030204" pitchFamily="34" charset="0"/>
              </a:rPr>
              <a:t>Circular 4/2020, de 31 de marzo, de la CNMC por la que se establece la metodología para determinar la </a:t>
            </a:r>
            <a:r>
              <a:rPr lang="es-ES" sz="1100" b="1" dirty="0">
                <a:latin typeface="Arial Narrow" panose="020B0606020202030204" pitchFamily="34" charset="0"/>
              </a:rPr>
              <a:t>retribución </a:t>
            </a:r>
            <a:r>
              <a:rPr lang="es-ES" sz="1100" dirty="0">
                <a:latin typeface="Arial Narrow" panose="020B0606020202030204" pitchFamily="34" charset="0"/>
              </a:rPr>
              <a:t>de los costes por el uso de </a:t>
            </a:r>
            <a:r>
              <a:rPr lang="es-ES" sz="1100" b="1" dirty="0">
                <a:latin typeface="Arial Narrow" panose="020B0606020202030204" pitchFamily="34" charset="0"/>
              </a:rPr>
              <a:t>las instalaciones de distribución de gas natural</a:t>
            </a:r>
          </a:p>
          <a:p>
            <a:pPr>
              <a:spcAft>
                <a:spcPts val="450"/>
              </a:spcAft>
              <a:tabLst>
                <a:tab pos="533413" algn="l"/>
              </a:tabLst>
            </a:pPr>
            <a:r>
              <a:rPr lang="es-ES" sz="1100" dirty="0">
                <a:latin typeface="Arial Narrow" panose="020B0606020202030204" pitchFamily="34" charset="0"/>
              </a:rPr>
              <a:t>Circular 6/2020, de 22 de julio, de la CNMC por la que se establece la </a:t>
            </a:r>
            <a:r>
              <a:rPr lang="es-ES" sz="1100" b="1" dirty="0">
                <a:latin typeface="Arial Narrow" panose="020B0606020202030204" pitchFamily="34" charset="0"/>
              </a:rPr>
              <a:t>metodología para el cálculo de los peajes </a:t>
            </a:r>
            <a:r>
              <a:rPr lang="es-ES" sz="1100" dirty="0">
                <a:latin typeface="Arial Narrow" panose="020B0606020202030204" pitchFamily="34" charset="0"/>
              </a:rPr>
              <a:t>de transporte, redes locales y regasificación de gas natural</a:t>
            </a:r>
          </a:p>
          <a:p>
            <a:pPr>
              <a:spcAft>
                <a:spcPts val="450"/>
              </a:spcAft>
              <a:tabLst>
                <a:tab pos="533413" algn="l"/>
              </a:tabLst>
            </a:pPr>
            <a:r>
              <a:rPr lang="es-ES" sz="1100" dirty="0">
                <a:latin typeface="Arial Narrow" panose="020B0606020202030204" pitchFamily="34" charset="0"/>
              </a:rPr>
              <a:t>Circular 1/2020 por la que se establece la metodología de </a:t>
            </a:r>
            <a:r>
              <a:rPr lang="es-ES" sz="1100" b="1" dirty="0">
                <a:latin typeface="Arial Narrow" panose="020B0606020202030204" pitchFamily="34" charset="0"/>
              </a:rPr>
              <a:t>retribución del Gestor Técnico del Sistema Gasista</a:t>
            </a:r>
          </a:p>
          <a:p>
            <a:pPr>
              <a:spcAft>
                <a:spcPts val="450"/>
              </a:spcAft>
              <a:tabLst>
                <a:tab pos="533413" algn="l"/>
              </a:tabLst>
            </a:pPr>
            <a:r>
              <a:rPr lang="es-ES" sz="1100" dirty="0">
                <a:latin typeface="Arial Narrow" panose="020B0606020202030204" pitchFamily="34" charset="0"/>
              </a:rPr>
              <a:t>Circular 8/2020 de </a:t>
            </a:r>
            <a:r>
              <a:rPr lang="es-ES" sz="1100" b="1" dirty="0">
                <a:latin typeface="Arial Narrow" panose="020B0606020202030204" pitchFamily="34" charset="0"/>
              </a:rPr>
              <a:t>valores unitarios inversión y O&amp;M </a:t>
            </a:r>
            <a:r>
              <a:rPr lang="es-ES" sz="1100" dirty="0">
                <a:latin typeface="Arial Narrow" panose="020B0606020202030204" pitchFamily="34" charset="0"/>
              </a:rPr>
              <a:t>(retribución transporte gas natural)</a:t>
            </a:r>
          </a:p>
          <a:p>
            <a:pPr>
              <a:spcAft>
                <a:spcPts val="450"/>
              </a:spcAft>
              <a:tabLst>
                <a:tab pos="533413" algn="l"/>
              </a:tabLst>
            </a:pPr>
            <a:r>
              <a:rPr lang="es-ES" sz="1100" dirty="0">
                <a:latin typeface="Arial Narrow" panose="020B0606020202030204" pitchFamily="34" charset="0"/>
              </a:rPr>
              <a:t>Circular 1/2021, de 20 de enero, sobre </a:t>
            </a:r>
            <a:r>
              <a:rPr lang="es-ES" sz="1100" b="1" dirty="0">
                <a:latin typeface="Arial Narrow" panose="020B0606020202030204" pitchFamily="34" charset="0"/>
              </a:rPr>
              <a:t>metodología de acceso y conexión eléctrica.</a:t>
            </a:r>
          </a:p>
          <a:p>
            <a:pPr>
              <a:spcAft>
                <a:spcPts val="450"/>
              </a:spcAft>
              <a:tabLst>
                <a:tab pos="533413" algn="l"/>
              </a:tabLst>
            </a:pPr>
            <a:r>
              <a:rPr lang="es-ES" sz="1100" dirty="0">
                <a:latin typeface="Arial Narrow" panose="020B0606020202030204" pitchFamily="34" charset="0"/>
              </a:rPr>
              <a:t>Circular 3/2020</a:t>
            </a:r>
            <a:r>
              <a:rPr lang="es-ES" sz="1100" b="1" dirty="0">
                <a:latin typeface="Arial Narrow" panose="020B0606020202030204" pitchFamily="34" charset="0"/>
              </a:rPr>
              <a:t>, </a:t>
            </a:r>
            <a:r>
              <a:rPr lang="es-ES" sz="1100" dirty="0">
                <a:latin typeface="Arial Narrow" panose="020B0606020202030204" pitchFamily="34" charset="0"/>
              </a:rPr>
              <a:t>de 15 de enero, sobre</a:t>
            </a:r>
            <a:r>
              <a:rPr lang="es-ES" sz="1100" b="1" dirty="0">
                <a:latin typeface="Arial Narrow" panose="020B0606020202030204" pitchFamily="34" charset="0"/>
              </a:rPr>
              <a:t> metodología de peajes de electricidad</a:t>
            </a:r>
          </a:p>
          <a:p>
            <a:pPr>
              <a:spcAft>
                <a:spcPts val="450"/>
              </a:spcAft>
              <a:tabLst>
                <a:tab pos="533413" algn="l"/>
              </a:tabLst>
            </a:pPr>
            <a:r>
              <a:rPr lang="es-ES" sz="1100" dirty="0">
                <a:latin typeface="Arial Narrow" panose="020B0606020202030204" pitchFamily="34" charset="0"/>
              </a:rPr>
              <a:t>Circular 5/2019, de 5 de diciembre, sobre</a:t>
            </a:r>
            <a:r>
              <a:rPr lang="es-ES" sz="1100" b="1" dirty="0">
                <a:latin typeface="Arial Narrow" panose="020B0606020202030204" pitchFamily="34" charset="0"/>
              </a:rPr>
              <a:t> metodología de retribución de transporte eléctrico.</a:t>
            </a:r>
          </a:p>
          <a:p>
            <a:pPr>
              <a:spcAft>
                <a:spcPts val="450"/>
              </a:spcAft>
              <a:tabLst>
                <a:tab pos="533413" algn="l"/>
              </a:tabLst>
            </a:pPr>
            <a:r>
              <a:rPr lang="es-ES" sz="1100" dirty="0">
                <a:latin typeface="Arial Narrow" panose="020B0606020202030204" pitchFamily="34" charset="0"/>
              </a:rPr>
              <a:t>Circular 6/2019, de 5 de diciembre, sobre</a:t>
            </a:r>
            <a:r>
              <a:rPr lang="es-ES" sz="1100" b="1" dirty="0">
                <a:latin typeface="Arial Narrow" panose="020B0606020202030204" pitchFamily="34" charset="0"/>
              </a:rPr>
              <a:t> metodología de retribución de distribución eléctrica</a:t>
            </a:r>
          </a:p>
          <a:p>
            <a:pPr>
              <a:spcAft>
                <a:spcPts val="450"/>
              </a:spcAft>
              <a:tabLst>
                <a:tab pos="533413" algn="l"/>
              </a:tabLst>
            </a:pPr>
            <a:r>
              <a:rPr lang="es-ES" sz="1100" dirty="0">
                <a:latin typeface="Arial Narrow" panose="020B0606020202030204" pitchFamily="34" charset="0"/>
              </a:rPr>
              <a:t>Circular 7/2019, de 5 de diciembre</a:t>
            </a:r>
            <a:r>
              <a:rPr lang="es-ES" sz="1100" b="1" dirty="0">
                <a:latin typeface="Arial Narrow" panose="020B0606020202030204" pitchFamily="34" charset="0"/>
              </a:rPr>
              <a:t>, </a:t>
            </a:r>
            <a:r>
              <a:rPr lang="es-ES" sz="1100" dirty="0">
                <a:latin typeface="Arial Narrow" panose="020B0606020202030204" pitchFamily="34" charset="0"/>
              </a:rPr>
              <a:t>sobre</a:t>
            </a:r>
            <a:r>
              <a:rPr lang="es-ES" sz="1100" b="1" dirty="0">
                <a:latin typeface="Arial Narrow" panose="020B0606020202030204" pitchFamily="34" charset="0"/>
              </a:rPr>
              <a:t> valores unitarios (transporte electricidad)</a:t>
            </a:r>
          </a:p>
          <a:p>
            <a:pPr>
              <a:spcAft>
                <a:spcPts val="450"/>
              </a:spcAft>
              <a:tabLst>
                <a:tab pos="533413" algn="l"/>
              </a:tabLst>
            </a:pPr>
            <a:r>
              <a:rPr lang="es-ES" sz="1100" dirty="0">
                <a:latin typeface="Arial Narrow" panose="020B0606020202030204" pitchFamily="34" charset="0"/>
              </a:rPr>
              <a:t>Circular 4/2019, 27 de noviembre</a:t>
            </a:r>
            <a:r>
              <a:rPr lang="es-ES" sz="1100" b="1" dirty="0">
                <a:latin typeface="Arial Narrow" panose="020B0606020202030204" pitchFamily="34" charset="0"/>
              </a:rPr>
              <a:t>, </a:t>
            </a:r>
            <a:r>
              <a:rPr lang="es-ES" sz="1100" dirty="0">
                <a:latin typeface="Arial Narrow" panose="020B0606020202030204" pitchFamily="34" charset="0"/>
              </a:rPr>
              <a:t>sobre</a:t>
            </a:r>
            <a:r>
              <a:rPr lang="es-ES" sz="1100" b="1" dirty="0">
                <a:latin typeface="Arial Narrow" panose="020B0606020202030204" pitchFamily="34" charset="0"/>
              </a:rPr>
              <a:t> retribución del operador del sistema eléctrico</a:t>
            </a:r>
          </a:p>
          <a:p>
            <a:pPr>
              <a:spcAft>
                <a:spcPts val="450"/>
              </a:spcAft>
              <a:tabLst>
                <a:tab pos="533413" algn="l"/>
              </a:tabLst>
            </a:pPr>
            <a:r>
              <a:rPr lang="es-ES" sz="1100" dirty="0">
                <a:latin typeface="Arial Narrow" panose="020B0606020202030204" pitchFamily="34" charset="0"/>
              </a:rPr>
              <a:t>Circular 3/2019, 20 de noviembre</a:t>
            </a:r>
            <a:r>
              <a:rPr lang="es-ES" sz="1100" b="1" dirty="0">
                <a:latin typeface="Arial Narrow" panose="020B0606020202030204" pitchFamily="34" charset="0"/>
              </a:rPr>
              <a:t>,</a:t>
            </a:r>
            <a:r>
              <a:rPr lang="es-ES" sz="1100" dirty="0">
                <a:latin typeface="Arial Narrow" panose="020B0606020202030204" pitchFamily="34" charset="0"/>
              </a:rPr>
              <a:t> sobre </a:t>
            </a:r>
            <a:r>
              <a:rPr lang="es-ES" sz="1100" b="1" dirty="0">
                <a:latin typeface="Arial Narrow" panose="020B0606020202030204" pitchFamily="34" charset="0"/>
              </a:rPr>
              <a:t>mercado mayorista eléctrico</a:t>
            </a:r>
          </a:p>
          <a:p>
            <a:pPr>
              <a:spcAft>
                <a:spcPts val="450"/>
              </a:spcAft>
              <a:tabLst>
                <a:tab pos="533413" algn="l"/>
              </a:tabLst>
            </a:pPr>
            <a:r>
              <a:rPr lang="es-ES" sz="1100" dirty="0">
                <a:latin typeface="Arial Narrow" panose="020B0606020202030204" pitchFamily="34" charset="0"/>
              </a:rPr>
              <a:t>Circular 2/2019, 19 de noviembre</a:t>
            </a:r>
            <a:r>
              <a:rPr lang="es-ES" sz="1100" b="1" dirty="0">
                <a:latin typeface="Arial Narrow" panose="020B0606020202030204" pitchFamily="34" charset="0"/>
              </a:rPr>
              <a:t>, </a:t>
            </a:r>
            <a:r>
              <a:rPr lang="es-ES" sz="1100" dirty="0">
                <a:latin typeface="Arial Narrow" panose="020B0606020202030204" pitchFamily="34" charset="0"/>
              </a:rPr>
              <a:t>relativa a la </a:t>
            </a:r>
            <a:r>
              <a:rPr lang="es-ES" sz="1100" b="1" dirty="0">
                <a:latin typeface="Arial Narrow" panose="020B0606020202030204" pitchFamily="34" charset="0"/>
              </a:rPr>
              <a:t>tasa de retribución financiera actividades reguladas</a:t>
            </a:r>
          </a:p>
          <a:p>
            <a:pPr>
              <a:spcAft>
                <a:spcPts val="450"/>
              </a:spcAft>
              <a:tabLst>
                <a:tab pos="533413" algn="l"/>
              </a:tabLst>
            </a:pPr>
            <a:endParaRPr lang="es-ES" sz="1100" b="1" u="sng" dirty="0">
              <a:solidFill>
                <a:schemeClr val="accent2"/>
              </a:solidFill>
              <a:latin typeface="Arial Narrow" panose="020B0606020202030204" pitchFamily="34" charset="0"/>
            </a:endParaRPr>
          </a:p>
          <a:p>
            <a:pPr>
              <a:spcAft>
                <a:spcPts val="450"/>
              </a:spcAft>
              <a:tabLst>
                <a:tab pos="533413" algn="l"/>
              </a:tabLst>
            </a:pPr>
            <a:endParaRPr lang="es-ES" sz="1100" b="1" u="sng" dirty="0">
              <a:solidFill>
                <a:schemeClr val="accent2"/>
              </a:solidFill>
              <a:latin typeface="Arial Narrow" panose="020B0606020202030204" pitchFamily="34" charset="0"/>
            </a:endParaRPr>
          </a:p>
          <a:p>
            <a:pPr marL="533413" lvl="2" indent="0">
              <a:buFont typeface="Arial" panose="020B0604020202020204" pitchFamily="34" charset="0"/>
              <a:buNone/>
              <a:tabLst>
                <a:tab pos="533413" algn="l"/>
              </a:tabLst>
            </a:pPr>
            <a:endParaRPr lang="es-ES" sz="1100" dirty="0">
              <a:latin typeface="Arial Narrow" panose="020B0606020202030204" pitchFamily="34" charset="0"/>
            </a:endParaRPr>
          </a:p>
        </p:txBody>
      </p:sp>
      <p:sp>
        <p:nvSpPr>
          <p:cNvPr id="4" name="CuadroTexto 3">
            <a:extLst>
              <a:ext uri="{FF2B5EF4-FFF2-40B4-BE49-F238E27FC236}">
                <a16:creationId xmlns:a16="http://schemas.microsoft.com/office/drawing/2014/main" id="{EFFE7BCF-8E31-C1DC-945A-F4CCB82ABC80}"/>
              </a:ext>
            </a:extLst>
          </p:cNvPr>
          <p:cNvSpPr txBox="1"/>
          <p:nvPr/>
        </p:nvSpPr>
        <p:spPr>
          <a:xfrm rot="16200000">
            <a:off x="951627" y="3901282"/>
            <a:ext cx="1587278" cy="348109"/>
          </a:xfrm>
          <a:prstGeom prst="rect">
            <a:avLst/>
          </a:prstGeom>
          <a:noFill/>
        </p:spPr>
        <p:txBody>
          <a:bodyPr wrap="square" rtlCol="0">
            <a:spAutoFit/>
          </a:bodyPr>
          <a:lstStyle/>
          <a:p>
            <a:r>
              <a:rPr lang="es-ES" sz="1662" b="1" dirty="0">
                <a:solidFill>
                  <a:srgbClr val="0070C0"/>
                </a:solidFill>
                <a:latin typeface="Calibri"/>
              </a:rPr>
              <a:t>RD-ley 1/2019</a:t>
            </a:r>
          </a:p>
        </p:txBody>
      </p:sp>
    </p:spTree>
    <p:extLst>
      <p:ext uri="{BB962C8B-B14F-4D97-AF65-F5344CB8AC3E}">
        <p14:creationId xmlns:p14="http://schemas.microsoft.com/office/powerpoint/2010/main" val="38517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0CC3B4F-4F08-E2A4-507C-612A0EBAF35E}"/>
              </a:ext>
            </a:extLst>
          </p:cNvPr>
          <p:cNvSpPr txBox="1"/>
          <p:nvPr/>
        </p:nvSpPr>
        <p:spPr>
          <a:xfrm>
            <a:off x="193111" y="292100"/>
            <a:ext cx="236154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Comunicaciones</a:t>
            </a:r>
          </a:p>
        </p:txBody>
      </p:sp>
      <p:sp>
        <p:nvSpPr>
          <p:cNvPr id="3" name="Marcador de contenido 2">
            <a:extLst>
              <a:ext uri="{FF2B5EF4-FFF2-40B4-BE49-F238E27FC236}">
                <a16:creationId xmlns:a16="http://schemas.microsoft.com/office/drawing/2014/main" id="{37E8B1C3-E2FF-CA97-10C9-429A7DDBD595}"/>
              </a:ext>
            </a:extLst>
          </p:cNvPr>
          <p:cNvSpPr txBox="1">
            <a:spLocks/>
          </p:cNvSpPr>
          <p:nvPr/>
        </p:nvSpPr>
        <p:spPr>
          <a:xfrm>
            <a:off x="292608" y="1283209"/>
            <a:ext cx="10972800"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 Principios guía que rigen su actividad</a:t>
            </a:r>
          </a:p>
          <a:p>
            <a:pPr>
              <a:buFont typeface="Courier New" panose="02070309020205020404" pitchFamily="49" charset="0"/>
              <a:buChar char="o"/>
            </a:pPr>
            <a:endParaRPr lang="es-ES" sz="2400" dirty="0">
              <a:solidFill>
                <a:schemeClr val="bg1">
                  <a:lumMod val="50000"/>
                </a:schemeClr>
              </a:solidFill>
              <a:latin typeface="Arial Narrow" panose="020B0606020202030204" pitchFamily="34" charset="0"/>
            </a:endParaRPr>
          </a:p>
          <a:p>
            <a:pPr lvl="1"/>
            <a:r>
              <a:rPr lang="es-ES" dirty="0" err="1">
                <a:solidFill>
                  <a:schemeClr val="bg1">
                    <a:lumMod val="50000"/>
                  </a:schemeClr>
                </a:solidFill>
                <a:latin typeface="Arial Narrow" panose="020B0606020202030204" pitchFamily="34" charset="0"/>
              </a:rPr>
              <a:t>Soft</a:t>
            </a:r>
            <a:r>
              <a:rPr lang="es-ES" dirty="0">
                <a:solidFill>
                  <a:schemeClr val="bg1">
                    <a:lumMod val="50000"/>
                  </a:schemeClr>
                </a:solidFill>
                <a:latin typeface="Arial Narrow" panose="020B0606020202030204" pitchFamily="34" charset="0"/>
              </a:rPr>
              <a:t> </a:t>
            </a:r>
            <a:r>
              <a:rPr lang="es-ES" dirty="0" err="1">
                <a:solidFill>
                  <a:schemeClr val="bg1">
                    <a:lumMod val="50000"/>
                  </a:schemeClr>
                </a:solidFill>
                <a:latin typeface="Arial Narrow" panose="020B0606020202030204" pitchFamily="34" charset="0"/>
              </a:rPr>
              <a:t>law</a:t>
            </a:r>
            <a:r>
              <a:rPr lang="es-ES" dirty="0">
                <a:solidFill>
                  <a:schemeClr val="bg1">
                    <a:lumMod val="50000"/>
                  </a:schemeClr>
                </a:solidFill>
                <a:latin typeface="Arial Narrow" panose="020B0606020202030204" pitchFamily="34" charset="0"/>
              </a:rPr>
              <a:t>. Carácter no vinculante.</a:t>
            </a:r>
          </a:p>
          <a:p>
            <a:pPr lvl="1"/>
            <a:r>
              <a:rPr lang="es-ES" dirty="0">
                <a:solidFill>
                  <a:schemeClr val="bg1">
                    <a:lumMod val="50000"/>
                  </a:schemeClr>
                </a:solidFill>
                <a:latin typeface="Arial Narrow" panose="020B0606020202030204" pitchFamily="34" charset="0"/>
              </a:rPr>
              <a:t>Procedimiento para su adopción</a:t>
            </a:r>
          </a:p>
          <a:p>
            <a:pPr lvl="1"/>
            <a:r>
              <a:rPr lang="es-ES" dirty="0" err="1">
                <a:solidFill>
                  <a:schemeClr val="bg1">
                    <a:lumMod val="50000"/>
                  </a:schemeClr>
                </a:solidFill>
                <a:latin typeface="Arial Narrow" panose="020B0606020202030204" pitchFamily="34" charset="0"/>
              </a:rPr>
              <a:t>Recurribilidad</a:t>
            </a:r>
            <a:r>
              <a:rPr lang="es-ES" dirty="0">
                <a:solidFill>
                  <a:schemeClr val="bg1">
                    <a:lumMod val="50000"/>
                  </a:schemeClr>
                </a:solidFill>
                <a:latin typeface="Arial Narrow" panose="020B0606020202030204" pitchFamily="34" charset="0"/>
              </a:rPr>
              <a:t> de las comunicaciones</a:t>
            </a:r>
          </a:p>
          <a:p>
            <a:pPr lvl="1"/>
            <a:r>
              <a:rPr lang="es-ES" dirty="0">
                <a:solidFill>
                  <a:schemeClr val="bg1">
                    <a:lumMod val="50000"/>
                  </a:schemeClr>
                </a:solidFill>
                <a:latin typeface="Arial Narrow" panose="020B0606020202030204" pitchFamily="34" charset="0"/>
              </a:rPr>
              <a:t>Ejemplo:</a:t>
            </a:r>
          </a:p>
          <a:p>
            <a:pPr marL="914400" lvl="2" indent="0">
              <a:buNone/>
            </a:pPr>
            <a:r>
              <a:rPr lang="es-ES" sz="2400" i="1" dirty="0">
                <a:solidFill>
                  <a:schemeClr val="bg1">
                    <a:lumMod val="50000"/>
                  </a:schemeClr>
                </a:solidFill>
                <a:latin typeface="Arial Narrow" panose="020B0606020202030204" pitchFamily="34" charset="0"/>
              </a:rPr>
              <a:t>Comunicación 1/2019, de 23 de octubre, de definición de ratios para valorar el nivel de endeudamiento y la capacidad económico-financiera de las empresas que realizan actividades reguladas, y de rangos de valores recomendables de los mismos</a:t>
            </a:r>
            <a:r>
              <a:rPr lang="es-ES" sz="1600" i="1" dirty="0">
                <a:solidFill>
                  <a:schemeClr val="bg1">
                    <a:lumMod val="50000"/>
                  </a:schemeClr>
                </a:solidFill>
                <a:latin typeface="Arial Narrow" panose="020B0606020202030204" pitchFamily="34" charset="0"/>
              </a:rPr>
              <a:t>.</a:t>
            </a:r>
          </a:p>
          <a:p>
            <a:pPr marL="0" indent="0">
              <a:buFont typeface="Arial" panose="020B0604020202020204" pitchFamily="34" charset="0"/>
              <a:buNone/>
            </a:pPr>
            <a:endParaRPr lang="es-ES" sz="2400" i="1" dirty="0">
              <a:solidFill>
                <a:schemeClr val="bg1">
                  <a:lumMod val="50000"/>
                </a:schemeClr>
              </a:solidFill>
              <a:latin typeface="Arial Narrow" panose="020B0606020202030204" pitchFamily="34" charset="0"/>
            </a:endParaRPr>
          </a:p>
          <a:p>
            <a:pPr marL="0" indent="0" algn="ctr">
              <a:buFont typeface="Arial" panose="020B0604020202020204" pitchFamily="34" charset="0"/>
              <a:buNone/>
            </a:pPr>
            <a:r>
              <a:rPr lang="es-ES" sz="2400" b="1" i="1" dirty="0">
                <a:solidFill>
                  <a:srgbClr val="006AAF"/>
                </a:solidFill>
                <a:latin typeface="Arial Narrow" panose="020B0606020202030204" pitchFamily="34" charset="0"/>
              </a:rPr>
              <a:t>	https://www.boe.es/diario_boe/txt.php?id=BOE-A-2019-15789</a:t>
            </a:r>
          </a:p>
        </p:txBody>
      </p:sp>
    </p:spTree>
    <p:extLst>
      <p:ext uri="{BB962C8B-B14F-4D97-AF65-F5344CB8AC3E}">
        <p14:creationId xmlns:p14="http://schemas.microsoft.com/office/powerpoint/2010/main" val="162690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0CC3B4F-4F08-E2A4-507C-612A0EBAF35E}"/>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37E8B1C3-E2FF-CA97-10C9-429A7DDBD595}"/>
              </a:ext>
            </a:extLst>
          </p:cNvPr>
          <p:cNvSpPr txBox="1">
            <a:spLocks/>
          </p:cNvSpPr>
          <p:nvPr/>
        </p:nvSpPr>
        <p:spPr>
          <a:xfrm>
            <a:off x="292608" y="1283209"/>
            <a:ext cx="10594848" cy="73974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400" dirty="0">
                <a:solidFill>
                  <a:schemeClr val="bg1">
                    <a:lumMod val="50000"/>
                  </a:schemeClr>
                </a:solidFill>
                <a:latin typeface="Arial Narrow" panose="020B0606020202030204" pitchFamily="34" charset="0"/>
              </a:rPr>
              <a:t> </a:t>
            </a:r>
            <a:r>
              <a:rPr lang="es-ES" sz="2400" b="1" dirty="0">
                <a:solidFill>
                  <a:schemeClr val="bg1">
                    <a:lumMod val="50000"/>
                  </a:schemeClr>
                </a:solidFill>
                <a:effectLst/>
                <a:latin typeface="Arial Narrow" panose="020B0606020202030204" pitchFamily="34" charset="0"/>
              </a:rPr>
              <a:t>Resolución de Conflictos</a:t>
            </a:r>
          </a:p>
          <a:p>
            <a:pPr marL="0" indent="0" algn="ctr">
              <a:buNone/>
            </a:pPr>
            <a:r>
              <a:rPr lang="es-ES" sz="2000" u="sng" dirty="0">
                <a:solidFill>
                  <a:schemeClr val="bg1">
                    <a:lumMod val="50000"/>
                  </a:schemeClr>
                </a:solidFill>
                <a:effectLst/>
                <a:latin typeface="Arial Narrow" panose="020B0606020202030204" pitchFamily="34" charset="0"/>
              </a:rPr>
              <a:t>Resolución administrativa de conflictos de la CNMC. (Artículo 12 de la Ley 3/2013, de 4 de junio)</a:t>
            </a:r>
          </a:p>
          <a:p>
            <a:pPr marL="0" indent="0" algn="just">
              <a:buNone/>
            </a:pPr>
            <a:endParaRPr lang="es-ES" sz="20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Función que desarrolla el regulador en los sectores de telecomunicaciones, energía y postal con las especialidades propias de cada sector.</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Naturaleza y tipología de conflictos. </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Distinción de la función arbitral.</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Relevancia particular de los conflictos de acceso a redes. Referencia a otras materias.</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Las reclamaciones deberán presentarse en el plazo de un mes desde que se produzca el hecho o la decisión correspondiente.</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En la resolución de los conflictos, la Comisión resolverá acerca de cualquier denuncia y adoptará, a petición de cualquiera de las partes, una resolución para resolver el litigio lo antes posible y, en todo caso, en un plazo de tres meses desde la recepción de toda la información.</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La resolución que dicte la Comisión Nacional de los Mercados y la Competencia en los casos previstos en el apartado anterior será vinculante para las partes sin perjuicio de los recursos </a:t>
            </a:r>
          </a:p>
          <a:p>
            <a:pPr>
              <a:buFont typeface="Courier New" panose="02070309020205020404" pitchFamily="49" charset="0"/>
              <a:buChar char="o"/>
            </a:pPr>
            <a:endParaRPr lang="es-ES" sz="2400" b="1" i="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38288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graphicFrame>
        <p:nvGraphicFramePr>
          <p:cNvPr id="5" name="10 Diagrama">
            <a:extLst>
              <a:ext uri="{FF2B5EF4-FFF2-40B4-BE49-F238E27FC236}">
                <a16:creationId xmlns:a16="http://schemas.microsoft.com/office/drawing/2014/main" id="{69806CF1-FC36-5DA2-C80B-4254C519EDF5}"/>
              </a:ext>
            </a:extLst>
          </p:cNvPr>
          <p:cNvGraphicFramePr/>
          <p:nvPr>
            <p:extLst>
              <p:ext uri="{D42A27DB-BD31-4B8C-83A1-F6EECF244321}">
                <p14:modId xmlns:p14="http://schemas.microsoft.com/office/powerpoint/2010/main" val="3875115381"/>
              </p:ext>
            </p:extLst>
          </p:nvPr>
        </p:nvGraphicFramePr>
        <p:xfrm>
          <a:off x="978361" y="3982070"/>
          <a:ext cx="892899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CuadroTexto">
            <a:extLst>
              <a:ext uri="{FF2B5EF4-FFF2-40B4-BE49-F238E27FC236}">
                <a16:creationId xmlns:a16="http://schemas.microsoft.com/office/drawing/2014/main" id="{351BA866-C5ED-8E59-FBC5-4E0A5B0C454B}"/>
              </a:ext>
            </a:extLst>
          </p:cNvPr>
          <p:cNvSpPr txBox="1"/>
          <p:nvPr/>
        </p:nvSpPr>
        <p:spPr>
          <a:xfrm>
            <a:off x="4362737" y="5638254"/>
            <a:ext cx="648072" cy="523220"/>
          </a:xfrm>
          <a:prstGeom prst="rect">
            <a:avLst/>
          </a:prstGeom>
          <a:noFill/>
        </p:spPr>
        <p:txBody>
          <a:bodyPr wrap="square" rtlCol="0">
            <a:spAutoFit/>
          </a:bodyPr>
          <a:lstStyle/>
          <a:p>
            <a:r>
              <a:rPr lang="es-ES" sz="1400" dirty="0">
                <a:solidFill>
                  <a:prstClr val="black"/>
                </a:solidFill>
                <a:latin typeface="Arial" panose="020B0604020202020204" pitchFamily="34" charset="0"/>
                <a:cs typeface="Arial" panose="020B0604020202020204" pitchFamily="34" charset="0"/>
              </a:rPr>
              <a:t>1996</a:t>
            </a:r>
          </a:p>
          <a:p>
            <a:r>
              <a:rPr lang="es-ES" sz="1400" dirty="0">
                <a:solidFill>
                  <a:prstClr val="black"/>
                </a:solidFill>
                <a:latin typeface="Arial" panose="020B0604020202020204" pitchFamily="34" charset="0"/>
                <a:cs typeface="Arial" panose="020B0604020202020204" pitchFamily="34" charset="0"/>
              </a:rPr>
              <a:t>2010</a:t>
            </a:r>
          </a:p>
        </p:txBody>
      </p:sp>
      <p:sp>
        <p:nvSpPr>
          <p:cNvPr id="7" name="11 CuadroTexto">
            <a:extLst>
              <a:ext uri="{FF2B5EF4-FFF2-40B4-BE49-F238E27FC236}">
                <a16:creationId xmlns:a16="http://schemas.microsoft.com/office/drawing/2014/main" id="{1F017BCE-1CCD-ADF3-6DC4-FC3E13454AE3}"/>
              </a:ext>
            </a:extLst>
          </p:cNvPr>
          <p:cNvSpPr txBox="1"/>
          <p:nvPr/>
        </p:nvSpPr>
        <p:spPr>
          <a:xfrm>
            <a:off x="2778561" y="5638255"/>
            <a:ext cx="648072" cy="307777"/>
          </a:xfrm>
          <a:prstGeom prst="rect">
            <a:avLst/>
          </a:prstGeom>
          <a:noFill/>
        </p:spPr>
        <p:txBody>
          <a:bodyPr wrap="square" rtlCol="0">
            <a:spAutoFit/>
          </a:bodyPr>
          <a:lstStyle/>
          <a:p>
            <a:r>
              <a:rPr lang="es-ES" sz="1400" dirty="0">
                <a:solidFill>
                  <a:prstClr val="black"/>
                </a:solidFill>
                <a:latin typeface="Arial" panose="020B0604020202020204" pitchFamily="34" charset="0"/>
                <a:cs typeface="Arial" panose="020B0604020202020204" pitchFamily="34" charset="0"/>
              </a:rPr>
              <a:t>1998</a:t>
            </a:r>
          </a:p>
        </p:txBody>
      </p:sp>
      <p:sp>
        <p:nvSpPr>
          <p:cNvPr id="8" name="12 CuadroTexto">
            <a:extLst>
              <a:ext uri="{FF2B5EF4-FFF2-40B4-BE49-F238E27FC236}">
                <a16:creationId xmlns:a16="http://schemas.microsoft.com/office/drawing/2014/main" id="{4E8F5DF8-A380-2F1F-CEB0-DEA760829F90}"/>
              </a:ext>
            </a:extLst>
          </p:cNvPr>
          <p:cNvSpPr txBox="1"/>
          <p:nvPr/>
        </p:nvSpPr>
        <p:spPr>
          <a:xfrm>
            <a:off x="1266393" y="5657999"/>
            <a:ext cx="648072" cy="738664"/>
          </a:xfrm>
          <a:prstGeom prst="rect">
            <a:avLst/>
          </a:prstGeom>
          <a:noFill/>
        </p:spPr>
        <p:txBody>
          <a:bodyPr wrap="square" rtlCol="0">
            <a:spAutoFit/>
          </a:bodyPr>
          <a:lstStyle/>
          <a:p>
            <a:r>
              <a:rPr lang="es-ES" sz="1400" dirty="0">
                <a:solidFill>
                  <a:prstClr val="black"/>
                </a:solidFill>
                <a:latin typeface="Arial" panose="020B0604020202020204" pitchFamily="34" charset="0"/>
                <a:cs typeface="Arial" panose="020B0604020202020204" pitchFamily="34" charset="0"/>
              </a:rPr>
              <a:t>1989</a:t>
            </a:r>
          </a:p>
          <a:p>
            <a:r>
              <a:rPr lang="es-ES" sz="1400" dirty="0">
                <a:solidFill>
                  <a:prstClr val="black"/>
                </a:solidFill>
                <a:latin typeface="Arial" panose="020B0604020202020204" pitchFamily="34" charset="0"/>
                <a:cs typeface="Arial" panose="020B0604020202020204" pitchFamily="34" charset="0"/>
              </a:rPr>
              <a:t>1992</a:t>
            </a:r>
          </a:p>
          <a:p>
            <a:r>
              <a:rPr lang="es-ES" sz="1400" dirty="0">
                <a:solidFill>
                  <a:prstClr val="black"/>
                </a:solidFill>
                <a:latin typeface="Arial" panose="020B0604020202020204" pitchFamily="34" charset="0"/>
                <a:cs typeface="Arial" panose="020B0604020202020204" pitchFamily="34" charset="0"/>
              </a:rPr>
              <a:t>2007</a:t>
            </a:r>
          </a:p>
        </p:txBody>
      </p:sp>
      <p:sp>
        <p:nvSpPr>
          <p:cNvPr id="9" name="13 CuadroTexto">
            <a:extLst>
              <a:ext uri="{FF2B5EF4-FFF2-40B4-BE49-F238E27FC236}">
                <a16:creationId xmlns:a16="http://schemas.microsoft.com/office/drawing/2014/main" id="{8B268D6E-A28B-AD9C-53A6-E162D1616ABE}"/>
              </a:ext>
            </a:extLst>
          </p:cNvPr>
          <p:cNvSpPr txBox="1"/>
          <p:nvPr/>
        </p:nvSpPr>
        <p:spPr>
          <a:xfrm>
            <a:off x="6018921" y="5638254"/>
            <a:ext cx="648072" cy="523220"/>
          </a:xfrm>
          <a:prstGeom prst="rect">
            <a:avLst/>
          </a:prstGeom>
          <a:noFill/>
        </p:spPr>
        <p:txBody>
          <a:bodyPr wrap="square" rtlCol="0">
            <a:spAutoFit/>
          </a:bodyPr>
          <a:lstStyle/>
          <a:p>
            <a:r>
              <a:rPr lang="es-ES" sz="1400" dirty="0">
                <a:solidFill>
                  <a:prstClr val="black"/>
                </a:solidFill>
                <a:latin typeface="Arial" panose="020B0604020202020204" pitchFamily="34" charset="0"/>
                <a:cs typeface="Arial" panose="020B0604020202020204" pitchFamily="34" charset="0"/>
              </a:rPr>
              <a:t>2003</a:t>
            </a:r>
          </a:p>
          <a:p>
            <a:r>
              <a:rPr lang="es-ES" sz="1400" dirty="0">
                <a:solidFill>
                  <a:prstClr val="black"/>
                </a:solidFill>
                <a:latin typeface="Arial" panose="020B0604020202020204" pitchFamily="34" charset="0"/>
                <a:cs typeface="Arial" panose="020B0604020202020204" pitchFamily="34" charset="0"/>
              </a:rPr>
              <a:t>2011</a:t>
            </a:r>
          </a:p>
        </p:txBody>
      </p:sp>
      <p:sp>
        <p:nvSpPr>
          <p:cNvPr id="10" name="14 CuadroTexto">
            <a:extLst>
              <a:ext uri="{FF2B5EF4-FFF2-40B4-BE49-F238E27FC236}">
                <a16:creationId xmlns:a16="http://schemas.microsoft.com/office/drawing/2014/main" id="{735F3C1E-150B-E323-2465-EC4D28E21653}"/>
              </a:ext>
            </a:extLst>
          </p:cNvPr>
          <p:cNvSpPr txBox="1"/>
          <p:nvPr/>
        </p:nvSpPr>
        <p:spPr>
          <a:xfrm>
            <a:off x="7531089" y="5638255"/>
            <a:ext cx="648072" cy="307777"/>
          </a:xfrm>
          <a:prstGeom prst="rect">
            <a:avLst/>
          </a:prstGeom>
          <a:noFill/>
        </p:spPr>
        <p:txBody>
          <a:bodyPr wrap="square" rtlCol="0">
            <a:spAutoFit/>
          </a:bodyPr>
          <a:lstStyle/>
          <a:p>
            <a:r>
              <a:rPr lang="es-ES" sz="1400" dirty="0">
                <a:solidFill>
                  <a:prstClr val="black"/>
                </a:solidFill>
                <a:latin typeface="Arial" panose="020B0604020202020204" pitchFamily="34" charset="0"/>
                <a:cs typeface="Arial" panose="020B0604020202020204" pitchFamily="34" charset="0"/>
              </a:rPr>
              <a:t>2007</a:t>
            </a:r>
          </a:p>
        </p:txBody>
      </p:sp>
      <p:sp>
        <p:nvSpPr>
          <p:cNvPr id="11" name="15 CuadroTexto">
            <a:extLst>
              <a:ext uri="{FF2B5EF4-FFF2-40B4-BE49-F238E27FC236}">
                <a16:creationId xmlns:a16="http://schemas.microsoft.com/office/drawing/2014/main" id="{962A197B-3DEC-7525-A565-78CEA8FD3498}"/>
              </a:ext>
            </a:extLst>
          </p:cNvPr>
          <p:cNvSpPr txBox="1"/>
          <p:nvPr/>
        </p:nvSpPr>
        <p:spPr>
          <a:xfrm>
            <a:off x="9115265" y="5638255"/>
            <a:ext cx="648072" cy="307777"/>
          </a:xfrm>
          <a:prstGeom prst="rect">
            <a:avLst/>
          </a:prstGeom>
          <a:noFill/>
        </p:spPr>
        <p:txBody>
          <a:bodyPr wrap="square" rtlCol="0">
            <a:spAutoFit/>
          </a:bodyPr>
          <a:lstStyle/>
          <a:p>
            <a:r>
              <a:rPr lang="es-ES" sz="1400" dirty="0">
                <a:solidFill>
                  <a:prstClr val="black"/>
                </a:solidFill>
                <a:latin typeface="Arial" panose="020B0604020202020204" pitchFamily="34" charset="0"/>
                <a:cs typeface="Arial" panose="020B0604020202020204" pitchFamily="34" charset="0"/>
              </a:rPr>
              <a:t>2013</a:t>
            </a:r>
          </a:p>
        </p:txBody>
      </p:sp>
      <p:sp>
        <p:nvSpPr>
          <p:cNvPr id="12" name="7 CuadroTexto">
            <a:extLst>
              <a:ext uri="{FF2B5EF4-FFF2-40B4-BE49-F238E27FC236}">
                <a16:creationId xmlns:a16="http://schemas.microsoft.com/office/drawing/2014/main" id="{28658144-F4B2-6BFD-F8B3-6BC7AD459825}"/>
              </a:ext>
            </a:extLst>
          </p:cNvPr>
          <p:cNvSpPr txBox="1"/>
          <p:nvPr/>
        </p:nvSpPr>
        <p:spPr>
          <a:xfrm>
            <a:off x="2279576" y="1484785"/>
            <a:ext cx="7785248" cy="2277547"/>
          </a:xfrm>
          <a:prstGeom prst="rect">
            <a:avLst/>
          </a:prstGeom>
          <a:solidFill>
            <a:schemeClr val="bg1"/>
          </a:solidFill>
          <a:ln>
            <a:solidFill>
              <a:schemeClr val="accent6">
                <a:lumMod val="75000"/>
              </a:schemeClr>
            </a:solidFill>
          </a:ln>
          <a:effectLst>
            <a:glow rad="139700">
              <a:schemeClr val="accent6">
                <a:satMod val="175000"/>
                <a:alpha val="40000"/>
              </a:schemeClr>
            </a:glow>
            <a:outerShdw blurRad="50800" dist="50800" dir="5400000" algn="ctr" rotWithShape="0">
              <a:schemeClr val="accent5">
                <a:lumMod val="75000"/>
              </a:schemeClr>
            </a:outerShdw>
          </a:effectLst>
        </p:spPr>
        <p:txBody>
          <a:bodyPr wrap="square" rtlCol="0">
            <a:spAutoFit/>
          </a:bodyPr>
          <a:lstStyle/>
          <a:p>
            <a:pPr algn="just"/>
            <a:endParaRPr lang="es-ES" sz="1600"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pPr>
            <a:r>
              <a:rPr lang="es-ES" sz="1600" dirty="0">
                <a:solidFill>
                  <a:prstClr val="black"/>
                </a:solidFill>
                <a:latin typeface="Arial" panose="020B0604020202020204" pitchFamily="34" charset="0"/>
                <a:cs typeface="Arial" panose="020B0604020202020204" pitchFamily="34" charset="0"/>
              </a:rPr>
              <a:t>La CNMC fue creada con la Ley 3/2013, de 4 de junio, y entró</a:t>
            </a:r>
            <a:r>
              <a:rPr lang="en-US" sz="1600" dirty="0">
                <a:solidFill>
                  <a:prstClr val="black"/>
                </a:solidFill>
                <a:latin typeface="Arial" panose="020B0604020202020204" pitchFamily="34" charset="0"/>
                <a:cs typeface="Arial" panose="020B0604020202020204" pitchFamily="34" charset="0"/>
              </a:rPr>
              <a:t> </a:t>
            </a:r>
            <a:r>
              <a:rPr lang="es-ES" sz="1600" dirty="0">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s-ES" sz="1600" dirty="0">
                <a:solidFill>
                  <a:prstClr val="black"/>
                </a:solidFill>
                <a:latin typeface="Arial" panose="020B0604020202020204" pitchFamily="34" charset="0"/>
                <a:cs typeface="Arial" panose="020B0604020202020204" pitchFamily="34" charset="0"/>
              </a:rPr>
              <a:t>funcionamiento</a:t>
            </a:r>
            <a:r>
              <a:rPr lang="en-US" sz="1600" dirty="0">
                <a:solidFill>
                  <a:prstClr val="black"/>
                </a:solidFill>
                <a:latin typeface="Arial" panose="020B0604020202020204" pitchFamily="34" charset="0"/>
                <a:cs typeface="Arial" panose="020B0604020202020204" pitchFamily="34" charset="0"/>
              </a:rPr>
              <a:t> el 7 de </a:t>
            </a:r>
            <a:r>
              <a:rPr lang="es-ES" sz="1600" dirty="0">
                <a:solidFill>
                  <a:prstClr val="black"/>
                </a:solidFill>
                <a:latin typeface="Arial" panose="020B0604020202020204" pitchFamily="34" charset="0"/>
                <a:cs typeface="Arial" panose="020B0604020202020204" pitchFamily="34" charset="0"/>
              </a:rPr>
              <a:t>octubre</a:t>
            </a:r>
            <a:r>
              <a:rPr lang="en-US" sz="1600" dirty="0">
                <a:solidFill>
                  <a:prstClr val="black"/>
                </a:solidFill>
                <a:latin typeface="Arial" panose="020B0604020202020204" pitchFamily="34" charset="0"/>
                <a:cs typeface="Arial" panose="020B0604020202020204" pitchFamily="34" charset="0"/>
              </a:rPr>
              <a:t> de 2013.</a:t>
            </a:r>
            <a:endParaRPr lang="en-US" sz="1600" b="1" strike="sngStrike"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pPr>
            <a:r>
              <a:rPr lang="es-ES" sz="1600" dirty="0">
                <a:solidFill>
                  <a:prstClr val="black"/>
                </a:solidFill>
                <a:latin typeface="Arial" panose="020B0604020202020204" pitchFamily="34" charset="0"/>
                <a:cs typeface="Arial" panose="020B0604020202020204" pitchFamily="34" charset="0"/>
              </a:rPr>
              <a:t>La nueva Autoridad ha incorporado la antigua autoridad de competencia y varios reguladores sectoriales: telecomunicaciones y productos audiovisuales, energía, ferrocarriles y aeropuertos, servicios postales</a:t>
            </a:r>
            <a:endParaRPr lang="en-US" sz="1600" dirty="0">
              <a:solidFill>
                <a:prstClr val="black"/>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pPr>
            <a:endParaRPr lang="es-E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406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46B7D-1693-FE5D-0FDD-721881B8C607}"/>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1682CE37-DEFB-AA5B-877F-F6A5A56F4249}"/>
              </a:ext>
            </a:extLst>
          </p:cNvPr>
          <p:cNvSpPr txBox="1">
            <a:spLocks/>
          </p:cNvSpPr>
          <p:nvPr/>
        </p:nvSpPr>
        <p:spPr>
          <a:xfrm>
            <a:off x="193111" y="1124744"/>
            <a:ext cx="1073092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a:solidFill>
                  <a:schemeClr val="bg1">
                    <a:lumMod val="50000"/>
                  </a:schemeClr>
                </a:solidFill>
                <a:effectLst/>
              </a:rPr>
              <a:t>Resolución de Conflictos</a:t>
            </a:r>
          </a:p>
          <a:p>
            <a:pPr marL="0" indent="0" algn="just">
              <a:buNone/>
            </a:pPr>
            <a:r>
              <a:rPr lang="es-ES" sz="2000" u="sng" dirty="0">
                <a:solidFill>
                  <a:schemeClr val="bg1">
                    <a:lumMod val="50000"/>
                  </a:schemeClr>
                </a:solidFill>
                <a:effectLst/>
                <a:latin typeface="Arial Narrow" panose="020B0606020202030204" pitchFamily="34" charset="0"/>
              </a:rPr>
              <a:t>Procedimiento de resolución de conflictos:</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Plazo de presentación ante el regulador: un mes. Plazo de caducidad. La presentación fuera de plazo determina la inadmisión.</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Tramitación conforme a la Ley 39/2015, de 1 de octubre.</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Procedimiento iniciado a instancia de parte. Escrito de iniciación</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Fase alegaciones</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Práctica de actos de instrucción. (Práctica de prueba en determinadas ocasiones)</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Trámite de audiencia.</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Resolución final del procedimiento por la Sala de Supervisión Regulatoria, previo informe en determinados casos de la Sala de Competencia.</a:t>
            </a:r>
          </a:p>
          <a:p>
            <a:pPr marL="0" indent="0" algn="just">
              <a:buNone/>
            </a:pPr>
            <a:endParaRPr lang="es-ES" sz="2000" b="1" dirty="0">
              <a:solidFill>
                <a:schemeClr val="bg1">
                  <a:lumMod val="50000"/>
                </a:schemeClr>
              </a:solidFill>
              <a:effectLst/>
            </a:endParaRPr>
          </a:p>
          <a:p>
            <a:pPr marL="400050" lvl="1" indent="0" algn="just">
              <a:buNone/>
            </a:pPr>
            <a:endParaRPr lang="es-ES" sz="2000" dirty="0">
              <a:solidFill>
                <a:schemeClr val="bg1">
                  <a:lumMod val="50000"/>
                </a:schemeClr>
              </a:solidFill>
            </a:endParaRPr>
          </a:p>
          <a:p>
            <a:pPr marL="0" indent="0" algn="just">
              <a:buNone/>
            </a:pPr>
            <a:endParaRPr lang="es-ES" sz="2000" dirty="0">
              <a:solidFill>
                <a:schemeClr val="bg1">
                  <a:lumMod val="50000"/>
                </a:schemeClr>
              </a:solidFill>
              <a:effectLst/>
            </a:endParaRPr>
          </a:p>
          <a:p>
            <a:pPr marL="0" indent="0" algn="just">
              <a:buNone/>
            </a:pPr>
            <a:endParaRPr lang="es-ES" sz="2000" dirty="0">
              <a:solidFill>
                <a:schemeClr val="bg1">
                  <a:lumMod val="50000"/>
                </a:schemeClr>
              </a:solidFill>
              <a:effectLst/>
            </a:endParaRPr>
          </a:p>
          <a:p>
            <a:pPr marL="0" indent="0" algn="just">
              <a:buNone/>
            </a:pPr>
            <a:endParaRPr lang="es-ES" sz="2000" dirty="0">
              <a:solidFill>
                <a:schemeClr val="bg1">
                  <a:lumMod val="50000"/>
                </a:schemeClr>
              </a:solidFill>
              <a:effectLst/>
            </a:endParaRPr>
          </a:p>
          <a:p>
            <a:pPr marL="0" indent="0" algn="just">
              <a:buNone/>
            </a:pPr>
            <a:r>
              <a:rPr lang="es-ES" sz="2000" dirty="0">
                <a:solidFill>
                  <a:schemeClr val="bg1">
                    <a:lumMod val="50000"/>
                  </a:schemeClr>
                </a:solidFill>
                <a:effectLst/>
              </a:rPr>
              <a:t>		</a:t>
            </a: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p:txBody>
      </p:sp>
    </p:spTree>
    <p:extLst>
      <p:ext uri="{BB962C8B-B14F-4D97-AF65-F5344CB8AC3E}">
        <p14:creationId xmlns:p14="http://schemas.microsoft.com/office/powerpoint/2010/main" val="374418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46B7D-1693-FE5D-0FDD-721881B8C607}"/>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1682CE37-DEFB-AA5B-877F-F6A5A56F4249}"/>
              </a:ext>
            </a:extLst>
          </p:cNvPr>
          <p:cNvSpPr txBox="1">
            <a:spLocks/>
          </p:cNvSpPr>
          <p:nvPr/>
        </p:nvSpPr>
        <p:spPr>
          <a:xfrm>
            <a:off x="193111" y="1124744"/>
            <a:ext cx="1073092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Efectos del silencio administrativo. </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Los plazos de resolución varían dependiendo del sector.</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Ejecución de estas resoluciones: referencia a multas coercitivas.</a:t>
            </a:r>
          </a:p>
          <a:p>
            <a:pPr algn="just">
              <a:buFont typeface="Arial" panose="020B0604020202020204" pitchFamily="34" charset="0"/>
              <a:buChar char="•"/>
            </a:pPr>
            <a:r>
              <a:rPr lang="es-ES" sz="2000" dirty="0">
                <a:solidFill>
                  <a:schemeClr val="bg1">
                    <a:lumMod val="50000"/>
                  </a:schemeClr>
                </a:solidFill>
                <a:effectLst/>
                <a:latin typeface="Arial Narrow" panose="020B0606020202030204" pitchFamily="34" charset="0"/>
              </a:rPr>
              <a:t>Referencia Jurisprudencial: STS 13 de mayo de 2015</a:t>
            </a:r>
          </a:p>
          <a:p>
            <a:pPr marL="0" indent="0" algn="just">
              <a:buNone/>
            </a:pPr>
            <a:endParaRPr lang="es-ES" sz="2000" b="1" dirty="0">
              <a:solidFill>
                <a:schemeClr val="bg1">
                  <a:lumMod val="50000"/>
                </a:schemeClr>
              </a:solidFill>
              <a:effectLst/>
            </a:endParaRPr>
          </a:p>
          <a:p>
            <a:pPr marL="400050" lvl="1" indent="0" algn="just">
              <a:buNone/>
            </a:pPr>
            <a:endParaRPr lang="es-ES" sz="2000" dirty="0">
              <a:solidFill>
                <a:schemeClr val="bg1">
                  <a:lumMod val="50000"/>
                </a:schemeClr>
              </a:solidFill>
            </a:endParaRPr>
          </a:p>
          <a:p>
            <a:pPr marL="0" indent="0" algn="just">
              <a:buNone/>
            </a:pPr>
            <a:endParaRPr lang="es-ES" sz="2000" dirty="0">
              <a:solidFill>
                <a:schemeClr val="bg1">
                  <a:lumMod val="50000"/>
                </a:schemeClr>
              </a:solidFill>
              <a:effectLst/>
            </a:endParaRPr>
          </a:p>
          <a:p>
            <a:pPr marL="0" indent="0" algn="just">
              <a:buNone/>
            </a:pPr>
            <a:endParaRPr lang="es-ES" sz="2000" dirty="0">
              <a:solidFill>
                <a:schemeClr val="bg1">
                  <a:lumMod val="50000"/>
                </a:schemeClr>
              </a:solidFill>
              <a:effectLst/>
            </a:endParaRPr>
          </a:p>
          <a:p>
            <a:pPr marL="0" indent="0" algn="just">
              <a:buNone/>
            </a:pPr>
            <a:endParaRPr lang="es-ES" sz="2000" dirty="0">
              <a:solidFill>
                <a:schemeClr val="bg1">
                  <a:lumMod val="50000"/>
                </a:schemeClr>
              </a:solidFill>
              <a:effectLst/>
            </a:endParaRPr>
          </a:p>
          <a:p>
            <a:pPr marL="0" indent="0" algn="just">
              <a:buNone/>
            </a:pPr>
            <a:r>
              <a:rPr lang="es-ES" sz="2000" dirty="0">
                <a:solidFill>
                  <a:schemeClr val="bg1">
                    <a:lumMod val="50000"/>
                  </a:schemeClr>
                </a:solidFill>
                <a:effectLst/>
              </a:rPr>
              <a:t>		</a:t>
            </a: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a:p>
            <a:pPr marL="0" indent="0" algn="just">
              <a:buNone/>
            </a:pPr>
            <a:endParaRPr lang="es-ES" sz="2400" dirty="0">
              <a:solidFill>
                <a:schemeClr val="bg1">
                  <a:lumMod val="50000"/>
                </a:schemeClr>
              </a:solidFill>
              <a:effectLst/>
            </a:endParaRPr>
          </a:p>
        </p:txBody>
      </p:sp>
    </p:spTree>
    <p:extLst>
      <p:ext uri="{BB962C8B-B14F-4D97-AF65-F5344CB8AC3E}">
        <p14:creationId xmlns:p14="http://schemas.microsoft.com/office/powerpoint/2010/main" val="241910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46B7D-1693-FE5D-0FDD-721881B8C607}"/>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1682CE37-DEFB-AA5B-877F-F6A5A56F4249}"/>
              </a:ext>
            </a:extLst>
          </p:cNvPr>
          <p:cNvSpPr txBox="1">
            <a:spLocks/>
          </p:cNvSpPr>
          <p:nvPr/>
        </p:nvSpPr>
        <p:spPr>
          <a:xfrm>
            <a:off x="193111" y="1124744"/>
            <a:ext cx="1073092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a:solidFill>
                  <a:schemeClr val="bg1">
                    <a:lumMod val="50000"/>
                  </a:schemeClr>
                </a:solidFill>
                <a:effectLst/>
                <a:latin typeface="Arial Narrow" panose="020B0606020202030204" pitchFamily="34" charset="0"/>
              </a:rPr>
              <a:t>Laudos arbitrales</a:t>
            </a:r>
          </a:p>
          <a:p>
            <a:pPr marL="0" indent="0" algn="just">
              <a:buNone/>
            </a:pPr>
            <a:r>
              <a:rPr lang="es-ES" sz="2400" u="sng" dirty="0">
                <a:solidFill>
                  <a:schemeClr val="bg1">
                    <a:lumMod val="50000"/>
                  </a:schemeClr>
                </a:solidFill>
                <a:effectLst/>
                <a:latin typeface="Arial Narrow" panose="020B0606020202030204" pitchFamily="34" charset="0"/>
              </a:rPr>
              <a:t>Artículo 5.1 c)  de la Ley 3/2013, de 4 de junio.</a:t>
            </a:r>
          </a:p>
          <a:p>
            <a:pPr marL="0" indent="0" algn="just">
              <a:buNone/>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400" dirty="0">
                <a:solidFill>
                  <a:schemeClr val="bg1">
                    <a:lumMod val="50000"/>
                  </a:schemeClr>
                </a:solidFill>
                <a:effectLst/>
                <a:latin typeface="Arial Narrow" panose="020B0606020202030204" pitchFamily="34" charset="0"/>
              </a:rPr>
              <a:t>“Realizar las funciones de arbitraje, tanto de derecho como de equidad, que le sean sometidas por los operadores económicos en aplicación de la Ley 60/2003, de 23 de diciembre, de Arbitraje, así como aquellas que le encomienden las leyes, sin perjuicio de las competencias que correspondan a los órganos competentes de las Comunidades Autónomas en sus ámbitos respectivos.</a:t>
            </a: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400" dirty="0">
                <a:solidFill>
                  <a:schemeClr val="bg1">
                    <a:lumMod val="50000"/>
                  </a:schemeClr>
                </a:solidFill>
                <a:effectLst/>
                <a:latin typeface="Arial Narrow" panose="020B0606020202030204" pitchFamily="34" charset="0"/>
              </a:rPr>
              <a:t>El ejercicio de esta función arbitral no tendrá carácter público. El procedimiento arbitral se regulará mediante Real Decreto y se ajustará a los principios esenciales de audiencia, libertad de prueba, contradicción e igualdad.”</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228036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46B7D-1693-FE5D-0FDD-721881B8C607}"/>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1682CE37-DEFB-AA5B-877F-F6A5A56F4249}"/>
              </a:ext>
            </a:extLst>
          </p:cNvPr>
          <p:cNvSpPr txBox="1">
            <a:spLocks/>
          </p:cNvSpPr>
          <p:nvPr/>
        </p:nvSpPr>
        <p:spPr>
          <a:xfrm>
            <a:off x="193111" y="1124744"/>
            <a:ext cx="1073092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a:solidFill>
                  <a:schemeClr val="bg1">
                    <a:lumMod val="50000"/>
                  </a:schemeClr>
                </a:solidFill>
                <a:effectLst/>
                <a:latin typeface="Arial Narrow" panose="020B0606020202030204" pitchFamily="34" charset="0"/>
              </a:rPr>
              <a:t>Laudos arbitrales</a:t>
            </a:r>
          </a:p>
          <a:p>
            <a:pPr marL="0" indent="0" algn="just">
              <a:buNone/>
            </a:pPr>
            <a:r>
              <a:rPr lang="es-ES" sz="2400" u="sng" dirty="0">
                <a:solidFill>
                  <a:schemeClr val="bg1">
                    <a:lumMod val="50000"/>
                  </a:schemeClr>
                </a:solidFill>
                <a:effectLst/>
                <a:latin typeface="Arial Narrow" panose="020B0606020202030204" pitchFamily="34" charset="0"/>
              </a:rPr>
              <a:t>Artículo 46 del Estatuto Orgánico de la CNMC.</a:t>
            </a:r>
          </a:p>
          <a:p>
            <a:pPr marL="400050" lvl="1" indent="0" algn="just">
              <a:buNone/>
            </a:pPr>
            <a:r>
              <a:rPr lang="es-ES" sz="2400" dirty="0">
                <a:solidFill>
                  <a:schemeClr val="bg1">
                    <a:lumMod val="50000"/>
                  </a:schemeClr>
                </a:solidFill>
                <a:latin typeface="Arial Narrow" panose="020B0606020202030204" pitchFamily="34" charset="0"/>
              </a:rPr>
              <a:t>1. La Comisión Nacional de los Mercados y la Competencia podrá desempeñar las funciones de arbitraje institucional, tanto de derecho como de equidad, que le encomienden las leyes y las que le sean sometidas voluntariamente por los operadores económicos en aplicación de la Ley 60/2003, de 23 de diciembre, de Arbitraje.</a:t>
            </a:r>
          </a:p>
          <a:p>
            <a:pPr marL="400050" lvl="1" indent="0" algn="just">
              <a:buNone/>
            </a:pPr>
            <a:endParaRPr lang="es-ES" sz="2400" dirty="0">
              <a:solidFill>
                <a:schemeClr val="bg1">
                  <a:lumMod val="50000"/>
                </a:schemeClr>
              </a:solidFill>
              <a:latin typeface="Arial Narrow" panose="020B0606020202030204" pitchFamily="34" charset="0"/>
            </a:endParaRPr>
          </a:p>
          <a:p>
            <a:pPr marL="400050" lvl="1" indent="0" algn="just">
              <a:buNone/>
            </a:pPr>
            <a:r>
              <a:rPr lang="es-ES" sz="2400" dirty="0">
                <a:solidFill>
                  <a:schemeClr val="bg1">
                    <a:lumMod val="50000"/>
                  </a:schemeClr>
                </a:solidFill>
                <a:latin typeface="Arial Narrow" panose="020B0606020202030204" pitchFamily="34" charset="0"/>
              </a:rPr>
              <a:t>2. El procedimiento arbitral se ajustará a los principios de audiencia, prueba, contradicción e igualdad y se someterá a las reglas de la Comisión de las Naciones Unidas para el Derecho Mercantil o, en su caso, las que determine el Consejo de la Comisión Nacional de los Mercados y la Competencia. También podrá preverse la existencia de un procedimiento abreviado atendiendo al nivel de complejidad de la reclamación y su menor cuantía.</a:t>
            </a:r>
          </a:p>
          <a:p>
            <a:pPr marL="0" indent="0" algn="just">
              <a:buNone/>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969078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46B7D-1693-FE5D-0FDD-721881B8C607}"/>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1682CE37-DEFB-AA5B-877F-F6A5A56F4249}"/>
              </a:ext>
            </a:extLst>
          </p:cNvPr>
          <p:cNvSpPr txBox="1">
            <a:spLocks/>
          </p:cNvSpPr>
          <p:nvPr/>
        </p:nvSpPr>
        <p:spPr>
          <a:xfrm>
            <a:off x="193111" y="1124744"/>
            <a:ext cx="1073092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a:solidFill>
                  <a:schemeClr val="bg1">
                    <a:lumMod val="50000"/>
                  </a:schemeClr>
                </a:solidFill>
                <a:effectLst/>
                <a:latin typeface="Arial Narrow" panose="020B0606020202030204" pitchFamily="34" charset="0"/>
              </a:rPr>
              <a:t>Laudos arbitrales</a:t>
            </a:r>
          </a:p>
          <a:p>
            <a:pPr marL="400050" lvl="1" indent="0" algn="just">
              <a:buNone/>
            </a:pPr>
            <a:r>
              <a:rPr lang="es-ES" sz="2400" dirty="0">
                <a:solidFill>
                  <a:schemeClr val="bg1">
                    <a:lumMod val="50000"/>
                  </a:schemeClr>
                </a:solidFill>
                <a:latin typeface="Arial Narrow" panose="020B0606020202030204" pitchFamily="34" charset="0"/>
              </a:rPr>
              <a:t>Corresponde al Consejo de la Comisión Nacional de los Mercados y la Competencia la administración del arbitraje, pudiendo cada una de las Salas, en atención a la materia objeto de la reclamación, designar árbitros y determinar los honorarios según los aranceles aprobados por el Consejo.</a:t>
            </a:r>
          </a:p>
          <a:p>
            <a:pPr marL="400050" lvl="1" indent="0" algn="just">
              <a:buNone/>
            </a:pPr>
            <a:endParaRPr lang="es-ES" sz="2400" dirty="0">
              <a:solidFill>
                <a:schemeClr val="bg1">
                  <a:lumMod val="50000"/>
                </a:schemeClr>
              </a:solidFill>
              <a:latin typeface="Arial Narrow" panose="020B0606020202030204" pitchFamily="34" charset="0"/>
            </a:endParaRPr>
          </a:p>
          <a:p>
            <a:pPr marL="685800" lvl="1" algn="just"/>
            <a:r>
              <a:rPr lang="es-ES" sz="2400" dirty="0">
                <a:solidFill>
                  <a:schemeClr val="bg1">
                    <a:lumMod val="50000"/>
                  </a:schemeClr>
                </a:solidFill>
                <a:latin typeface="Arial Narrow" panose="020B0606020202030204" pitchFamily="34" charset="0"/>
              </a:rPr>
              <a:t>Reglamento de Arbitraje aprobado por CNMC en 2024 :</a:t>
            </a:r>
          </a:p>
          <a:p>
            <a:pPr marL="1085850" lvl="2" indent="-285750" algn="just">
              <a:buFont typeface="Courier New" panose="02070309020205020404" pitchFamily="49" charset="0"/>
              <a:buChar char="o"/>
            </a:pPr>
            <a:r>
              <a:rPr lang="es-ES" sz="2000" dirty="0">
                <a:solidFill>
                  <a:schemeClr val="bg1">
                    <a:lumMod val="50000"/>
                  </a:schemeClr>
                </a:solidFill>
                <a:latin typeface="Arial Narrow" panose="020B0606020202030204" pitchFamily="34" charset="0"/>
              </a:rPr>
              <a:t>Normas de tramitación de los procedimientos.</a:t>
            </a:r>
          </a:p>
          <a:p>
            <a:pPr marL="1085850" lvl="2" indent="-285750" algn="just">
              <a:buFont typeface="Courier New" panose="02070309020205020404" pitchFamily="49" charset="0"/>
              <a:buChar char="o"/>
            </a:pPr>
            <a:r>
              <a:rPr lang="es-ES" sz="2000" dirty="0">
                <a:solidFill>
                  <a:schemeClr val="bg1">
                    <a:lumMod val="50000"/>
                  </a:schemeClr>
                </a:solidFill>
                <a:latin typeface="Arial Narrow" panose="020B0606020202030204" pitchFamily="34" charset="0"/>
              </a:rPr>
              <a:t>Los supuestos de aplicación del procedimiento abreviado.</a:t>
            </a:r>
          </a:p>
          <a:p>
            <a:pPr marL="1085850" lvl="2" indent="-285750" algn="just">
              <a:buFont typeface="Courier New" panose="02070309020205020404" pitchFamily="49" charset="0"/>
              <a:buChar char="o"/>
            </a:pPr>
            <a:r>
              <a:rPr lang="es-ES" sz="2000" dirty="0">
                <a:solidFill>
                  <a:schemeClr val="bg1">
                    <a:lumMod val="50000"/>
                  </a:schemeClr>
                </a:solidFill>
                <a:latin typeface="Arial Narrow" panose="020B0606020202030204" pitchFamily="34" charset="0"/>
              </a:rPr>
              <a:t>Las cuestiones relativas a la designación de árbitros y determinación de los aranceles.</a:t>
            </a: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4068611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46B7D-1693-FE5D-0FDD-721881B8C607}"/>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1682CE37-DEFB-AA5B-877F-F6A5A56F4249}"/>
              </a:ext>
            </a:extLst>
          </p:cNvPr>
          <p:cNvSpPr txBox="1">
            <a:spLocks/>
          </p:cNvSpPr>
          <p:nvPr/>
        </p:nvSpPr>
        <p:spPr>
          <a:xfrm>
            <a:off x="193111" y="1124744"/>
            <a:ext cx="1073092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graphicFrame>
        <p:nvGraphicFramePr>
          <p:cNvPr id="4" name="1 Tabla">
            <a:extLst>
              <a:ext uri="{FF2B5EF4-FFF2-40B4-BE49-F238E27FC236}">
                <a16:creationId xmlns:a16="http://schemas.microsoft.com/office/drawing/2014/main" id="{47F79CBE-6E34-20C5-4059-FF576CC38334}"/>
              </a:ext>
            </a:extLst>
          </p:cNvPr>
          <p:cNvGraphicFramePr>
            <a:graphicFrameLocks noGrp="1"/>
          </p:cNvGraphicFramePr>
          <p:nvPr>
            <p:extLst>
              <p:ext uri="{D42A27DB-BD31-4B8C-83A1-F6EECF244321}">
                <p14:modId xmlns:p14="http://schemas.microsoft.com/office/powerpoint/2010/main" val="3402714830"/>
              </p:ext>
            </p:extLst>
          </p:nvPr>
        </p:nvGraphicFramePr>
        <p:xfrm>
          <a:off x="890016" y="2492896"/>
          <a:ext cx="9290304" cy="3510280"/>
        </p:xfrm>
        <a:graphic>
          <a:graphicData uri="http://schemas.openxmlformats.org/drawingml/2006/table">
            <a:tbl>
              <a:tblPr firstRow="1" bandRow="1">
                <a:tableStyleId>{5C22544A-7EE6-4342-B048-85BDC9FD1C3A}</a:tableStyleId>
              </a:tblPr>
              <a:tblGrid>
                <a:gridCol w="4748378">
                  <a:extLst>
                    <a:ext uri="{9D8B030D-6E8A-4147-A177-3AD203B41FA5}">
                      <a16:colId xmlns:a16="http://schemas.microsoft.com/office/drawing/2014/main" val="20000"/>
                    </a:ext>
                  </a:extLst>
                </a:gridCol>
                <a:gridCol w="4541926">
                  <a:extLst>
                    <a:ext uri="{9D8B030D-6E8A-4147-A177-3AD203B41FA5}">
                      <a16:colId xmlns:a16="http://schemas.microsoft.com/office/drawing/2014/main" val="20001"/>
                    </a:ext>
                  </a:extLst>
                </a:gridCol>
              </a:tblGrid>
              <a:tr h="370840">
                <a:tc>
                  <a:txBody>
                    <a:bodyPr/>
                    <a:lstStyle/>
                    <a:p>
                      <a:r>
                        <a:rPr lang="es-ES" sz="1600" dirty="0">
                          <a:latin typeface="Arial Narrow" panose="020B0606020202030204" pitchFamily="34" charset="0"/>
                        </a:rPr>
                        <a:t>Fundación arbitral</a:t>
                      </a:r>
                    </a:p>
                  </a:txBody>
                  <a:tcPr>
                    <a:solidFill>
                      <a:schemeClr val="accent6">
                        <a:lumMod val="60000"/>
                        <a:lumOff val="40000"/>
                      </a:schemeClr>
                    </a:solidFill>
                  </a:tcPr>
                </a:tc>
                <a:tc>
                  <a:txBody>
                    <a:bodyPr/>
                    <a:lstStyle/>
                    <a:p>
                      <a:r>
                        <a:rPr lang="es-ES" sz="1600" dirty="0">
                          <a:latin typeface="Arial Narrow" panose="020B0606020202030204" pitchFamily="34" charset="0"/>
                        </a:rPr>
                        <a:t>Función</a:t>
                      </a:r>
                      <a:r>
                        <a:rPr lang="es-ES" sz="1600" baseline="0" dirty="0">
                          <a:latin typeface="Arial Narrow" panose="020B0606020202030204" pitchFamily="34" charset="0"/>
                        </a:rPr>
                        <a:t> </a:t>
                      </a:r>
                      <a:r>
                        <a:rPr lang="es-ES" sz="1600" b="1" kern="1200" dirty="0">
                          <a:solidFill>
                            <a:schemeClr val="lt1"/>
                          </a:solidFill>
                          <a:latin typeface="Arial Narrow" panose="020B0606020202030204" pitchFamily="34" charset="0"/>
                          <a:ea typeface="+mn-ea"/>
                          <a:cs typeface="+mn-cs"/>
                        </a:rPr>
                        <a:t>resolutoria</a:t>
                      </a:r>
                      <a:r>
                        <a:rPr lang="es-ES" sz="1600" baseline="0" dirty="0">
                          <a:latin typeface="Arial Narrow" panose="020B0606020202030204" pitchFamily="34" charset="0"/>
                        </a:rPr>
                        <a:t> de conflictos:</a:t>
                      </a:r>
                    </a:p>
                    <a:p>
                      <a:endParaRPr lang="es-ES" sz="1600" kern="1200" dirty="0">
                        <a:solidFill>
                          <a:schemeClr val="dk1"/>
                        </a:solidFill>
                        <a:latin typeface="Arial Narrow" panose="020B0606020202030204" pitchFamily="34" charset="0"/>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r>
                        <a:rPr lang="es-ES" sz="1600" dirty="0">
                          <a:latin typeface="Arial Narrow" panose="020B0606020202030204" pitchFamily="34" charset="0"/>
                        </a:rPr>
                        <a:t>Función de derecho privado</a:t>
                      </a:r>
                    </a:p>
                  </a:txBody>
                  <a:tcPr/>
                </a:tc>
                <a:tc>
                  <a:txBody>
                    <a:bodyPr/>
                    <a:lstStyle/>
                    <a:p>
                      <a:r>
                        <a:rPr lang="es-ES" sz="1600" dirty="0">
                          <a:latin typeface="Arial Narrow" panose="020B0606020202030204" pitchFamily="34" charset="0"/>
                        </a:rPr>
                        <a:t>Función</a:t>
                      </a:r>
                      <a:r>
                        <a:rPr lang="es-ES" sz="1600" baseline="0" dirty="0">
                          <a:latin typeface="Arial Narrow" panose="020B0606020202030204" pitchFamily="34" charset="0"/>
                        </a:rPr>
                        <a:t> de derecho público</a:t>
                      </a:r>
                      <a:endParaRPr lang="es-ES" sz="1600" dirty="0">
                        <a:latin typeface="Arial Narrow" panose="020B0606020202030204" pitchFamily="34" charset="0"/>
                      </a:endParaRPr>
                    </a:p>
                  </a:txBody>
                  <a:tcPr/>
                </a:tc>
                <a:extLst>
                  <a:ext uri="{0D108BD9-81ED-4DB2-BD59-A6C34878D82A}">
                    <a16:rowId xmlns:a16="http://schemas.microsoft.com/office/drawing/2014/main" val="10001"/>
                  </a:ext>
                </a:extLst>
              </a:tr>
              <a:tr h="370840">
                <a:tc>
                  <a:txBody>
                    <a:bodyPr/>
                    <a:lstStyle/>
                    <a:p>
                      <a:r>
                        <a:rPr lang="es-ES" sz="1600" dirty="0">
                          <a:latin typeface="Arial Narrow" panose="020B0606020202030204" pitchFamily="34" charset="0"/>
                        </a:rPr>
                        <a:t>Función</a:t>
                      </a:r>
                      <a:r>
                        <a:rPr lang="es-ES" sz="1600" baseline="0" dirty="0">
                          <a:latin typeface="Arial Narrow" panose="020B0606020202030204" pitchFamily="34" charset="0"/>
                        </a:rPr>
                        <a:t> novena, del apartado 1 (D.A.11ª, Tercero, Ley 34/1998, de 7 de octubre)</a:t>
                      </a:r>
                    </a:p>
                    <a:p>
                      <a:r>
                        <a:rPr lang="es-ES" sz="1600" baseline="0" dirty="0">
                          <a:latin typeface="Arial Narrow" panose="020B0606020202030204" pitchFamily="34" charset="0"/>
                        </a:rPr>
                        <a:t>Art. 5 Ley 3/2013</a:t>
                      </a:r>
                      <a:endParaRPr lang="es-ES" sz="1600" dirty="0">
                        <a:latin typeface="Arial Narrow" panose="020B0606020202030204" pitchFamily="34" charset="0"/>
                      </a:endParaRPr>
                    </a:p>
                  </a:txBody>
                  <a:tcPr/>
                </a:tc>
                <a:tc>
                  <a:txBody>
                    <a:bodyPr/>
                    <a:lstStyle/>
                    <a:p>
                      <a:r>
                        <a:rPr lang="es-ES" sz="1600" dirty="0">
                          <a:latin typeface="Arial Narrow" panose="020B0606020202030204" pitchFamily="34" charset="0"/>
                        </a:rPr>
                        <a:t>Función decimotercera,</a:t>
                      </a:r>
                      <a:r>
                        <a:rPr lang="es-ES" sz="1600" baseline="0" dirty="0">
                          <a:latin typeface="Arial Narrow" panose="020B0606020202030204" pitchFamily="34" charset="0"/>
                        </a:rPr>
                        <a:t> del apartado 1 (D.A,11ª Tercero, Ley 34/1998, de 7 de octubre).</a:t>
                      </a:r>
                    </a:p>
                    <a:p>
                      <a:r>
                        <a:rPr lang="es-ES" sz="1600" baseline="0" dirty="0">
                          <a:latin typeface="Arial Narrow" panose="020B0606020202030204" pitchFamily="34" charset="0"/>
                        </a:rPr>
                        <a:t>Art. 12 Ley 3/2013</a:t>
                      </a:r>
                      <a:endParaRPr lang="es-ES" sz="1600" dirty="0">
                        <a:latin typeface="Arial Narrow" panose="020B0606020202030204" pitchFamily="34" charset="0"/>
                      </a:endParaRPr>
                    </a:p>
                  </a:txBody>
                  <a:tcPr/>
                </a:tc>
                <a:extLst>
                  <a:ext uri="{0D108BD9-81ED-4DB2-BD59-A6C34878D82A}">
                    <a16:rowId xmlns:a16="http://schemas.microsoft.com/office/drawing/2014/main" val="10002"/>
                  </a:ext>
                </a:extLst>
              </a:tr>
              <a:tr h="370840">
                <a:tc>
                  <a:txBody>
                    <a:bodyPr/>
                    <a:lstStyle/>
                    <a:p>
                      <a:r>
                        <a:rPr lang="es-ES" sz="1600" dirty="0">
                          <a:latin typeface="Arial Narrow" panose="020B0606020202030204" pitchFamily="34" charset="0"/>
                        </a:rPr>
                        <a:t>Procedimiento sujeto a la Ley 60/2003,</a:t>
                      </a:r>
                      <a:r>
                        <a:rPr lang="es-ES" sz="1600" baseline="0" dirty="0">
                          <a:latin typeface="Arial Narrow" panose="020B0606020202030204" pitchFamily="34" charset="0"/>
                        </a:rPr>
                        <a:t> de 23 de diciembre, de Arbitraje.</a:t>
                      </a:r>
                      <a:endParaRPr lang="es-ES" sz="1600" dirty="0">
                        <a:latin typeface="Arial Narrow" panose="020B0606020202030204" pitchFamily="34" charset="0"/>
                      </a:endParaRPr>
                    </a:p>
                  </a:txBody>
                  <a:tcPr/>
                </a:tc>
                <a:tc>
                  <a:txBody>
                    <a:bodyPr/>
                    <a:lstStyle/>
                    <a:p>
                      <a:r>
                        <a:rPr lang="es-ES" sz="1600" dirty="0">
                          <a:latin typeface="Arial Narrow" panose="020B0606020202030204" pitchFamily="34" charset="0"/>
                        </a:rPr>
                        <a:t>Procedimiento sujeto a la Ley 39/2015, de 1 de octubre,</a:t>
                      </a:r>
                      <a:r>
                        <a:rPr lang="es-ES" sz="1600" baseline="0" dirty="0">
                          <a:latin typeface="Arial Narrow" panose="020B0606020202030204" pitchFamily="34" charset="0"/>
                        </a:rPr>
                        <a:t> y normativa reglamentaria</a:t>
                      </a:r>
                      <a:endParaRPr lang="es-ES" sz="1600" dirty="0">
                        <a:latin typeface="Arial Narrow" panose="020B0606020202030204" pitchFamily="34" charset="0"/>
                      </a:endParaRPr>
                    </a:p>
                  </a:txBody>
                  <a:tcPr/>
                </a:tc>
                <a:extLst>
                  <a:ext uri="{0D108BD9-81ED-4DB2-BD59-A6C34878D82A}">
                    <a16:rowId xmlns:a16="http://schemas.microsoft.com/office/drawing/2014/main" val="10003"/>
                  </a:ext>
                </a:extLst>
              </a:tr>
              <a:tr h="370840">
                <a:tc>
                  <a:txBody>
                    <a:bodyPr/>
                    <a:lstStyle/>
                    <a:p>
                      <a:r>
                        <a:rPr lang="es-ES" sz="1600" dirty="0">
                          <a:latin typeface="Arial Narrow" panose="020B0606020202030204" pitchFamily="34" charset="0"/>
                        </a:rPr>
                        <a:t>Voluntaria para las partes, sobre materias de libre disposición.</a:t>
                      </a:r>
                    </a:p>
                  </a:txBody>
                  <a:tcPr/>
                </a:tc>
                <a:tc>
                  <a:txBody>
                    <a:bodyPr/>
                    <a:lstStyle/>
                    <a:p>
                      <a:r>
                        <a:rPr lang="es-ES" sz="1600" dirty="0">
                          <a:latin typeface="Arial Narrow" panose="020B0606020202030204" pitchFamily="34" charset="0"/>
                        </a:rPr>
                        <a:t>Obligatoria, sobre materias</a:t>
                      </a:r>
                      <a:r>
                        <a:rPr lang="es-ES" sz="1600" baseline="0" dirty="0">
                          <a:latin typeface="Arial Narrow" panose="020B0606020202030204" pitchFamily="34" charset="0"/>
                        </a:rPr>
                        <a:t> indisponibles establecidas en la normativa.</a:t>
                      </a:r>
                      <a:endParaRPr lang="es-ES" sz="1600" dirty="0">
                        <a:latin typeface="Arial Narrow" panose="020B0606020202030204" pitchFamily="34" charset="0"/>
                      </a:endParaRPr>
                    </a:p>
                  </a:txBody>
                  <a:tcPr/>
                </a:tc>
                <a:extLst>
                  <a:ext uri="{0D108BD9-81ED-4DB2-BD59-A6C34878D82A}">
                    <a16:rowId xmlns:a16="http://schemas.microsoft.com/office/drawing/2014/main" val="10004"/>
                  </a:ext>
                </a:extLst>
              </a:tr>
              <a:tr h="370840">
                <a:tc>
                  <a:txBody>
                    <a:bodyPr/>
                    <a:lstStyle/>
                    <a:p>
                      <a:r>
                        <a:rPr lang="es-ES" sz="1600" dirty="0">
                          <a:latin typeface="Arial Narrow" panose="020B0606020202030204" pitchFamily="34" charset="0"/>
                        </a:rPr>
                        <a:t>Revisión</a:t>
                      </a:r>
                      <a:r>
                        <a:rPr lang="es-ES" sz="1600" baseline="0" dirty="0">
                          <a:latin typeface="Arial Narrow" panose="020B0606020202030204" pitchFamily="34" charset="0"/>
                        </a:rPr>
                        <a:t> del laudo arbitral ante la jurisdicción civil (por causas tasadas),</a:t>
                      </a:r>
                      <a:endParaRPr lang="es-ES" sz="1600" dirty="0">
                        <a:latin typeface="Arial Narrow" panose="020B0606020202030204" pitchFamily="34" charset="0"/>
                      </a:endParaRPr>
                    </a:p>
                  </a:txBody>
                  <a:tcPr/>
                </a:tc>
                <a:tc>
                  <a:txBody>
                    <a:bodyPr/>
                    <a:lstStyle/>
                    <a:p>
                      <a:r>
                        <a:rPr lang="es-ES" sz="1600" dirty="0">
                          <a:latin typeface="Arial Narrow" panose="020B0606020202030204" pitchFamily="34" charset="0"/>
                        </a:rPr>
                        <a:t>Revisión ante la jurisdicción contencioso-administrativa</a:t>
                      </a:r>
                    </a:p>
                  </a:txBody>
                  <a:tcPr/>
                </a:tc>
                <a:extLst>
                  <a:ext uri="{0D108BD9-81ED-4DB2-BD59-A6C34878D82A}">
                    <a16:rowId xmlns:a16="http://schemas.microsoft.com/office/drawing/2014/main" val="10005"/>
                  </a:ext>
                </a:extLst>
              </a:tr>
            </a:tbl>
          </a:graphicData>
        </a:graphic>
      </p:graphicFrame>
      <p:sp>
        <p:nvSpPr>
          <p:cNvPr id="6" name="CuadroTexto 5">
            <a:extLst>
              <a:ext uri="{FF2B5EF4-FFF2-40B4-BE49-F238E27FC236}">
                <a16:creationId xmlns:a16="http://schemas.microsoft.com/office/drawing/2014/main" id="{56199EF3-C8D7-5868-0534-A7CE587F647D}"/>
              </a:ext>
            </a:extLst>
          </p:cNvPr>
          <p:cNvSpPr txBox="1"/>
          <p:nvPr/>
        </p:nvSpPr>
        <p:spPr>
          <a:xfrm>
            <a:off x="280416" y="1352475"/>
            <a:ext cx="10643616" cy="830997"/>
          </a:xfrm>
          <a:prstGeom prst="rect">
            <a:avLst/>
          </a:prstGeom>
          <a:noFill/>
        </p:spPr>
        <p:txBody>
          <a:bodyPr wrap="square">
            <a:spAutoFit/>
          </a:bodyPr>
          <a:lstStyle/>
          <a:p>
            <a:pPr marL="400050" lvl="1" indent="0" algn="ctr">
              <a:buNone/>
            </a:pPr>
            <a:r>
              <a:rPr lang="es-ES" sz="2400" b="1" dirty="0">
                <a:solidFill>
                  <a:schemeClr val="bg1">
                    <a:lumMod val="50000"/>
                  </a:schemeClr>
                </a:solidFill>
                <a:latin typeface="Arial Narrow" panose="020B0606020202030204" pitchFamily="34" charset="0"/>
              </a:rPr>
              <a:t>Principales diferencias entre la función arbitral y la </a:t>
            </a:r>
          </a:p>
          <a:p>
            <a:pPr marL="400050" lvl="1" indent="0" algn="ctr">
              <a:buNone/>
            </a:pPr>
            <a:r>
              <a:rPr lang="es-ES" sz="2400" b="1" dirty="0">
                <a:solidFill>
                  <a:schemeClr val="bg1">
                    <a:lumMod val="50000"/>
                  </a:schemeClr>
                </a:solidFill>
                <a:latin typeface="Arial Narrow" panose="020B0606020202030204" pitchFamily="34" charset="0"/>
              </a:rPr>
              <a:t>función resolutoria de conflictos de la CNE</a:t>
            </a:r>
          </a:p>
        </p:txBody>
      </p:sp>
    </p:spTree>
    <p:extLst>
      <p:ext uri="{BB962C8B-B14F-4D97-AF65-F5344CB8AC3E}">
        <p14:creationId xmlns:p14="http://schemas.microsoft.com/office/powerpoint/2010/main" val="188223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9BE7D55-1D24-9CCC-1595-9E8B51D12BE8}"/>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E15F4CCF-EA28-8823-8F60-4A70D1FF6E43}"/>
              </a:ext>
            </a:extLst>
          </p:cNvPr>
          <p:cNvSpPr txBox="1">
            <a:spLocks/>
          </p:cNvSpPr>
          <p:nvPr/>
        </p:nvSpPr>
        <p:spPr>
          <a:xfrm>
            <a:off x="193111" y="1124744"/>
            <a:ext cx="10657769"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u="sng" dirty="0">
                <a:solidFill>
                  <a:schemeClr val="bg1">
                    <a:lumMod val="50000"/>
                  </a:schemeClr>
                </a:solidFill>
                <a:effectLst/>
                <a:latin typeface="Arial Narrow" panose="020B0606020202030204" pitchFamily="34" charset="0"/>
              </a:rPr>
              <a:t>Decisiones Jurídicamente vinculantes de la CNMC</a:t>
            </a:r>
          </a:p>
          <a:p>
            <a:pPr marL="0" indent="0" algn="just">
              <a:buNone/>
            </a:pPr>
            <a:endParaRPr lang="es-ES" sz="2400" u="sng"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La “decisión vinculante” es un instrumento a disposición del regulador previsto en las Directivas sobre mercados energéticos: art. 41.4.a) de la Directiva 2009/73/CE (mercado gasista) otorga competencia al regulador para “promulgar decisiones vinculantes para las empresas de gas natural” y art. 37.4 a) de la Directiva 2009/72/CE (mercado eléctrico) se refiere a “promulgar decisiones vinculantes para las empresas eléctricas”.</a:t>
            </a:r>
          </a:p>
          <a:p>
            <a:pPr marL="0" indent="0" algn="just">
              <a:buNone/>
            </a:pPr>
            <a:r>
              <a:rPr lang="es-ES" sz="2400" dirty="0">
                <a:solidFill>
                  <a:schemeClr val="bg1">
                    <a:lumMod val="50000"/>
                  </a:schemeClr>
                </a:solidFill>
                <a:effectLst/>
                <a:latin typeface="Arial Narrow" panose="020B0606020202030204" pitchFamily="34" charset="0"/>
              </a:rPr>
              <a:t>Real Decreto-Ley 13/2012, de 30 de marzo, de transposición de las Directivas.</a:t>
            </a:r>
          </a:p>
          <a:p>
            <a:pPr marL="0" indent="0" algn="just">
              <a:buNone/>
            </a:pPr>
            <a:r>
              <a:rPr lang="es-ES" sz="2400" dirty="0">
                <a:solidFill>
                  <a:schemeClr val="bg1">
                    <a:lumMod val="50000"/>
                  </a:schemeClr>
                </a:solidFill>
                <a:effectLst/>
                <a:latin typeface="Arial Narrow" panose="020B0606020202030204" pitchFamily="34" charset="0"/>
              </a:rPr>
              <a:t>“El incumplimiento de las decisiones jurídicamente vinculantes por los operadores es considerado infracción administrativa en la legislación sectorial.</a:t>
            </a:r>
          </a:p>
          <a:p>
            <a:pPr marL="0" indent="0" algn="just">
              <a:buNone/>
            </a:pPr>
            <a:r>
              <a:rPr lang="es-ES" sz="2400" dirty="0">
                <a:solidFill>
                  <a:schemeClr val="bg1">
                    <a:lumMod val="50000"/>
                  </a:schemeClr>
                </a:solidFill>
                <a:effectLst/>
                <a:latin typeface="Arial Narrow" panose="020B0606020202030204" pitchFamily="34" charset="0"/>
              </a:rPr>
              <a:t>La Ley 3/2013, de 4 de junio, no incluye en su texto referencia alguna a esta competencia del regulador. El Real Decreto 657/2013, de 30 de agosto, se refiere a estas decisiones en dos ocasiones:</a:t>
            </a: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339861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5F4CCF-EA28-8823-8F60-4A70D1FF6E43}"/>
              </a:ext>
            </a:extLst>
          </p:cNvPr>
          <p:cNvSpPr txBox="1">
            <a:spLocks/>
          </p:cNvSpPr>
          <p:nvPr/>
        </p:nvSpPr>
        <p:spPr>
          <a:xfrm>
            <a:off x="193111" y="1063784"/>
            <a:ext cx="10657769"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
        <p:nvSpPr>
          <p:cNvPr id="4" name="Marcador de contenido 2">
            <a:extLst>
              <a:ext uri="{FF2B5EF4-FFF2-40B4-BE49-F238E27FC236}">
                <a16:creationId xmlns:a16="http://schemas.microsoft.com/office/drawing/2014/main" id="{5520343C-B6B5-B599-9E3E-EA5F4FEA990E}"/>
              </a:ext>
            </a:extLst>
          </p:cNvPr>
          <p:cNvSpPr txBox="1">
            <a:spLocks/>
          </p:cNvSpPr>
          <p:nvPr/>
        </p:nvSpPr>
        <p:spPr>
          <a:xfrm>
            <a:off x="280416" y="1124744"/>
            <a:ext cx="10570464"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s-ES" sz="2000" u="sng" dirty="0">
              <a:solidFill>
                <a:schemeClr val="bg1">
                  <a:lumMod val="50000"/>
                </a:schemeClr>
              </a:solidFill>
              <a:effectLst/>
              <a:latin typeface="Arial Narrow" panose="020B0606020202030204" pitchFamily="34" charset="0"/>
            </a:endParaRPr>
          </a:p>
          <a:p>
            <a:pPr marL="0" indent="0" algn="just">
              <a:buNone/>
            </a:pPr>
            <a:r>
              <a:rPr lang="es-ES" sz="2400" b="1" u="sng" dirty="0">
                <a:solidFill>
                  <a:schemeClr val="bg1">
                    <a:lumMod val="50000"/>
                  </a:schemeClr>
                </a:solidFill>
                <a:effectLst/>
                <a:latin typeface="Arial Narrow" panose="020B0606020202030204" pitchFamily="34" charset="0"/>
              </a:rPr>
              <a:t>Decisiones Jurídicamente vinculantes de la CNMC</a:t>
            </a:r>
          </a:p>
          <a:p>
            <a:pPr marL="0" indent="0" algn="just">
              <a:buNone/>
            </a:pPr>
            <a:endParaRPr lang="es-ES" sz="2000" u="sng" dirty="0">
              <a:solidFill>
                <a:schemeClr val="bg1">
                  <a:lumMod val="50000"/>
                </a:schemeClr>
              </a:solidFill>
              <a:effectLst/>
              <a:latin typeface="Arial Narrow" panose="020B0606020202030204" pitchFamily="34" charset="0"/>
            </a:endParaRPr>
          </a:p>
          <a:p>
            <a:pPr marL="0" indent="0" algn="just">
              <a:buNone/>
            </a:pPr>
            <a:r>
              <a:rPr lang="es-ES" sz="2000" dirty="0">
                <a:solidFill>
                  <a:schemeClr val="bg1">
                    <a:lumMod val="50000"/>
                  </a:schemeClr>
                </a:solidFill>
                <a:effectLst/>
                <a:latin typeface="Arial Narrow" panose="020B0606020202030204" pitchFamily="34" charset="0"/>
              </a:rPr>
              <a:t>La “decisión vinculante” es un instrumento a disposición del regulador previsto en las Directivas sobre mercados energéticos: art. 41.4.a) de la Directiva 2009/73/CE (mercado gasista) otorga competencia al regulador para “promulgar decisiones vinculantes para las empresas de gas natural” y art. 37.4 a) de la Directiva 2009/72/CE (mercado eléctrico) se refiere a “promulgar decisiones vinculantes para las empresas eléctricas”.</a:t>
            </a:r>
          </a:p>
          <a:p>
            <a:pPr marL="0" indent="0" algn="just">
              <a:buNone/>
            </a:pPr>
            <a:r>
              <a:rPr lang="es-ES" sz="2000" dirty="0">
                <a:solidFill>
                  <a:schemeClr val="bg1">
                    <a:lumMod val="50000"/>
                  </a:schemeClr>
                </a:solidFill>
                <a:effectLst/>
                <a:latin typeface="Arial Narrow" panose="020B0606020202030204" pitchFamily="34" charset="0"/>
              </a:rPr>
              <a:t>Real Decreto-Ley 13/2012, de 30 de marzo, de transposición de las Directivas.</a:t>
            </a:r>
          </a:p>
          <a:p>
            <a:pPr marL="0" indent="0" algn="just">
              <a:buNone/>
            </a:pPr>
            <a:r>
              <a:rPr lang="es-ES" sz="2000" dirty="0">
                <a:solidFill>
                  <a:schemeClr val="bg1">
                    <a:lumMod val="50000"/>
                  </a:schemeClr>
                </a:solidFill>
                <a:effectLst/>
                <a:latin typeface="Arial Narrow" panose="020B0606020202030204" pitchFamily="34" charset="0"/>
              </a:rPr>
              <a:t>“El incumplimiento de las decisiones jurídicamente vinculantes por los operadores es considerado infracción administrativa en la legislación sectorial.</a:t>
            </a:r>
          </a:p>
          <a:p>
            <a:pPr marL="0" indent="0" algn="just">
              <a:buNone/>
            </a:pPr>
            <a:r>
              <a:rPr lang="es-ES" sz="2000" dirty="0">
                <a:solidFill>
                  <a:schemeClr val="bg1">
                    <a:lumMod val="50000"/>
                  </a:schemeClr>
                </a:solidFill>
                <a:effectLst/>
                <a:latin typeface="Arial Narrow" panose="020B0606020202030204" pitchFamily="34" charset="0"/>
              </a:rPr>
              <a:t>La Ley 3/2013, de 4 de junio, no incluye en su texto referencia alguna a esta competencia del regulador. El Real Decreto 657/2013, de 30 de agosto, se refiere a estas decisiones en dos ocasiones:</a:t>
            </a:r>
          </a:p>
          <a:p>
            <a:pPr marL="0" indent="0" algn="just">
              <a:buNone/>
            </a:pPr>
            <a:endParaRPr lang="es-ES" sz="2000" b="1" dirty="0">
              <a:solidFill>
                <a:schemeClr val="bg1">
                  <a:lumMod val="50000"/>
                </a:schemeClr>
              </a:solidFill>
              <a:effectLst/>
              <a:latin typeface="Arial Narrow" panose="020B0606020202030204" pitchFamily="34" charset="0"/>
            </a:endParaRPr>
          </a:p>
          <a:p>
            <a:pPr marL="400050" lvl="1" indent="0" algn="just">
              <a:buNone/>
            </a:pPr>
            <a:endParaRPr lang="es-ES" sz="2000" dirty="0">
              <a:solidFill>
                <a:schemeClr val="bg1">
                  <a:lumMod val="50000"/>
                </a:schemeClr>
              </a:solidFill>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r>
              <a:rPr lang="es-ES" sz="2000" dirty="0">
                <a:solidFill>
                  <a:schemeClr val="bg1">
                    <a:lumMod val="50000"/>
                  </a:schemeClr>
                </a:solidFill>
                <a:effectLst/>
                <a:latin typeface="Arial Narrow" panose="020B0606020202030204" pitchFamily="34" charset="0"/>
              </a:rPr>
              <a:t>		</a:t>
            </a: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a:p>
            <a:pPr marL="0" indent="0" algn="just">
              <a:buNone/>
            </a:pPr>
            <a:endParaRPr lang="es-ES" sz="2000" dirty="0">
              <a:solidFill>
                <a:schemeClr val="bg1">
                  <a:lumMod val="50000"/>
                </a:schemeClr>
              </a:solidFill>
              <a:effectLst/>
              <a:latin typeface="Arial Narrow" panose="020B0606020202030204" pitchFamily="34" charset="0"/>
            </a:endParaRPr>
          </a:p>
        </p:txBody>
      </p:sp>
      <p:sp>
        <p:nvSpPr>
          <p:cNvPr id="5" name="CaixaDeTexto 1">
            <a:extLst>
              <a:ext uri="{FF2B5EF4-FFF2-40B4-BE49-F238E27FC236}">
                <a16:creationId xmlns:a16="http://schemas.microsoft.com/office/drawing/2014/main" id="{A9BE7D55-1D24-9CCC-1595-9E8B51D12BE8}"/>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Tree>
    <p:extLst>
      <p:ext uri="{BB962C8B-B14F-4D97-AF65-F5344CB8AC3E}">
        <p14:creationId xmlns:p14="http://schemas.microsoft.com/office/powerpoint/2010/main" val="86502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8592B5-A89D-815B-95EC-BD73E2A38DFF}"/>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2D680CA1-5AA1-D748-1AD6-750CFB87B56B}"/>
              </a:ext>
            </a:extLst>
          </p:cNvPr>
          <p:cNvSpPr txBox="1">
            <a:spLocks/>
          </p:cNvSpPr>
          <p:nvPr/>
        </p:nvSpPr>
        <p:spPr>
          <a:xfrm>
            <a:off x="193111" y="1165300"/>
            <a:ext cx="10290024"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u="sng" dirty="0">
                <a:solidFill>
                  <a:schemeClr val="bg1">
                    <a:lumMod val="50000"/>
                  </a:schemeClr>
                </a:solidFill>
                <a:effectLst/>
                <a:latin typeface="Arial Narrow" panose="020B0606020202030204" pitchFamily="34" charset="0"/>
              </a:rPr>
              <a:t>Decisiones Jurídicamente vinculantes de la CNMC</a:t>
            </a: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400" dirty="0">
                <a:solidFill>
                  <a:schemeClr val="bg1">
                    <a:lumMod val="50000"/>
                  </a:schemeClr>
                </a:solidFill>
                <a:effectLst/>
                <a:latin typeface="Arial Narrow" panose="020B0606020202030204" pitchFamily="34" charset="0"/>
              </a:rPr>
              <a:t>El artículo 8. 2 k)  incluye entre las funciones el Consejo, la de “Adoptar, respecto a los sectores de electricidad y gas natural, decisiones jurídicamente vinculantes en las materias de su competencia”.</a:t>
            </a:r>
          </a:p>
          <a:p>
            <a:pPr algn="just">
              <a:buFont typeface="Arial" panose="020B0604020202020204" pitchFamily="34" charset="0"/>
              <a:buChar char="•"/>
            </a:pPr>
            <a:r>
              <a:rPr lang="es-ES" sz="2400" dirty="0">
                <a:solidFill>
                  <a:schemeClr val="bg1">
                    <a:lumMod val="50000"/>
                  </a:schemeClr>
                </a:solidFill>
                <a:effectLst/>
                <a:latin typeface="Arial Narrow" panose="020B0606020202030204" pitchFamily="34" charset="0"/>
              </a:rPr>
              <a:t>El artículo 23.i) incluye entre las competencias de la Dirección de Energía: “Incoar y tramitar los procedimientos para la adopción de decisiones jurídicamente vinculantes para las empresas eléctricas y de gas natural y elevar al Consejo la propuesta para su aprobación”.</a:t>
            </a: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Instrumento específico que se incardina en el ejercicio de las funciones decisorias de la Comisión. Su naturaleza jurídica es distinta de los medios contemplados en el artículo 30 de la Ley 3/2013, de 4 de junio. </a:t>
            </a: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416533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8592B5-A89D-815B-95EC-BD73E2A38DFF}"/>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2D680CA1-5AA1-D748-1AD6-750CFB87B56B}"/>
              </a:ext>
            </a:extLst>
          </p:cNvPr>
          <p:cNvSpPr txBox="1">
            <a:spLocks/>
          </p:cNvSpPr>
          <p:nvPr/>
        </p:nvSpPr>
        <p:spPr>
          <a:xfrm>
            <a:off x="193110" y="1165300"/>
            <a:ext cx="10718729"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u="sng" dirty="0">
                <a:solidFill>
                  <a:schemeClr val="bg1">
                    <a:lumMod val="50000"/>
                  </a:schemeClr>
                </a:solidFill>
                <a:effectLst/>
                <a:latin typeface="Arial Narrow" panose="020B0606020202030204" pitchFamily="34" charset="0"/>
              </a:rPr>
              <a:t>Decisiones Jurídicamente vinculantes de la CNMC</a:t>
            </a:r>
            <a:endParaRPr lang="es-ES" sz="2400" u="sng"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Competencia de carácter instrumental que precisará para su ejecución de una competencia material del Organismo, en particular, de las recogidas en el artículo 7 de la Ley 3/2013, de 4 junio. Asimismo, podrá incardinarse en alguno de los objetivos previstos en el apartado sexto de la Disposición Adicional Undécima de la Ley 34/1998, de 7 de octubre.</a:t>
            </a:r>
          </a:p>
          <a:p>
            <a:pPr marL="0" indent="0" algn="just">
              <a:buNone/>
            </a:pPr>
            <a:r>
              <a:rPr lang="es-ES" sz="2400" dirty="0">
                <a:solidFill>
                  <a:schemeClr val="bg1">
                    <a:lumMod val="50000"/>
                  </a:schemeClr>
                </a:solidFill>
                <a:effectLst/>
                <a:latin typeface="Arial Narrow" panose="020B0606020202030204" pitchFamily="34" charset="0"/>
              </a:rPr>
              <a:t>Dichas decisiones jurídicamente vinculantes tienen por objeto resolver una problemática concreta detectada en el ámbito de actuación del regulador, careciendo, en consecuencia de carácter innovador del ordenamiento jurídico, dado que se proyectan sobre el marco obligacional ya establecido para los operadores.</a:t>
            </a:r>
          </a:p>
          <a:p>
            <a:pPr lvl="1" algn="just"/>
            <a:r>
              <a:rPr lang="es-ES" sz="2000" b="1" dirty="0">
                <a:solidFill>
                  <a:schemeClr val="bg1">
                    <a:lumMod val="50000"/>
                  </a:schemeClr>
                </a:solidFill>
                <a:effectLst/>
                <a:latin typeface="Arial Narrow" panose="020B0606020202030204" pitchFamily="34" charset="0"/>
              </a:rPr>
              <a:t>Sentencias de la Audiencia Nacional de 21 de octubre de 2015 y 21 de julio 2016</a:t>
            </a:r>
          </a:p>
          <a:p>
            <a:pPr lvl="1" algn="just"/>
            <a:r>
              <a:rPr lang="es-ES" sz="2000" b="1" dirty="0">
                <a:solidFill>
                  <a:schemeClr val="bg1">
                    <a:lumMod val="50000"/>
                  </a:schemeClr>
                </a:solidFill>
                <a:effectLst/>
                <a:latin typeface="Arial Narrow" panose="020B0606020202030204" pitchFamily="34" charset="0"/>
              </a:rPr>
              <a:t>Sentencias de la Audiencia Nacional de 14 de julio de 2021</a:t>
            </a:r>
          </a:p>
          <a:p>
            <a:pPr lvl="1" algn="just"/>
            <a:r>
              <a:rPr lang="es-ES" sz="2000" b="1" dirty="0">
                <a:solidFill>
                  <a:schemeClr val="bg1">
                    <a:lumMod val="50000"/>
                  </a:schemeClr>
                </a:solidFill>
                <a:effectLst/>
                <a:latin typeface="Arial Narrow" panose="020B0606020202030204" pitchFamily="34" charset="0"/>
              </a:rPr>
              <a:t>Sentencias del Tribunal Supremo 5 de abril de 2018</a:t>
            </a: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227110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7BF2A3D-95B3-78B5-D3F5-8394D7E14319}"/>
              </a:ext>
            </a:extLst>
          </p:cNvPr>
          <p:cNvSpPr txBox="1">
            <a:spLocks/>
          </p:cNvSpPr>
          <p:nvPr/>
        </p:nvSpPr>
        <p:spPr>
          <a:xfrm>
            <a:off x="106877" y="1196752"/>
            <a:ext cx="11234057" cy="51125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solidFill>
                  <a:schemeClr val="bg1">
                    <a:lumMod val="50000"/>
                  </a:schemeClr>
                </a:solidFill>
                <a:latin typeface="Arial Narrow" panose="020B0606020202030204" pitchFamily="34" charset="0"/>
              </a:rPr>
              <a:t>LA CNMC: Razones de la reforma (2013)</a:t>
            </a:r>
          </a:p>
          <a:p>
            <a:pPr marL="0" indent="0" algn="just">
              <a:buFont typeface="Arial" panose="020B0604020202020204" pitchFamily="34" charset="0"/>
              <a:buNone/>
            </a:pPr>
            <a:endParaRPr lang="es-ES" sz="2400" b="1" dirty="0">
              <a:solidFill>
                <a:schemeClr val="bg1">
                  <a:lumMod val="50000"/>
                </a:schemeClr>
              </a:solidFill>
              <a:latin typeface="Arial Narrow" panose="020B0606020202030204" pitchFamily="34" charset="0"/>
            </a:endParaRPr>
          </a:p>
          <a:p>
            <a:pPr marL="400050" lvl="1" indent="0" algn="just">
              <a:buFont typeface="Arial" panose="020B0604020202020204" pitchFamily="34" charset="0"/>
              <a:buNone/>
            </a:pPr>
            <a:r>
              <a:rPr lang="es-ES" dirty="0">
                <a:solidFill>
                  <a:schemeClr val="bg1">
                    <a:lumMod val="50000"/>
                  </a:schemeClr>
                </a:solidFill>
                <a:latin typeface="Arial Narrow" panose="020B0606020202030204" pitchFamily="34" charset="0"/>
              </a:rPr>
              <a:t>El legislador ha fundamentado  la creación de un único organismo de control en varios argumentos:</a:t>
            </a:r>
          </a:p>
          <a:p>
            <a:pPr lvl="1" algn="just"/>
            <a:r>
              <a:rPr lang="es-ES" dirty="0">
                <a:solidFill>
                  <a:schemeClr val="bg1">
                    <a:lumMod val="50000"/>
                  </a:schemeClr>
                </a:solidFill>
                <a:latin typeface="Arial Narrow" panose="020B0606020202030204" pitchFamily="34" charset="0"/>
              </a:rPr>
              <a:t>Seguridad jurídica y confianza institucional: Cuanto mayor sea la proliferación de organismos con facultades de supervisión sobre la misma actividad, más intenso será el riesgo de encontrar duplicidades innecesarias y decisiones contradictorias.</a:t>
            </a:r>
          </a:p>
          <a:p>
            <a:pPr lvl="1" algn="just"/>
            <a:r>
              <a:rPr lang="es-ES" dirty="0">
                <a:solidFill>
                  <a:schemeClr val="bg1">
                    <a:lumMod val="50000"/>
                  </a:schemeClr>
                </a:solidFill>
                <a:latin typeface="Arial Narrow" panose="020B0606020202030204" pitchFamily="34" charset="0"/>
              </a:rPr>
              <a:t>Entorno de austeridad en la Administración Pública: aprovechamiento de economías de escala para el ejercicio de funciones y procedimientos de actuación semejantes.</a:t>
            </a:r>
          </a:p>
          <a:p>
            <a:pPr lvl="1" algn="just"/>
            <a:r>
              <a:rPr lang="es-ES" dirty="0">
                <a:solidFill>
                  <a:schemeClr val="bg1">
                    <a:lumMod val="50000"/>
                  </a:schemeClr>
                </a:solidFill>
                <a:latin typeface="Arial Narrow" panose="020B0606020202030204" pitchFamily="34" charset="0"/>
              </a:rPr>
              <a:t>Tendencia internacional a fusionar autoridades reguladoras, tránsito de un modelo </a:t>
            </a:r>
            <a:r>
              <a:rPr lang="es-ES" dirty="0" err="1">
                <a:solidFill>
                  <a:schemeClr val="bg1">
                    <a:lumMod val="50000"/>
                  </a:schemeClr>
                </a:solidFill>
                <a:latin typeface="Arial Narrow" panose="020B0606020202030204" pitchFamily="34" charset="0"/>
              </a:rPr>
              <a:t>uni-sectorial</a:t>
            </a:r>
            <a:r>
              <a:rPr lang="es-ES" dirty="0">
                <a:solidFill>
                  <a:schemeClr val="bg1">
                    <a:lumMod val="50000"/>
                  </a:schemeClr>
                </a:solidFill>
                <a:latin typeface="Arial Narrow" panose="020B0606020202030204" pitchFamily="34" charset="0"/>
              </a:rPr>
              <a:t> a un modelo de convergencia multisectorial para sectores con industrias de red.</a:t>
            </a:r>
          </a:p>
          <a:p>
            <a:pPr lvl="1" algn="just"/>
            <a:r>
              <a:rPr lang="es-ES" dirty="0">
                <a:solidFill>
                  <a:schemeClr val="bg1">
                    <a:lumMod val="50000"/>
                  </a:schemeClr>
                </a:solidFill>
                <a:latin typeface="Arial Narrow" panose="020B0606020202030204" pitchFamily="34" charset="0"/>
              </a:rPr>
              <a:t>Modelo alemán v. modelo holandés.</a:t>
            </a:r>
          </a:p>
          <a:p>
            <a:pPr lvl="1" algn="just"/>
            <a:r>
              <a:rPr lang="es-ES" dirty="0">
                <a:solidFill>
                  <a:schemeClr val="bg1">
                    <a:lumMod val="50000"/>
                  </a:schemeClr>
                </a:solidFill>
                <a:latin typeface="Arial Narrow" panose="020B0606020202030204" pitchFamily="34" charset="0"/>
              </a:rPr>
              <a:t>Evitar la captura del regulador: el riesgo de captura es menor en el caso de autoridades multisectoriales.</a:t>
            </a: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p:txBody>
      </p:sp>
      <p:sp>
        <p:nvSpPr>
          <p:cNvPr id="3" name="CaixaDeTexto 1">
            <a:extLst>
              <a:ext uri="{FF2B5EF4-FFF2-40B4-BE49-F238E27FC236}">
                <a16:creationId xmlns:a16="http://schemas.microsoft.com/office/drawing/2014/main" id="{2C6CE263-7559-5717-F588-249526437FDD}"/>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Tree>
    <p:extLst>
      <p:ext uri="{BB962C8B-B14F-4D97-AF65-F5344CB8AC3E}">
        <p14:creationId xmlns:p14="http://schemas.microsoft.com/office/powerpoint/2010/main" val="8974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8592B5-A89D-815B-95EC-BD73E2A38DFF}"/>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2D680CA1-5AA1-D748-1AD6-750CFB87B56B}"/>
              </a:ext>
            </a:extLst>
          </p:cNvPr>
          <p:cNvSpPr txBox="1">
            <a:spLocks/>
          </p:cNvSpPr>
          <p:nvPr/>
        </p:nvSpPr>
        <p:spPr>
          <a:xfrm>
            <a:off x="193110" y="1165300"/>
            <a:ext cx="10718729"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u="sng" dirty="0">
                <a:solidFill>
                  <a:schemeClr val="bg1">
                    <a:lumMod val="50000"/>
                  </a:schemeClr>
                </a:solidFill>
                <a:effectLst/>
                <a:latin typeface="Arial Narrow" panose="020B0606020202030204" pitchFamily="34" charset="0"/>
              </a:rPr>
              <a:t>Decisiones Jurídicamente vinculantes de la CNMC</a:t>
            </a: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400" u="sng" dirty="0">
                <a:solidFill>
                  <a:schemeClr val="bg1">
                    <a:lumMod val="50000"/>
                  </a:schemeClr>
                </a:solidFill>
                <a:effectLst/>
                <a:latin typeface="Arial Narrow" panose="020B0606020202030204" pitchFamily="34" charset="0"/>
              </a:rPr>
              <a:t>Comunicación de inicio del procedimiento a los interesados. </a:t>
            </a:r>
          </a:p>
          <a:p>
            <a:pPr algn="just">
              <a:buFont typeface="Arial" panose="020B0604020202020204" pitchFamily="34" charset="0"/>
              <a:buChar char="•"/>
            </a:pPr>
            <a:r>
              <a:rPr lang="es-ES" sz="2400" u="sng" dirty="0">
                <a:solidFill>
                  <a:schemeClr val="bg1">
                    <a:lumMod val="50000"/>
                  </a:schemeClr>
                </a:solidFill>
                <a:effectLst/>
                <a:latin typeface="Arial Narrow" panose="020B0606020202030204" pitchFamily="34" charset="0"/>
              </a:rPr>
              <a:t>Alegaciones de los interesados en los términos de dicha comunicación.</a:t>
            </a:r>
          </a:p>
          <a:p>
            <a:pPr algn="just">
              <a:buFont typeface="Arial" panose="020B0604020202020204" pitchFamily="34" charset="0"/>
              <a:buChar char="•"/>
            </a:pPr>
            <a:r>
              <a:rPr lang="es-ES" sz="2400" u="sng" dirty="0">
                <a:solidFill>
                  <a:schemeClr val="bg1">
                    <a:lumMod val="50000"/>
                  </a:schemeClr>
                </a:solidFill>
                <a:effectLst/>
                <a:latin typeface="Arial Narrow" panose="020B0606020202030204" pitchFamily="34" charset="0"/>
              </a:rPr>
              <a:t>Trámite de audiencia </a:t>
            </a:r>
            <a:r>
              <a:rPr lang="es-ES" sz="2400" dirty="0">
                <a:solidFill>
                  <a:schemeClr val="bg1">
                    <a:lumMod val="50000"/>
                  </a:schemeClr>
                </a:solidFill>
                <a:effectLst/>
                <a:latin typeface="Arial Narrow" panose="020B0606020202030204" pitchFamily="34" charset="0"/>
              </a:rPr>
              <a:t>del artículo 84 de la Ley 30/1992, a fin de que los interesados realicen alegaciones previas a la propuesta de resolución (a diferencia del trámite de audiencia en un procedimiento sancionador, en el cual el interesado realiza alegaciones a la propuesta de resolución).</a:t>
            </a:r>
          </a:p>
          <a:p>
            <a:pPr algn="just">
              <a:buFont typeface="Arial" panose="020B0604020202020204" pitchFamily="34" charset="0"/>
              <a:buChar char="•"/>
            </a:pPr>
            <a:r>
              <a:rPr lang="es-ES" sz="2400" u="sng" dirty="0">
                <a:solidFill>
                  <a:schemeClr val="bg1">
                    <a:lumMod val="50000"/>
                  </a:schemeClr>
                </a:solidFill>
                <a:effectLst/>
                <a:latin typeface="Arial Narrow" panose="020B0606020202030204" pitchFamily="34" charset="0"/>
              </a:rPr>
              <a:t> Elevación </a:t>
            </a:r>
            <a:r>
              <a:rPr lang="es-ES" sz="2400" dirty="0">
                <a:solidFill>
                  <a:schemeClr val="bg1">
                    <a:lumMod val="50000"/>
                  </a:schemeClr>
                </a:solidFill>
                <a:effectLst/>
                <a:latin typeface="Arial Narrow" panose="020B0606020202030204" pitchFamily="34" charset="0"/>
              </a:rPr>
              <a:t>por el Director de Instrucción al Consejo de una propuesta para su aprobación (citado artículo 23.i del Real Decreto 657/2012).</a:t>
            </a:r>
          </a:p>
          <a:p>
            <a:pPr algn="just">
              <a:buFont typeface="Arial" panose="020B0604020202020204" pitchFamily="34" charset="0"/>
              <a:buChar char="•"/>
            </a:pPr>
            <a:r>
              <a:rPr lang="es-ES" sz="2400" u="sng" dirty="0">
                <a:solidFill>
                  <a:schemeClr val="bg1">
                    <a:lumMod val="50000"/>
                  </a:schemeClr>
                </a:solidFill>
                <a:effectLst/>
                <a:latin typeface="Arial Narrow" panose="020B0606020202030204" pitchFamily="34" charset="0"/>
              </a:rPr>
              <a:t>Resolución </a:t>
            </a:r>
            <a:r>
              <a:rPr lang="es-ES" sz="2400" dirty="0">
                <a:solidFill>
                  <a:schemeClr val="bg1">
                    <a:lumMod val="50000"/>
                  </a:schemeClr>
                </a:solidFill>
                <a:effectLst/>
                <a:latin typeface="Arial Narrow" panose="020B0606020202030204" pitchFamily="34" charset="0"/>
              </a:rPr>
              <a:t>del Consejo de la CNMC, la Sala de Supervisión Regulatoria, previo informe de la Sala de Competencia en determinados casos.</a:t>
            </a: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1620271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6E24E66-D47A-7C16-AC26-81A6A23F2B4B}"/>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859EF27E-E352-DA48-CAA9-07D3A48E8991}"/>
              </a:ext>
            </a:extLst>
          </p:cNvPr>
          <p:cNvSpPr txBox="1">
            <a:spLocks/>
          </p:cNvSpPr>
          <p:nvPr/>
        </p:nvSpPr>
        <p:spPr>
          <a:xfrm>
            <a:off x="193111" y="1124744"/>
            <a:ext cx="10182257"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a:solidFill>
                  <a:schemeClr val="bg1">
                    <a:lumMod val="50000"/>
                  </a:schemeClr>
                </a:solidFill>
                <a:effectLst/>
                <a:latin typeface="Arial Narrow" panose="020B0606020202030204" pitchFamily="34" charset="0"/>
              </a:rPr>
              <a:t>Resoluciones de tomas de participaciones en los sectores energéticos</a:t>
            </a: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400" dirty="0">
                <a:solidFill>
                  <a:schemeClr val="bg1">
                    <a:lumMod val="50000"/>
                  </a:schemeClr>
                </a:solidFill>
                <a:effectLst/>
                <a:latin typeface="Arial Narrow" panose="020B0606020202030204" pitchFamily="34" charset="0"/>
              </a:rPr>
              <a:t>Consideración específica sobre la toma de participaciones en el sector energético</a:t>
            </a:r>
          </a:p>
          <a:p>
            <a:pPr marL="685800" lvl="1" algn="just">
              <a:buFont typeface="Wingdings" panose="05000000000000000000" pitchFamily="2" charset="2"/>
              <a:buChar char="ü"/>
            </a:pPr>
            <a:r>
              <a:rPr lang="es-ES" sz="2400" dirty="0">
                <a:solidFill>
                  <a:schemeClr val="bg1">
                    <a:lumMod val="50000"/>
                  </a:schemeClr>
                </a:solidFill>
                <a:latin typeface="Arial Narrow" panose="020B0606020202030204" pitchFamily="34" charset="0"/>
              </a:rPr>
              <a:t>Antecedentes: Referencia a: Ley 40/1994, de 30 de diciembre, Ley 54/1997, de 27 de noviembre, Ley 34/1998, de 7 de octubre, y Ley 2/2011, de 4 de marzo. Sentencia del TJUE de 18 de julio de 2008.</a:t>
            </a:r>
          </a:p>
          <a:p>
            <a:pPr marL="685800" lvl="1" algn="just">
              <a:buFont typeface="Wingdings" panose="05000000000000000000" pitchFamily="2" charset="2"/>
              <a:buChar char="ü"/>
            </a:pPr>
            <a:r>
              <a:rPr lang="es-ES" sz="2400" dirty="0">
                <a:solidFill>
                  <a:schemeClr val="bg1">
                    <a:lumMod val="50000"/>
                  </a:schemeClr>
                </a:solidFill>
                <a:latin typeface="Arial Narrow" panose="020B0606020202030204" pitchFamily="34" charset="0"/>
              </a:rPr>
              <a:t>Nuevo régimen jurídico cuyas características principales son (Disposición Adicional Novena)</a:t>
            </a:r>
          </a:p>
          <a:p>
            <a:pPr marL="685800" lvl="1" algn="just">
              <a:buFont typeface="Wingdings" panose="05000000000000000000" pitchFamily="2" charset="2"/>
              <a:buChar char="ü"/>
            </a:pPr>
            <a:r>
              <a:rPr lang="es-ES" sz="2400" dirty="0">
                <a:solidFill>
                  <a:schemeClr val="bg1">
                    <a:lumMod val="50000"/>
                  </a:schemeClr>
                </a:solidFill>
                <a:latin typeface="Arial Narrow" panose="020B0606020202030204" pitchFamily="34" charset="0"/>
              </a:rPr>
              <a:t>Se establece un régimen de comunicación ex post al Ministerio de Industria, Energía y Turismo, transitoriamente a la CNMC, que conocerá de las operaciones especificadas en las letras a) a d) de la citada disposición. </a:t>
            </a:r>
          </a:p>
          <a:p>
            <a:pPr marL="685800" lvl="1" algn="just">
              <a:buFont typeface="Wingdings" panose="05000000000000000000" pitchFamily="2" charset="2"/>
              <a:buChar char="ü"/>
            </a:pPr>
            <a:endParaRPr lang="es-ES" sz="2400" b="1" dirty="0">
              <a:solidFill>
                <a:schemeClr val="bg1">
                  <a:lumMod val="50000"/>
                </a:schemeClr>
              </a:solidFill>
              <a:latin typeface="Arial Narrow" panose="020B0606020202030204" pitchFamily="34" charset="0"/>
            </a:endParaRPr>
          </a:p>
          <a:p>
            <a:pPr algn="just">
              <a:buFont typeface="Wingdings" panose="05000000000000000000" pitchFamily="2" charset="2"/>
              <a:buChar char="ü"/>
            </a:pPr>
            <a:endParaRPr lang="es-ES" sz="2400" b="1" dirty="0">
              <a:solidFill>
                <a:schemeClr val="bg1">
                  <a:lumMod val="50000"/>
                </a:schemeClr>
              </a:solidFill>
              <a:effectLst/>
              <a:latin typeface="Arial Narrow" panose="020B0606020202030204" pitchFamily="34" charset="0"/>
            </a:endParaRPr>
          </a:p>
          <a:p>
            <a:pPr lvl="3" indent="-342900" algn="just">
              <a:buFont typeface="Arial" panose="020B0604020202020204" pitchFamily="34" charset="0"/>
              <a:buChar char="•"/>
            </a:pPr>
            <a:endParaRPr lang="es-ES" sz="2400" dirty="0">
              <a:solidFill>
                <a:schemeClr val="bg1">
                  <a:lumMod val="50000"/>
                </a:schemeClr>
              </a:solidFill>
              <a:latin typeface="Arial Narrow" panose="020B0606020202030204" pitchFamily="34" charset="0"/>
            </a:endParaRPr>
          </a:p>
          <a:p>
            <a:pPr marL="400050" lvl="1" indent="0" algn="just">
              <a:buNone/>
            </a:pPr>
            <a:endParaRPr lang="es-ES" sz="2400" u="sng"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402561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6E24E66-D47A-7C16-AC26-81A6A23F2B4B}"/>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859EF27E-E352-DA48-CAA9-07D3A48E8991}"/>
              </a:ext>
            </a:extLst>
          </p:cNvPr>
          <p:cNvSpPr txBox="1">
            <a:spLocks/>
          </p:cNvSpPr>
          <p:nvPr/>
        </p:nvSpPr>
        <p:spPr>
          <a:xfrm>
            <a:off x="193111" y="1124744"/>
            <a:ext cx="1054804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a:solidFill>
                  <a:schemeClr val="bg1">
                    <a:lumMod val="50000"/>
                  </a:schemeClr>
                </a:solidFill>
                <a:effectLst/>
                <a:latin typeface="Arial Narrow" panose="020B0606020202030204" pitchFamily="34" charset="0"/>
              </a:rPr>
              <a:t>Resoluciones de tomas de participaciones en los sectores energéticos</a:t>
            </a:r>
            <a:endParaRPr lang="es-ES" sz="2400" dirty="0">
              <a:solidFill>
                <a:schemeClr val="bg1">
                  <a:lumMod val="50000"/>
                </a:schemeClr>
              </a:solidFill>
              <a:effectLst/>
              <a:latin typeface="Arial Narrow" panose="020B0606020202030204" pitchFamily="34" charset="0"/>
            </a:endParaRPr>
          </a:p>
          <a:p>
            <a:pPr lvl="1" algn="just"/>
            <a:r>
              <a:rPr lang="es-ES" sz="2400" dirty="0">
                <a:solidFill>
                  <a:schemeClr val="bg1">
                    <a:lumMod val="50000"/>
                  </a:schemeClr>
                </a:solidFill>
                <a:latin typeface="Arial Narrow" panose="020B0606020202030204" pitchFamily="34" charset="0"/>
              </a:rPr>
              <a:t>No obstante, para los puntos 2 (adquisiciones por sociedades que desarrollen actividades reguladas, operación del mercado, actividades insulares o </a:t>
            </a:r>
            <a:r>
              <a:rPr lang="es-ES" sz="2400" dirty="0" err="1">
                <a:solidFill>
                  <a:schemeClr val="bg1">
                    <a:lumMod val="50000"/>
                  </a:schemeClr>
                </a:solidFill>
                <a:latin typeface="Arial Narrow" panose="020B0606020202030204" pitchFamily="34" charset="0"/>
              </a:rPr>
              <a:t>extrapeninsulares</a:t>
            </a:r>
            <a:r>
              <a:rPr lang="es-ES" sz="2400" dirty="0">
                <a:solidFill>
                  <a:schemeClr val="bg1">
                    <a:lumMod val="50000"/>
                  </a:schemeClr>
                </a:solidFill>
                <a:latin typeface="Arial Narrow" panose="020B0606020202030204" pitchFamily="34" charset="0"/>
              </a:rPr>
              <a:t>, refino de petróleo, transporte por oleoducto y almacenamiento de productos petrolíferos) y 4 (adquisiciones por entidades extracomunitarias), si el Ministerio, transitoriamente la CNMC, detecta amenaza real y grave para la seguridad de suministro, podrá imponer condiciones en el plazo de 30 días. </a:t>
            </a:r>
          </a:p>
          <a:p>
            <a:pPr lvl="1" algn="just"/>
            <a:r>
              <a:rPr lang="es-ES" sz="2400" dirty="0">
                <a:solidFill>
                  <a:schemeClr val="bg1">
                    <a:lumMod val="50000"/>
                  </a:schemeClr>
                </a:solidFill>
                <a:latin typeface="Arial Narrow" panose="020B0606020202030204" pitchFamily="34" charset="0"/>
              </a:rPr>
              <a:t>Se incorpora el sector de los hidrocarburos líquidos.</a:t>
            </a:r>
          </a:p>
          <a:p>
            <a:pPr lvl="1" algn="just"/>
            <a:r>
              <a:rPr lang="es-ES" sz="2400" dirty="0">
                <a:solidFill>
                  <a:schemeClr val="bg1">
                    <a:lumMod val="50000"/>
                  </a:schemeClr>
                </a:solidFill>
                <a:latin typeface="Arial Narrow" panose="020B0606020202030204" pitchFamily="34" charset="0"/>
              </a:rPr>
              <a:t>Se adopta la interpretación de grupo del artículo 42 del Código de Comercio (criterio del control).</a:t>
            </a:r>
          </a:p>
          <a:p>
            <a:pPr lvl="1" algn="just"/>
            <a:r>
              <a:rPr lang="es-ES" sz="2400" dirty="0">
                <a:solidFill>
                  <a:schemeClr val="bg1">
                    <a:lumMod val="50000"/>
                  </a:schemeClr>
                </a:solidFill>
                <a:latin typeface="Arial Narrow" panose="020B0606020202030204" pitchFamily="34" charset="0"/>
              </a:rPr>
              <a:t>STS 18 de enero de 2011, Constitución de una filial por REE</a:t>
            </a:r>
          </a:p>
          <a:p>
            <a:pPr marL="685800" lvl="1" algn="just">
              <a:buFont typeface="Wingdings" panose="05000000000000000000" pitchFamily="2" charset="2"/>
              <a:buChar char="ü"/>
            </a:pPr>
            <a:endParaRPr lang="es-ES" sz="2400" b="1" dirty="0">
              <a:solidFill>
                <a:schemeClr val="bg1">
                  <a:lumMod val="50000"/>
                </a:schemeClr>
              </a:solidFill>
              <a:latin typeface="Arial Narrow" panose="020B0606020202030204" pitchFamily="34" charset="0"/>
            </a:endParaRPr>
          </a:p>
          <a:p>
            <a:pPr algn="just">
              <a:buFont typeface="Wingdings" panose="05000000000000000000" pitchFamily="2" charset="2"/>
              <a:buChar char="ü"/>
            </a:pPr>
            <a:endParaRPr lang="es-ES" sz="2400" b="1" dirty="0">
              <a:solidFill>
                <a:schemeClr val="bg1">
                  <a:lumMod val="50000"/>
                </a:schemeClr>
              </a:solidFill>
              <a:effectLst/>
              <a:latin typeface="Arial Narrow" panose="020B0606020202030204" pitchFamily="34" charset="0"/>
            </a:endParaRPr>
          </a:p>
          <a:p>
            <a:pPr lvl="3" indent="-342900" algn="just">
              <a:buFont typeface="Arial" panose="020B0604020202020204" pitchFamily="34" charset="0"/>
              <a:buChar char="•"/>
            </a:pPr>
            <a:endParaRPr lang="es-ES" sz="2400" dirty="0">
              <a:solidFill>
                <a:schemeClr val="bg1">
                  <a:lumMod val="50000"/>
                </a:schemeClr>
              </a:solidFill>
              <a:latin typeface="Arial Narrow" panose="020B0606020202030204" pitchFamily="34" charset="0"/>
            </a:endParaRPr>
          </a:p>
          <a:p>
            <a:pPr marL="400050" lvl="1" indent="0" algn="just">
              <a:buNone/>
            </a:pPr>
            <a:endParaRPr lang="es-ES" sz="2400" u="sng"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u="sng" dirty="0">
              <a:solidFill>
                <a:schemeClr val="bg1">
                  <a:lumMod val="50000"/>
                </a:schemeClr>
              </a:solidFill>
              <a:effectLst/>
              <a:latin typeface="Arial Narrow" panose="020B0606020202030204" pitchFamily="34" charset="0"/>
            </a:endParaRPr>
          </a:p>
          <a:p>
            <a:pPr marL="0" indent="0" algn="just">
              <a:buNone/>
            </a:pPr>
            <a:endParaRPr lang="es-ES" sz="2400" b="1" dirty="0">
              <a:solidFill>
                <a:schemeClr val="bg1">
                  <a:lumMod val="50000"/>
                </a:schemeClr>
              </a:solidFill>
              <a:effectLst/>
              <a:latin typeface="Arial Narrow" panose="020B0606020202030204" pitchFamily="34" charset="0"/>
            </a:endParaRPr>
          </a:p>
          <a:p>
            <a:pPr marL="400050" lvl="1" indent="0" algn="just">
              <a:buNone/>
            </a:pPr>
            <a:endParaRPr lang="es-ES" sz="2400" dirty="0">
              <a:solidFill>
                <a:schemeClr val="bg1">
                  <a:lumMod val="50000"/>
                </a:schemeClr>
              </a:solidFill>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r>
              <a:rPr lang="es-ES" sz="2400" dirty="0">
                <a:solidFill>
                  <a:schemeClr val="bg1">
                    <a:lumMod val="50000"/>
                  </a:schemeClr>
                </a:solidFill>
                <a:effectLst/>
                <a:latin typeface="Arial Narrow" panose="020B0606020202030204" pitchFamily="34" charset="0"/>
              </a:rPr>
              <a:t>		</a:t>
            </a: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a:p>
            <a:pPr marL="0" indent="0" algn="just">
              <a:buNone/>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49018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6E24E66-D47A-7C16-AC26-81A6A23F2B4B}"/>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859EF27E-E352-DA48-CAA9-07D3A48E8991}"/>
              </a:ext>
            </a:extLst>
          </p:cNvPr>
          <p:cNvSpPr txBox="1">
            <a:spLocks/>
          </p:cNvSpPr>
          <p:nvPr/>
        </p:nvSpPr>
        <p:spPr>
          <a:xfrm>
            <a:off x="193111" y="1124744"/>
            <a:ext cx="10548041"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300"/>
              </a:spcAft>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200"/>
              </a:spcAft>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20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spcAft>
                <a:spcPts val="2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Arial" panose="020B0604020202020204" pitchFamily="34" charset="0"/>
              <a:buChar char="•"/>
            </a:pPr>
            <a:r>
              <a:rPr lang="es-ES" sz="2400" b="1" dirty="0">
                <a:solidFill>
                  <a:schemeClr val="bg1">
                    <a:lumMod val="50000"/>
                  </a:schemeClr>
                </a:solidFill>
                <a:effectLst/>
                <a:latin typeface="Arial Narrow" panose="020B0606020202030204" pitchFamily="34" charset="0"/>
              </a:rPr>
              <a:t>TRANSPARENCIA</a:t>
            </a:r>
            <a:endParaRPr lang="es-ES" sz="2400" dirty="0">
              <a:solidFill>
                <a:schemeClr val="bg1">
                  <a:lumMod val="50000"/>
                </a:schemeClr>
              </a:solidFill>
              <a:latin typeface="Arial Narrow" panose="020B0606020202030204" pitchFamily="34" charset="0"/>
            </a:endParaRPr>
          </a:p>
          <a:p>
            <a:pPr lvl="1" algn="just">
              <a:spcAft>
                <a:spcPts val="1800"/>
              </a:spcAft>
            </a:pPr>
            <a:r>
              <a:rPr lang="es-ES" sz="2400" dirty="0">
                <a:solidFill>
                  <a:schemeClr val="bg1">
                    <a:lumMod val="50000"/>
                  </a:schemeClr>
                </a:solidFill>
              </a:rPr>
              <a:t>El artículo 37 de la Ley 3/2013 obliga a publicar todas las resoluciones y todos los informes aprobados por el Consejo.</a:t>
            </a:r>
          </a:p>
          <a:p>
            <a:pPr lvl="1" algn="just">
              <a:spcAft>
                <a:spcPts val="1800"/>
              </a:spcAft>
            </a:pPr>
            <a:r>
              <a:rPr lang="es-ES" sz="2400" dirty="0">
                <a:solidFill>
                  <a:schemeClr val="bg1">
                    <a:lumMod val="50000"/>
                  </a:schemeClr>
                </a:solidFill>
              </a:rPr>
              <a:t>La publicidad de las resoluciones refuerza la seguridad jurídica y la disuasión de las sanciones.</a:t>
            </a:r>
          </a:p>
          <a:p>
            <a:pPr lvl="1" algn="just">
              <a:spcAft>
                <a:spcPts val="1800"/>
              </a:spcAft>
            </a:pPr>
            <a:r>
              <a:rPr lang="es-ES" sz="2400" dirty="0">
                <a:solidFill>
                  <a:schemeClr val="bg1">
                    <a:lumMod val="50000"/>
                  </a:schemeClr>
                </a:solidFill>
              </a:rPr>
              <a:t>La publicidad de los informes dificulta la actuación de los grupos de presión en defensa del interés general.</a:t>
            </a:r>
          </a:p>
          <a:p>
            <a:pPr lvl="1" algn="just">
              <a:spcAft>
                <a:spcPts val="1800"/>
              </a:spcAft>
            </a:pPr>
            <a:r>
              <a:rPr lang="es-ES" sz="2400" dirty="0">
                <a:solidFill>
                  <a:schemeClr val="bg1">
                    <a:lumMod val="50000"/>
                  </a:schemeClr>
                </a:solidFill>
              </a:rPr>
              <a:t>Publicidad de las agendas del Presidente, de los miembros del Consejo y de los Directores.</a:t>
            </a:r>
          </a:p>
          <a:p>
            <a:pPr lvl="1" algn="just">
              <a:spcAft>
                <a:spcPts val="1800"/>
              </a:spcAft>
            </a:pPr>
            <a:r>
              <a:rPr lang="es-ES" sz="2400" dirty="0">
                <a:solidFill>
                  <a:schemeClr val="bg1">
                    <a:lumMod val="50000"/>
                  </a:schemeClr>
                </a:solidFill>
              </a:rPr>
              <a:t>Publicidad de los órdenes del día del Consejo y de los acuerdos adoptados</a:t>
            </a:r>
          </a:p>
          <a:p>
            <a:pPr lvl="1" indent="-342900" algn="just"/>
            <a:endParaRPr lang="es-ES" sz="2400" b="1" dirty="0">
              <a:solidFill>
                <a:schemeClr val="bg1">
                  <a:lumMod val="50000"/>
                </a:schemeClr>
              </a:solidFill>
              <a:latin typeface="Arial Narrow" panose="020B0606020202030204" pitchFamily="34" charset="0"/>
            </a:endParaRPr>
          </a:p>
          <a:p>
            <a:pPr algn="just">
              <a:buFont typeface="Arial" panose="020B0604020202020204" pitchFamily="34" charset="0"/>
              <a:buChar char="•"/>
            </a:pPr>
            <a:endParaRPr lang="es-ES" sz="2400" b="1" dirty="0">
              <a:solidFill>
                <a:schemeClr val="bg1">
                  <a:lumMod val="50000"/>
                </a:schemeClr>
              </a:solidFill>
              <a:effectLst/>
              <a:latin typeface="Arial Narrow" panose="020B0606020202030204" pitchFamily="34" charset="0"/>
            </a:endParaRPr>
          </a:p>
          <a:p>
            <a:pPr lvl="3" indent="-342900" algn="just">
              <a:buFont typeface="Arial" panose="020B0604020202020204" pitchFamily="34" charset="0"/>
              <a:buChar char="•"/>
            </a:pPr>
            <a:endParaRPr lang="es-ES" sz="2400" dirty="0">
              <a:solidFill>
                <a:schemeClr val="bg1">
                  <a:lumMod val="50000"/>
                </a:schemeClr>
              </a:solidFill>
              <a:latin typeface="Arial Narrow" panose="020B0606020202030204" pitchFamily="34" charset="0"/>
            </a:endParaRPr>
          </a:p>
          <a:p>
            <a:pPr lvl="1" indent="-342900" algn="just"/>
            <a:endParaRPr lang="es-ES" sz="2400" u="sng" dirty="0">
              <a:solidFill>
                <a:schemeClr val="bg1">
                  <a:lumMod val="50000"/>
                </a:schemeClr>
              </a:solidFill>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u="sng"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b="1" dirty="0">
              <a:solidFill>
                <a:schemeClr val="bg1">
                  <a:lumMod val="50000"/>
                </a:schemeClr>
              </a:solidFill>
              <a:effectLst/>
              <a:latin typeface="Arial Narrow" panose="020B0606020202030204" pitchFamily="34" charset="0"/>
            </a:endParaRPr>
          </a:p>
          <a:p>
            <a:pPr lvl="1" indent="-342900" algn="just"/>
            <a:endParaRPr lang="es-ES" sz="2400" dirty="0">
              <a:solidFill>
                <a:schemeClr val="bg1">
                  <a:lumMod val="50000"/>
                </a:schemeClr>
              </a:solidFill>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r>
              <a:rPr lang="es-ES" sz="2400" dirty="0">
                <a:solidFill>
                  <a:schemeClr val="bg1">
                    <a:lumMod val="50000"/>
                  </a:schemeClr>
                </a:solidFill>
                <a:effectLst/>
                <a:latin typeface="Arial Narrow" panose="020B0606020202030204" pitchFamily="34" charset="0"/>
              </a:rPr>
              <a:t>		</a:t>
            </a: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a:p>
            <a:pPr algn="just">
              <a:buFont typeface="Arial" panose="020B0604020202020204" pitchFamily="34" charset="0"/>
              <a:buChar char="•"/>
            </a:pPr>
            <a:endParaRPr lang="es-ES" sz="2400" dirty="0">
              <a:solidFill>
                <a:schemeClr val="bg1">
                  <a:lumMod val="50000"/>
                </a:schemeClr>
              </a:solidFill>
              <a:effectLst/>
              <a:latin typeface="Arial Narrow" panose="020B0606020202030204" pitchFamily="34" charset="0"/>
            </a:endParaRPr>
          </a:p>
        </p:txBody>
      </p:sp>
    </p:spTree>
    <p:extLst>
      <p:ext uri="{BB962C8B-B14F-4D97-AF65-F5344CB8AC3E}">
        <p14:creationId xmlns:p14="http://schemas.microsoft.com/office/powerpoint/2010/main" val="789488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46527AA-8869-F587-449F-E7629C8AB9CA}"/>
              </a:ext>
            </a:extLst>
          </p:cNvPr>
          <p:cNvSpPr txBox="1"/>
          <p:nvPr/>
        </p:nvSpPr>
        <p:spPr>
          <a:xfrm>
            <a:off x="193111" y="289757"/>
            <a:ext cx="6942926"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Anteproyecto de Ley de restablecimiento de la CNE</a:t>
            </a:r>
          </a:p>
        </p:txBody>
      </p:sp>
      <p:sp>
        <p:nvSpPr>
          <p:cNvPr id="3" name="Marcador de contenido 2">
            <a:extLst>
              <a:ext uri="{FF2B5EF4-FFF2-40B4-BE49-F238E27FC236}">
                <a16:creationId xmlns:a16="http://schemas.microsoft.com/office/drawing/2014/main" id="{F2F55216-CBC0-C83C-8EC2-5134F03ABE4C}"/>
              </a:ext>
            </a:extLst>
          </p:cNvPr>
          <p:cNvSpPr txBox="1">
            <a:spLocks/>
          </p:cNvSpPr>
          <p:nvPr/>
        </p:nvSpPr>
        <p:spPr>
          <a:xfrm>
            <a:off x="193111" y="1124745"/>
            <a:ext cx="10730921" cy="52514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p:txBody>
      </p:sp>
      <p:sp>
        <p:nvSpPr>
          <p:cNvPr id="4" name="Marcador de contenido 2">
            <a:extLst>
              <a:ext uri="{FF2B5EF4-FFF2-40B4-BE49-F238E27FC236}">
                <a16:creationId xmlns:a16="http://schemas.microsoft.com/office/drawing/2014/main" id="{06D4B128-90AD-9468-8E0C-017C8E1E3EAF}"/>
              </a:ext>
            </a:extLst>
          </p:cNvPr>
          <p:cNvSpPr txBox="1">
            <a:spLocks/>
          </p:cNvSpPr>
          <p:nvPr/>
        </p:nvSpPr>
        <p:spPr>
          <a:xfrm>
            <a:off x="193111" y="1124745"/>
            <a:ext cx="10730921" cy="52514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sz="2400" dirty="0">
              <a:solidFill>
                <a:schemeClr val="bg1">
                  <a:lumMod val="50000"/>
                </a:schemeClr>
              </a:solidFill>
              <a:latin typeface="Arial Narrow" panose="020B0606020202030204" pitchFamily="34" charset="0"/>
            </a:endParaRPr>
          </a:p>
        </p:txBody>
      </p:sp>
      <p:sp>
        <p:nvSpPr>
          <p:cNvPr id="6" name="CuadroTexto 5">
            <a:extLst>
              <a:ext uri="{FF2B5EF4-FFF2-40B4-BE49-F238E27FC236}">
                <a16:creationId xmlns:a16="http://schemas.microsoft.com/office/drawing/2014/main" id="{53E6A0F7-EC71-CB83-E2F2-C272E9B2E3CB}"/>
              </a:ext>
            </a:extLst>
          </p:cNvPr>
          <p:cNvSpPr txBox="1"/>
          <p:nvPr/>
        </p:nvSpPr>
        <p:spPr>
          <a:xfrm>
            <a:off x="84363" y="1154220"/>
            <a:ext cx="10948416" cy="5404621"/>
          </a:xfrm>
          <a:prstGeom prst="rect">
            <a:avLst/>
          </a:prstGeom>
          <a:noFill/>
        </p:spPr>
        <p:txBody>
          <a:bodyPr wrap="square">
            <a:spAutoFit/>
          </a:bodyPr>
          <a:lstStyle/>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Tramitación del Anteproyecto de Ley de restablecimiento de la Comisión Nacional de la Energía, A.A.I.</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La exposición de motivos justifica la propuesta entre otros motivos:</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La recuperación de la CNE se justifica en el advenimiento del cambio climático en las agendas públicas internacionales y estatales y en la necesidad de cumplir con los compromisos internacionales en la materia mediante la descarbonización. </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El problema de garantía en la seguridad de suministro derivado de la crisis energética a raíz de la invasión de Ucrania por parte de Rusia ha reforzado la necesidad de este cambio de paradigma. </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Ello requiere estructuras organizativas dedicadas y súper especializadas que difícilmente podrá cumplir un regulador energético integrado en la CNMC. </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El modelo de regulador especializado únicamente en materia de energía encuentra eco en las regulaciones vigentes en países de nuestro entorno europeo más cercano.</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8748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A732C6-2105-905C-BD10-0366488574D7}"/>
              </a:ext>
            </a:extLst>
          </p:cNvPr>
          <p:cNvSpPr txBox="1"/>
          <p:nvPr/>
        </p:nvSpPr>
        <p:spPr>
          <a:xfrm>
            <a:off x="271305" y="1115292"/>
            <a:ext cx="11123526" cy="5361596"/>
          </a:xfrm>
          <a:prstGeom prst="rect">
            <a:avLst/>
          </a:prstGeom>
          <a:noFill/>
        </p:spPr>
        <p:txBody>
          <a:bodyPr wrap="square" rtlCol="0">
            <a:spAutoFit/>
          </a:bodyPr>
          <a:lstStyle/>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Emisión de informe por parte de la CNMC </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b="1"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https://www.cnmc.es/expedientes/ipncnmc00724</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Principales aspectos del informe:</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Independencia del regulador:</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1257300" lvl="2" indent="-342900" algn="just">
              <a:lnSpc>
                <a:spcPct val="107000"/>
              </a:lnSpc>
              <a:buFont typeface="Arial" panose="020B0604020202020204" pitchFamily="34" charset="0"/>
              <a:buChar char="•"/>
            </a:pPr>
            <a:r>
              <a:rPr lang="es-ES" sz="20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Estructura del regulador.</a:t>
            </a:r>
            <a:endParaRPr lang="es-ES" sz="20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1257300" lvl="2" indent="-342900" algn="just">
              <a:lnSpc>
                <a:spcPct val="107000"/>
              </a:lnSpc>
              <a:buFont typeface="Arial" panose="020B0604020202020204" pitchFamily="34" charset="0"/>
              <a:buChar char="•"/>
            </a:pPr>
            <a:r>
              <a:rPr lang="es-ES" sz="20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Estatuto orgánico y reglamento de funcionamiento interno</a:t>
            </a:r>
            <a:endParaRPr lang="es-ES" sz="20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1257300" lvl="2" indent="-342900" algn="just">
              <a:lnSpc>
                <a:spcPct val="107000"/>
              </a:lnSpc>
              <a:buFont typeface="Arial" panose="020B0604020202020204" pitchFamily="34" charset="0"/>
              <a:buChar char="•"/>
            </a:pPr>
            <a:r>
              <a:rPr lang="es-ES" sz="20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Régimen presupuestario.</a:t>
            </a:r>
            <a:endParaRPr lang="es-ES" sz="20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marL="1257300" lvl="2" indent="-342900" algn="just">
              <a:lnSpc>
                <a:spcPct val="107000"/>
              </a:lnSpc>
              <a:spcAft>
                <a:spcPts val="800"/>
              </a:spcAft>
              <a:buFont typeface="Arial" panose="020B0604020202020204" pitchFamily="34" charset="0"/>
              <a:buChar char="•"/>
            </a:pPr>
            <a:r>
              <a:rPr lang="es-ES" sz="20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Asignación de nuevas funciones.</a:t>
            </a:r>
            <a:endParaRPr lang="es-ES" sz="20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 </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Colaboración entre el regulador energético y la autoridad de defensa de la competencia.</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Funciones del regulador</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400" kern="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rPr>
              <a:t>Trámite actual: emisión de informe por el Consejo de Estado</a:t>
            </a:r>
            <a:endParaRPr lang="es-ES" sz="2400" kern="100" dirty="0">
              <a:solidFill>
                <a:schemeClr val="bg1">
                  <a:lumMod val="50000"/>
                </a:schemeClr>
              </a:solidFill>
              <a:effectLst/>
              <a:latin typeface="Arial Narrow" panose="020B0606020202030204" pitchFamily="34" charset="0"/>
              <a:ea typeface="Aptos" panose="020B0004020202020204" pitchFamily="34" charset="0"/>
              <a:cs typeface="Times New Roman" panose="02020603050405020304" pitchFamily="18" charset="0"/>
            </a:endParaRPr>
          </a:p>
        </p:txBody>
      </p:sp>
      <p:sp>
        <p:nvSpPr>
          <p:cNvPr id="5" name="CaixaDeTexto 1">
            <a:extLst>
              <a:ext uri="{FF2B5EF4-FFF2-40B4-BE49-F238E27FC236}">
                <a16:creationId xmlns:a16="http://schemas.microsoft.com/office/drawing/2014/main" id="{D7D156A3-11B7-0455-AA00-12867A58925C}"/>
              </a:ext>
            </a:extLst>
          </p:cNvPr>
          <p:cNvSpPr txBox="1"/>
          <p:nvPr/>
        </p:nvSpPr>
        <p:spPr>
          <a:xfrm>
            <a:off x="193111" y="289757"/>
            <a:ext cx="6942926"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Anteproyecto de Ley de restablecimiento de la CNE</a:t>
            </a:r>
          </a:p>
        </p:txBody>
      </p:sp>
    </p:spTree>
    <p:extLst>
      <p:ext uri="{BB962C8B-B14F-4D97-AF65-F5344CB8AC3E}">
        <p14:creationId xmlns:p14="http://schemas.microsoft.com/office/powerpoint/2010/main" val="286067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A5C949-08A1-44B4-9A02-54C7E9D304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17816" y="414129"/>
            <a:ext cx="5826663" cy="1954751"/>
          </a:xfrm>
          <a:prstGeom prst="rect">
            <a:avLst/>
          </a:prstGeom>
        </p:spPr>
      </p:pic>
    </p:spTree>
    <p:extLst>
      <p:ext uri="{BB962C8B-B14F-4D97-AF65-F5344CB8AC3E}">
        <p14:creationId xmlns:p14="http://schemas.microsoft.com/office/powerpoint/2010/main" val="157080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7BF2A3D-95B3-78B5-D3F5-8394D7E14319}"/>
              </a:ext>
            </a:extLst>
          </p:cNvPr>
          <p:cNvSpPr txBox="1">
            <a:spLocks/>
          </p:cNvSpPr>
          <p:nvPr/>
        </p:nvSpPr>
        <p:spPr>
          <a:xfrm>
            <a:off x="106877" y="1196752"/>
            <a:ext cx="11234057" cy="51125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2400" dirty="0">
              <a:solidFill>
                <a:schemeClr val="accent3"/>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accent3"/>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accent3"/>
              </a:solidFill>
              <a:latin typeface="Arial Narrow" panose="020B0606020202030204" pitchFamily="34" charset="0"/>
            </a:endParaRPr>
          </a:p>
        </p:txBody>
      </p:sp>
      <p:sp>
        <p:nvSpPr>
          <p:cNvPr id="3" name="CaixaDeTexto 1">
            <a:extLst>
              <a:ext uri="{FF2B5EF4-FFF2-40B4-BE49-F238E27FC236}">
                <a16:creationId xmlns:a16="http://schemas.microsoft.com/office/drawing/2014/main" id="{2C6CE263-7559-5717-F588-249526437FDD}"/>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5" name="CuadroTexto 4">
            <a:extLst>
              <a:ext uri="{FF2B5EF4-FFF2-40B4-BE49-F238E27FC236}">
                <a16:creationId xmlns:a16="http://schemas.microsoft.com/office/drawing/2014/main" id="{9B937CCB-B4AC-A86A-7FA2-D1A34292DDD3}"/>
              </a:ext>
            </a:extLst>
          </p:cNvPr>
          <p:cNvSpPr txBox="1"/>
          <p:nvPr/>
        </p:nvSpPr>
        <p:spPr>
          <a:xfrm>
            <a:off x="486889" y="1506264"/>
            <a:ext cx="10070275" cy="4154984"/>
          </a:xfrm>
          <a:prstGeom prst="rect">
            <a:avLst/>
          </a:prstGeom>
          <a:noFill/>
        </p:spPr>
        <p:txBody>
          <a:bodyPr wrap="square">
            <a:spAutoFit/>
          </a:bodyPr>
          <a:lstStyle/>
          <a:p>
            <a:r>
              <a:rPr lang="es-ES" sz="2400" b="1" dirty="0">
                <a:solidFill>
                  <a:schemeClr val="bg1">
                    <a:lumMod val="50000"/>
                  </a:schemeClr>
                </a:solidFill>
                <a:latin typeface="Arial Narrow" panose="020B0606020202030204" pitchFamily="34" charset="0"/>
              </a:rPr>
              <a:t>LA CNMC: Funciones</a:t>
            </a:r>
          </a:p>
          <a:p>
            <a:endParaRPr lang="es-ES" sz="2400" dirty="0">
              <a:solidFill>
                <a:schemeClr val="bg1">
                  <a:lumMod val="50000"/>
                </a:schemeClr>
              </a:solidFill>
              <a:latin typeface="Arial Narrow" panose="020B0606020202030204" pitchFamily="34" charset="0"/>
            </a:endParaRPr>
          </a:p>
          <a:p>
            <a:pPr marL="342900" indent="-342900">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Funciones generales comunes a cualquier mercado. (Artículo 5 de la Ley 3/2013, de 4 de junio).</a:t>
            </a:r>
          </a:p>
          <a:p>
            <a:pPr marL="342900" indent="-342900">
              <a:buFont typeface="Courier New" panose="02070309020205020404" pitchFamily="49" charset="0"/>
              <a:buChar char="o"/>
            </a:pPr>
            <a:endParaRPr lang="es-ES" sz="2400" dirty="0">
              <a:solidFill>
                <a:schemeClr val="bg1">
                  <a:lumMod val="50000"/>
                </a:schemeClr>
              </a:solidFill>
              <a:latin typeface="Arial Narrow" panose="020B0606020202030204" pitchFamily="34" charset="0"/>
            </a:endParaRPr>
          </a:p>
          <a:p>
            <a:pPr marL="342900" indent="-342900">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Funciones sectoriales o de supervisión regulatoria.  (Artículos 6, 7, 8, 9,10 y 11 de la Ley 3/2013, de 4 de junio).</a:t>
            </a:r>
          </a:p>
          <a:p>
            <a:pPr marL="342900" indent="-342900">
              <a:buFont typeface="Courier New" panose="02070309020205020404" pitchFamily="49" charset="0"/>
              <a:buChar char="o"/>
            </a:pPr>
            <a:endParaRPr lang="es-ES" sz="2400" dirty="0">
              <a:solidFill>
                <a:schemeClr val="bg1">
                  <a:lumMod val="50000"/>
                </a:schemeClr>
              </a:solidFill>
              <a:latin typeface="Arial Narrow" panose="020B0606020202030204" pitchFamily="34" charset="0"/>
            </a:endParaRPr>
          </a:p>
          <a:p>
            <a:pPr marL="342900" indent="-342900">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Devolución de competencias a los Departamentos ministeriales (Disposición Adicional Octava de la Ley 3/2013, de 4 de junio, y Disposición Adicional Séptima de la Ley 3/2013, de 4 de junio)</a:t>
            </a:r>
          </a:p>
        </p:txBody>
      </p:sp>
    </p:spTree>
    <p:extLst>
      <p:ext uri="{BB962C8B-B14F-4D97-AF65-F5344CB8AC3E}">
        <p14:creationId xmlns:p14="http://schemas.microsoft.com/office/powerpoint/2010/main" val="236845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7BF2A3D-95B3-78B5-D3F5-8394D7E14319}"/>
              </a:ext>
            </a:extLst>
          </p:cNvPr>
          <p:cNvSpPr txBox="1">
            <a:spLocks/>
          </p:cNvSpPr>
          <p:nvPr/>
        </p:nvSpPr>
        <p:spPr>
          <a:xfrm>
            <a:off x="106877" y="1196752"/>
            <a:ext cx="11234057" cy="51125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2400" dirty="0">
              <a:solidFill>
                <a:schemeClr val="accent3"/>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accent3"/>
              </a:solidFill>
              <a:latin typeface="Arial Narrow" panose="020B0606020202030204" pitchFamily="34" charset="0"/>
            </a:endParaRPr>
          </a:p>
          <a:p>
            <a:pPr marL="0" indent="0" algn="just">
              <a:buFont typeface="Arial" panose="020B0604020202020204" pitchFamily="34" charset="0"/>
              <a:buNone/>
            </a:pPr>
            <a:endParaRPr lang="es-ES" sz="2400" dirty="0">
              <a:solidFill>
                <a:schemeClr val="accent3"/>
              </a:solidFill>
              <a:latin typeface="Arial Narrow" panose="020B0606020202030204" pitchFamily="34" charset="0"/>
            </a:endParaRPr>
          </a:p>
        </p:txBody>
      </p:sp>
      <p:sp>
        <p:nvSpPr>
          <p:cNvPr id="3" name="CaixaDeTexto 1">
            <a:extLst>
              <a:ext uri="{FF2B5EF4-FFF2-40B4-BE49-F238E27FC236}">
                <a16:creationId xmlns:a16="http://schemas.microsoft.com/office/drawing/2014/main" id="{2C6CE263-7559-5717-F588-249526437FDD}"/>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5" name="CuadroTexto 4">
            <a:extLst>
              <a:ext uri="{FF2B5EF4-FFF2-40B4-BE49-F238E27FC236}">
                <a16:creationId xmlns:a16="http://schemas.microsoft.com/office/drawing/2014/main" id="{9B937CCB-B4AC-A86A-7FA2-D1A34292DDD3}"/>
              </a:ext>
            </a:extLst>
          </p:cNvPr>
          <p:cNvSpPr txBox="1"/>
          <p:nvPr/>
        </p:nvSpPr>
        <p:spPr>
          <a:xfrm>
            <a:off x="285008" y="1043126"/>
            <a:ext cx="10628415" cy="6370975"/>
          </a:xfrm>
          <a:prstGeom prst="rect">
            <a:avLst/>
          </a:prstGeom>
          <a:noFill/>
        </p:spPr>
        <p:txBody>
          <a:bodyPr wrap="square">
            <a:spAutoFit/>
          </a:bodyPr>
          <a:lstStyle/>
          <a:p>
            <a:pPr algn="just"/>
            <a:r>
              <a:rPr lang="es-ES" sz="2400" b="1" dirty="0">
                <a:solidFill>
                  <a:schemeClr val="bg1">
                    <a:lumMod val="50000"/>
                  </a:schemeClr>
                </a:solidFill>
                <a:latin typeface="Arial Narrow" panose="020B0606020202030204" pitchFamily="34" charset="0"/>
              </a:rPr>
              <a:t>LA CNMC: Estructura Orgánica</a:t>
            </a:r>
          </a:p>
          <a:p>
            <a:pPr algn="just"/>
            <a:endParaRPr lang="es-ES" sz="2400" b="1" dirty="0">
              <a:solidFill>
                <a:schemeClr val="bg1">
                  <a:lumMod val="50000"/>
                </a:schemeClr>
              </a:solidFill>
              <a:latin typeface="Arial Narrow" panose="020B0606020202030204" pitchFamily="34" charset="0"/>
            </a:endParaRPr>
          </a:p>
          <a:p>
            <a:pPr marL="342900" indent="-342900" algn="just">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El Consejo, órgano colegiado de decisión compuesto por diez miembros, actúa en Pleno y en Sala: Sala de Supervisión Regulatoria y Sala de Competencia. Régimen de rotación. Ejercicio de competencias de resolución y dictamen</a:t>
            </a:r>
          </a:p>
          <a:p>
            <a:pPr algn="just"/>
            <a:endParaRPr lang="es-ES" sz="2400" dirty="0">
              <a:solidFill>
                <a:schemeClr val="bg1">
                  <a:lumMod val="50000"/>
                </a:schemeClr>
              </a:solidFill>
              <a:latin typeface="Arial Narrow" panose="020B0606020202030204" pitchFamily="34" charset="0"/>
            </a:endParaRPr>
          </a:p>
          <a:p>
            <a:pPr marL="342900" indent="-342900" algn="just">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Distribución de asuntos entre el Pleno y Salas: competencias indelegables, asuntos en los que haya divergencia de criterio entre Salas y aquellos que por su especial incidencia en el funcionamiento de los mercados recabe el Pleno para sí.</a:t>
            </a:r>
          </a:p>
          <a:p>
            <a:pPr marL="342900" indent="-342900" algn="just">
              <a:buFont typeface="Courier New" panose="02070309020205020404" pitchFamily="49" charset="0"/>
              <a:buChar char="o"/>
            </a:pPr>
            <a:endParaRPr lang="es-ES" sz="2400" dirty="0">
              <a:solidFill>
                <a:schemeClr val="bg1">
                  <a:lumMod val="50000"/>
                </a:schemeClr>
              </a:solidFill>
              <a:latin typeface="Arial Narrow" panose="020B0606020202030204" pitchFamily="34" charset="0"/>
            </a:endParaRPr>
          </a:p>
          <a:p>
            <a:pPr marL="342900" indent="-342900" algn="just">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Informe cruzado entre Salas con carácter preceptivo en determinados supuestos.</a:t>
            </a:r>
          </a:p>
          <a:p>
            <a:pPr marL="342900" indent="-342900" algn="just">
              <a:buFont typeface="Courier New" panose="02070309020205020404" pitchFamily="49" charset="0"/>
              <a:buChar char="o"/>
            </a:pPr>
            <a:endParaRPr lang="es-ES" sz="2400" dirty="0">
              <a:solidFill>
                <a:schemeClr val="bg1">
                  <a:lumMod val="50000"/>
                </a:schemeClr>
              </a:solidFill>
              <a:latin typeface="Arial Narrow" panose="020B0606020202030204" pitchFamily="34" charset="0"/>
            </a:endParaRPr>
          </a:p>
          <a:p>
            <a:pPr marL="342900" indent="-342900" algn="just">
              <a:buFont typeface="Courier New" panose="02070309020205020404" pitchFamily="49" charset="0"/>
              <a:buChar char="o"/>
            </a:pPr>
            <a:r>
              <a:rPr lang="es-ES" sz="2400" dirty="0">
                <a:solidFill>
                  <a:schemeClr val="bg1">
                    <a:lumMod val="50000"/>
                  </a:schemeClr>
                </a:solidFill>
                <a:latin typeface="Arial Narrow" panose="020B0606020202030204" pitchFamily="34" charset="0"/>
              </a:rPr>
              <a:t>Cuatro Direcciones de Instrucción; Dirección de Competencia, Dirección de Energía, Dirección de Telecomunicaciones y del Sector Audiovisual y Dirección de Transporte y del Sector Postal. Instrucción de los expedientes relativos a las funciones previstas en la Ley 3/2013 de 4 de junio de 2013, y elevación de los mismos al Consejo.</a:t>
            </a:r>
          </a:p>
          <a:p>
            <a:pPr algn="just"/>
            <a:endParaRPr lang="es-ES" sz="24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90875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4FB89248-BB37-159C-52E3-41820D7BB43D}"/>
              </a:ext>
            </a:extLst>
          </p:cNvPr>
          <p:cNvGrpSpPr/>
          <p:nvPr/>
        </p:nvGrpSpPr>
        <p:grpSpPr>
          <a:xfrm>
            <a:off x="966815" y="1290999"/>
            <a:ext cx="8785402" cy="5319291"/>
            <a:chOff x="1703085" y="1124745"/>
            <a:chExt cx="8785402" cy="5319291"/>
          </a:xfrm>
        </p:grpSpPr>
        <p:cxnSp>
          <p:nvCxnSpPr>
            <p:cNvPr id="41" name="55 Conector recto">
              <a:extLst>
                <a:ext uri="{FF2B5EF4-FFF2-40B4-BE49-F238E27FC236}">
                  <a16:creationId xmlns:a16="http://schemas.microsoft.com/office/drawing/2014/main" id="{6A2AABCB-708D-3BA7-A48F-264E74D7E8C5}"/>
                </a:ext>
              </a:extLst>
            </p:cNvPr>
            <p:cNvCxnSpPr/>
            <p:nvPr/>
          </p:nvCxnSpPr>
          <p:spPr>
            <a:xfrm flipH="1">
              <a:off x="9211155" y="2580064"/>
              <a:ext cx="1827" cy="194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3 Grupo">
              <a:extLst>
                <a:ext uri="{FF2B5EF4-FFF2-40B4-BE49-F238E27FC236}">
                  <a16:creationId xmlns:a16="http://schemas.microsoft.com/office/drawing/2014/main" id="{05EF1E93-08DB-4196-FE02-BA53A1E06CD7}"/>
                </a:ext>
              </a:extLst>
            </p:cNvPr>
            <p:cNvGrpSpPr/>
            <p:nvPr/>
          </p:nvGrpSpPr>
          <p:grpSpPr>
            <a:xfrm>
              <a:off x="1703085" y="1124745"/>
              <a:ext cx="8785402" cy="5319291"/>
              <a:chOff x="92869" y="1196752"/>
              <a:chExt cx="8785402" cy="5319291"/>
            </a:xfrm>
          </p:grpSpPr>
          <p:cxnSp>
            <p:nvCxnSpPr>
              <p:cNvPr id="54" name="50 Conector recto">
                <a:extLst>
                  <a:ext uri="{FF2B5EF4-FFF2-40B4-BE49-F238E27FC236}">
                    <a16:creationId xmlns:a16="http://schemas.microsoft.com/office/drawing/2014/main" id="{22EB0E1E-A16D-8E30-55A0-CC0E2AE11A73}"/>
                  </a:ext>
                </a:extLst>
              </p:cNvPr>
              <p:cNvCxnSpPr>
                <a:endCxn id="90" idx="1"/>
              </p:cNvCxnSpPr>
              <p:nvPr/>
            </p:nvCxnSpPr>
            <p:spPr>
              <a:xfrm>
                <a:off x="2203325" y="3145938"/>
                <a:ext cx="149537" cy="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29 Conector recto">
                <a:extLst>
                  <a:ext uri="{FF2B5EF4-FFF2-40B4-BE49-F238E27FC236}">
                    <a16:creationId xmlns:a16="http://schemas.microsoft.com/office/drawing/2014/main" id="{71883A34-475E-445C-7C1E-0660A451FE31}"/>
                  </a:ext>
                </a:extLst>
              </p:cNvPr>
              <p:cNvCxnSpPr/>
              <p:nvPr/>
            </p:nvCxnSpPr>
            <p:spPr>
              <a:xfrm flipH="1">
                <a:off x="1007604" y="3501008"/>
                <a:ext cx="1" cy="196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30 Conector recto">
                <a:extLst>
                  <a:ext uri="{FF2B5EF4-FFF2-40B4-BE49-F238E27FC236}">
                    <a16:creationId xmlns:a16="http://schemas.microsoft.com/office/drawing/2014/main" id="{D3AAEB88-CA1F-205A-A85B-48E9DDEA8FC4}"/>
                  </a:ext>
                </a:extLst>
              </p:cNvPr>
              <p:cNvCxnSpPr>
                <a:endCxn id="67" idx="0"/>
              </p:cNvCxnSpPr>
              <p:nvPr/>
            </p:nvCxnSpPr>
            <p:spPr>
              <a:xfrm flipH="1">
                <a:off x="4339102" y="3503271"/>
                <a:ext cx="1827" cy="194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31 Conector recto">
                <a:extLst>
                  <a:ext uri="{FF2B5EF4-FFF2-40B4-BE49-F238E27FC236}">
                    <a16:creationId xmlns:a16="http://schemas.microsoft.com/office/drawing/2014/main" id="{8F6556D0-54A2-371A-D4B0-339C7A0B32F3}"/>
                  </a:ext>
                </a:extLst>
              </p:cNvPr>
              <p:cNvCxnSpPr>
                <a:endCxn id="69" idx="0"/>
              </p:cNvCxnSpPr>
              <p:nvPr/>
            </p:nvCxnSpPr>
            <p:spPr>
              <a:xfrm>
                <a:off x="8041003" y="3503271"/>
                <a:ext cx="0" cy="194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 Conector angular">
                <a:extLst>
                  <a:ext uri="{FF2B5EF4-FFF2-40B4-BE49-F238E27FC236}">
                    <a16:creationId xmlns:a16="http://schemas.microsoft.com/office/drawing/2014/main" id="{E4AA2AE2-677E-691C-D5FD-0D28650A5356}"/>
                  </a:ext>
                </a:extLst>
              </p:cNvPr>
              <p:cNvCxnSpPr/>
              <p:nvPr/>
            </p:nvCxnSpPr>
            <p:spPr>
              <a:xfrm>
                <a:off x="6474786" y="1625874"/>
                <a:ext cx="914402" cy="895384"/>
              </a:xfrm>
              <a:prstGeom prst="bentConnector3">
                <a:avLst>
                  <a:gd name="adj1" fmla="val 121286"/>
                </a:avLst>
              </a:prstGeom>
            </p:spPr>
            <p:style>
              <a:lnRef idx="1">
                <a:schemeClr val="accent1"/>
              </a:lnRef>
              <a:fillRef idx="0">
                <a:schemeClr val="accent1"/>
              </a:fillRef>
              <a:effectRef idx="0">
                <a:schemeClr val="accent1"/>
              </a:effectRef>
              <a:fontRef idx="minor">
                <a:schemeClr val="tx1"/>
              </a:fontRef>
            </p:style>
          </p:cxnSp>
          <p:cxnSp>
            <p:nvCxnSpPr>
              <p:cNvPr id="59" name="7 Conector recto">
                <a:extLst>
                  <a:ext uri="{FF2B5EF4-FFF2-40B4-BE49-F238E27FC236}">
                    <a16:creationId xmlns:a16="http://schemas.microsoft.com/office/drawing/2014/main" id="{8B6A225C-5EFE-667F-FD8A-C44DE4016DA5}"/>
                  </a:ext>
                </a:extLst>
              </p:cNvPr>
              <p:cNvCxnSpPr/>
              <p:nvPr/>
            </p:nvCxnSpPr>
            <p:spPr>
              <a:xfrm>
                <a:off x="6213976" y="3512325"/>
                <a:ext cx="0" cy="20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8 Conector recto">
                <a:extLst>
                  <a:ext uri="{FF2B5EF4-FFF2-40B4-BE49-F238E27FC236}">
                    <a16:creationId xmlns:a16="http://schemas.microsoft.com/office/drawing/2014/main" id="{5F2B0CDA-09D1-9E68-0470-2AD38EF1C649}"/>
                  </a:ext>
                </a:extLst>
              </p:cNvPr>
              <p:cNvCxnSpPr>
                <a:stCxn id="70" idx="3"/>
              </p:cNvCxnSpPr>
              <p:nvPr/>
            </p:nvCxnSpPr>
            <p:spPr>
              <a:xfrm>
                <a:off x="2051720" y="2851457"/>
                <a:ext cx="158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9 Conector recto">
                <a:extLst>
                  <a:ext uri="{FF2B5EF4-FFF2-40B4-BE49-F238E27FC236}">
                    <a16:creationId xmlns:a16="http://schemas.microsoft.com/office/drawing/2014/main" id="{4533A546-79E4-C490-FD25-CD62FF583C65}"/>
                  </a:ext>
                </a:extLst>
              </p:cNvPr>
              <p:cNvCxnSpPr/>
              <p:nvPr/>
            </p:nvCxnSpPr>
            <p:spPr>
              <a:xfrm>
                <a:off x="2031378" y="2274890"/>
                <a:ext cx="181986"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10 Rectángulo redondeado">
                <a:extLst>
                  <a:ext uri="{FF2B5EF4-FFF2-40B4-BE49-F238E27FC236}">
                    <a16:creationId xmlns:a16="http://schemas.microsoft.com/office/drawing/2014/main" id="{D91ACD7F-8C18-FA58-A5E9-89454F839998}"/>
                  </a:ext>
                </a:extLst>
              </p:cNvPr>
              <p:cNvSpPr/>
              <p:nvPr/>
            </p:nvSpPr>
            <p:spPr>
              <a:xfrm>
                <a:off x="1403648" y="1196752"/>
                <a:ext cx="1656184" cy="457200"/>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latin typeface="Calibri"/>
                  </a:rPr>
                  <a:t>Presidencia</a:t>
                </a:r>
                <a:endParaRPr lang="en-US" dirty="0">
                  <a:solidFill>
                    <a:prstClr val="black">
                      <a:lumMod val="50000"/>
                      <a:lumOff val="50000"/>
                    </a:prstClr>
                  </a:solidFill>
                  <a:latin typeface="Calibri"/>
                </a:endParaRPr>
              </a:p>
            </p:txBody>
          </p:sp>
          <p:cxnSp>
            <p:nvCxnSpPr>
              <p:cNvPr id="63" name="11 Conector recto">
                <a:extLst>
                  <a:ext uri="{FF2B5EF4-FFF2-40B4-BE49-F238E27FC236}">
                    <a16:creationId xmlns:a16="http://schemas.microsoft.com/office/drawing/2014/main" id="{DC367851-2D13-F9DF-B897-A4502EB186C0}"/>
                  </a:ext>
                </a:extLst>
              </p:cNvPr>
              <p:cNvCxnSpPr/>
              <p:nvPr/>
            </p:nvCxnSpPr>
            <p:spPr>
              <a:xfrm>
                <a:off x="3059832" y="1425352"/>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12 Rectángulo redondeado">
                <a:extLst>
                  <a:ext uri="{FF2B5EF4-FFF2-40B4-BE49-F238E27FC236}">
                    <a16:creationId xmlns:a16="http://schemas.microsoft.com/office/drawing/2014/main" id="{DFCBED6D-9AD1-7AF9-5DD1-6C31CCEEBE00}"/>
                  </a:ext>
                </a:extLst>
              </p:cNvPr>
              <p:cNvSpPr/>
              <p:nvPr/>
            </p:nvSpPr>
            <p:spPr>
              <a:xfrm>
                <a:off x="3995936" y="1196752"/>
                <a:ext cx="2664296" cy="91119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latin typeface="Calibri"/>
                  </a:rPr>
                  <a:t>Consejo </a:t>
                </a:r>
              </a:p>
              <a:p>
                <a:r>
                  <a:rPr lang="es-ES" sz="1400" dirty="0">
                    <a:solidFill>
                      <a:prstClr val="white"/>
                    </a:solidFill>
                    <a:latin typeface="Calibri"/>
                  </a:rPr>
                  <a:t>- Sala de Competencia</a:t>
                </a:r>
              </a:p>
              <a:p>
                <a:r>
                  <a:rPr lang="es-ES" sz="1400" dirty="0">
                    <a:solidFill>
                      <a:prstClr val="white"/>
                    </a:solidFill>
                    <a:latin typeface="Calibri"/>
                  </a:rPr>
                  <a:t>- Sala de Supervisión Regulatoria</a:t>
                </a:r>
                <a:endParaRPr lang="en-US" sz="1400" dirty="0">
                  <a:solidFill>
                    <a:prstClr val="white"/>
                  </a:solidFill>
                  <a:latin typeface="Calibri"/>
                </a:endParaRPr>
              </a:p>
            </p:txBody>
          </p:sp>
          <p:sp>
            <p:nvSpPr>
              <p:cNvPr id="65" name="14 Rectángulo redondeado">
                <a:extLst>
                  <a:ext uri="{FF2B5EF4-FFF2-40B4-BE49-F238E27FC236}">
                    <a16:creationId xmlns:a16="http://schemas.microsoft.com/office/drawing/2014/main" id="{48B799C5-1501-5A56-CCBE-18B37EBDEC30}"/>
                  </a:ext>
                </a:extLst>
              </p:cNvPr>
              <p:cNvSpPr/>
              <p:nvPr/>
            </p:nvSpPr>
            <p:spPr>
              <a:xfrm>
                <a:off x="539552" y="2057890"/>
                <a:ext cx="1497960" cy="43500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prstClr val="white"/>
                    </a:solidFill>
                    <a:latin typeface="Calibri"/>
                  </a:rPr>
                  <a:t>Secretaría General</a:t>
                </a:r>
                <a:endParaRPr lang="en-US" sz="1400" dirty="0">
                  <a:solidFill>
                    <a:prstClr val="white"/>
                  </a:solidFill>
                  <a:latin typeface="Calibri"/>
                </a:endParaRPr>
              </a:p>
            </p:txBody>
          </p:sp>
          <p:sp>
            <p:nvSpPr>
              <p:cNvPr id="66" name="18 Rectángulo redondeado">
                <a:extLst>
                  <a:ext uri="{FF2B5EF4-FFF2-40B4-BE49-F238E27FC236}">
                    <a16:creationId xmlns:a16="http://schemas.microsoft.com/office/drawing/2014/main" id="{2D8C2E2D-1A6E-3196-2A63-154F76DACB41}"/>
                  </a:ext>
                </a:extLst>
              </p:cNvPr>
              <p:cNvSpPr/>
              <p:nvPr/>
            </p:nvSpPr>
            <p:spPr>
              <a:xfrm>
                <a:off x="92869" y="3697915"/>
                <a:ext cx="1656611" cy="68506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a:rPr>
                  <a:t>Dirección de Competencia</a:t>
                </a:r>
              </a:p>
            </p:txBody>
          </p:sp>
          <p:sp>
            <p:nvSpPr>
              <p:cNvPr id="67" name="19 Rectángulo redondeado">
                <a:extLst>
                  <a:ext uri="{FF2B5EF4-FFF2-40B4-BE49-F238E27FC236}">
                    <a16:creationId xmlns:a16="http://schemas.microsoft.com/office/drawing/2014/main" id="{AD5770A9-0B40-2806-9B5D-9EFEDF93A8BE}"/>
                  </a:ext>
                </a:extLst>
              </p:cNvPr>
              <p:cNvSpPr/>
              <p:nvPr/>
            </p:nvSpPr>
            <p:spPr>
              <a:xfrm>
                <a:off x="3472339" y="3697915"/>
                <a:ext cx="1733525" cy="68506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prstClr val="white"/>
                    </a:solidFill>
                    <a:latin typeface="Calibri"/>
                  </a:rPr>
                  <a:t>Dirección de Energía</a:t>
                </a:r>
                <a:endParaRPr lang="en-US" sz="1400" dirty="0">
                  <a:solidFill>
                    <a:prstClr val="white"/>
                  </a:solidFill>
                  <a:latin typeface="Calibri"/>
                </a:endParaRPr>
              </a:p>
            </p:txBody>
          </p:sp>
          <p:sp>
            <p:nvSpPr>
              <p:cNvPr id="68" name="20 Rectángulo redondeado">
                <a:extLst>
                  <a:ext uri="{FF2B5EF4-FFF2-40B4-BE49-F238E27FC236}">
                    <a16:creationId xmlns:a16="http://schemas.microsoft.com/office/drawing/2014/main" id="{680EE582-F863-A1C9-40E1-DA7E7FA88BC8}"/>
                  </a:ext>
                </a:extLst>
              </p:cNvPr>
              <p:cNvSpPr/>
              <p:nvPr/>
            </p:nvSpPr>
            <p:spPr>
              <a:xfrm>
                <a:off x="5277871" y="3697915"/>
                <a:ext cx="1872207" cy="68506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a:rPr>
                  <a:t>Dirección de </a:t>
                </a:r>
                <a:r>
                  <a:rPr lang="es-ES" sz="1400" dirty="0">
                    <a:solidFill>
                      <a:prstClr val="white"/>
                    </a:solidFill>
                    <a:latin typeface="Calibri"/>
                  </a:rPr>
                  <a:t>Telecomunicaciones</a:t>
                </a:r>
                <a:r>
                  <a:rPr lang="en-US" sz="1400" dirty="0">
                    <a:solidFill>
                      <a:prstClr val="white"/>
                    </a:solidFill>
                    <a:latin typeface="Calibri"/>
                  </a:rPr>
                  <a:t> y del Sector Audiovisual</a:t>
                </a:r>
              </a:p>
            </p:txBody>
          </p:sp>
          <p:sp>
            <p:nvSpPr>
              <p:cNvPr id="69" name="21 Rectángulo redondeado">
                <a:extLst>
                  <a:ext uri="{FF2B5EF4-FFF2-40B4-BE49-F238E27FC236}">
                    <a16:creationId xmlns:a16="http://schemas.microsoft.com/office/drawing/2014/main" id="{09F32CCE-274D-1900-6FA8-8654854D94EA}"/>
                  </a:ext>
                </a:extLst>
              </p:cNvPr>
              <p:cNvSpPr/>
              <p:nvPr/>
            </p:nvSpPr>
            <p:spPr>
              <a:xfrm>
                <a:off x="7221782" y="3697915"/>
                <a:ext cx="1638442" cy="68506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prstClr val="white"/>
                    </a:solidFill>
                    <a:latin typeface="Calibri"/>
                  </a:rPr>
                  <a:t>Dirección de Transporte y del Sector Postal</a:t>
                </a:r>
                <a:endParaRPr lang="en-US" sz="1400" dirty="0">
                  <a:solidFill>
                    <a:prstClr val="white"/>
                  </a:solidFill>
                  <a:latin typeface="Calibri"/>
                </a:endParaRPr>
              </a:p>
            </p:txBody>
          </p:sp>
          <p:sp>
            <p:nvSpPr>
              <p:cNvPr id="70" name="23 Rectángulo redondeado">
                <a:extLst>
                  <a:ext uri="{FF2B5EF4-FFF2-40B4-BE49-F238E27FC236}">
                    <a16:creationId xmlns:a16="http://schemas.microsoft.com/office/drawing/2014/main" id="{9E7B129A-6EE7-F2E8-29E7-E3EA8394DAFE}"/>
                  </a:ext>
                </a:extLst>
              </p:cNvPr>
              <p:cNvSpPr/>
              <p:nvPr/>
            </p:nvSpPr>
            <p:spPr>
              <a:xfrm>
                <a:off x="539552" y="2633954"/>
                <a:ext cx="1512168" cy="43500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prstClr val="white"/>
                    </a:solidFill>
                    <a:latin typeface="Calibri"/>
                  </a:rPr>
                  <a:t>Departamento de Control Interno</a:t>
                </a:r>
                <a:endParaRPr lang="en-US" sz="1400" dirty="0">
                  <a:solidFill>
                    <a:prstClr val="white"/>
                  </a:solidFill>
                  <a:latin typeface="Calibri"/>
                </a:endParaRPr>
              </a:p>
            </p:txBody>
          </p:sp>
          <p:sp>
            <p:nvSpPr>
              <p:cNvPr id="71" name="24 Rectángulo redondeado">
                <a:extLst>
                  <a:ext uri="{FF2B5EF4-FFF2-40B4-BE49-F238E27FC236}">
                    <a16:creationId xmlns:a16="http://schemas.microsoft.com/office/drawing/2014/main" id="{8D7E592E-FF07-457A-93C6-1BB5F5887788}"/>
                  </a:ext>
                </a:extLst>
              </p:cNvPr>
              <p:cNvSpPr/>
              <p:nvPr/>
            </p:nvSpPr>
            <p:spPr>
              <a:xfrm>
                <a:off x="6867770" y="2204864"/>
                <a:ext cx="1440160" cy="44819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a:rPr>
                  <a:t>Secretaría del </a:t>
                </a:r>
                <a:r>
                  <a:rPr lang="es-ES" sz="1400" dirty="0">
                    <a:solidFill>
                      <a:prstClr val="white"/>
                    </a:solidFill>
                    <a:latin typeface="Calibri"/>
                  </a:rPr>
                  <a:t>Consejo</a:t>
                </a:r>
              </a:p>
            </p:txBody>
          </p:sp>
          <p:sp>
            <p:nvSpPr>
              <p:cNvPr id="72" name="25 Rectángulo redondeado">
                <a:extLst>
                  <a:ext uri="{FF2B5EF4-FFF2-40B4-BE49-F238E27FC236}">
                    <a16:creationId xmlns:a16="http://schemas.microsoft.com/office/drawing/2014/main" id="{028A646D-17E6-1A4B-5313-78F6D05B69E5}"/>
                  </a:ext>
                </a:extLst>
              </p:cNvPr>
              <p:cNvSpPr/>
              <p:nvPr/>
            </p:nvSpPr>
            <p:spPr>
              <a:xfrm>
                <a:off x="107078" y="4464697"/>
                <a:ext cx="164131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Industria y Energía</a:t>
                </a:r>
                <a:endParaRPr lang="en-US" sz="1100" dirty="0">
                  <a:solidFill>
                    <a:prstClr val="white"/>
                  </a:solidFill>
                  <a:latin typeface="Calibri"/>
                </a:endParaRPr>
              </a:p>
            </p:txBody>
          </p:sp>
          <p:sp>
            <p:nvSpPr>
              <p:cNvPr id="73" name="26 Rectángulo redondeado">
                <a:extLst>
                  <a:ext uri="{FF2B5EF4-FFF2-40B4-BE49-F238E27FC236}">
                    <a16:creationId xmlns:a16="http://schemas.microsoft.com/office/drawing/2014/main" id="{E941F7FC-6323-825E-C1C5-A46715A670F6}"/>
                  </a:ext>
                </a:extLst>
              </p:cNvPr>
              <p:cNvSpPr/>
              <p:nvPr/>
            </p:nvSpPr>
            <p:spPr>
              <a:xfrm>
                <a:off x="92869" y="5726098"/>
                <a:ext cx="1656611" cy="356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Cárteles y Clemencia</a:t>
                </a:r>
                <a:endParaRPr lang="en-US" sz="1100" dirty="0">
                  <a:solidFill>
                    <a:prstClr val="white"/>
                  </a:solidFill>
                  <a:latin typeface="Calibri"/>
                </a:endParaRPr>
              </a:p>
            </p:txBody>
          </p:sp>
          <p:cxnSp>
            <p:nvCxnSpPr>
              <p:cNvPr id="74" name="27 Conector recto">
                <a:extLst>
                  <a:ext uri="{FF2B5EF4-FFF2-40B4-BE49-F238E27FC236}">
                    <a16:creationId xmlns:a16="http://schemas.microsoft.com/office/drawing/2014/main" id="{A761790C-4F96-8061-C825-86D6EA878121}"/>
                  </a:ext>
                </a:extLst>
              </p:cNvPr>
              <p:cNvCxnSpPr/>
              <p:nvPr/>
            </p:nvCxnSpPr>
            <p:spPr>
              <a:xfrm flipH="1">
                <a:off x="2203325" y="1660124"/>
                <a:ext cx="7215" cy="1840884"/>
              </a:xfrm>
              <a:prstGeom prst="line">
                <a:avLst/>
              </a:prstGeom>
            </p:spPr>
            <p:style>
              <a:lnRef idx="1">
                <a:schemeClr val="accent1"/>
              </a:lnRef>
              <a:fillRef idx="0">
                <a:schemeClr val="accent1"/>
              </a:fillRef>
              <a:effectRef idx="0">
                <a:schemeClr val="accent1"/>
              </a:effectRef>
              <a:fontRef idx="minor">
                <a:schemeClr val="tx1"/>
              </a:fontRef>
            </p:style>
          </p:cxnSp>
          <p:sp>
            <p:nvSpPr>
              <p:cNvPr id="75" name="34 Rectángulo redondeado">
                <a:extLst>
                  <a:ext uri="{FF2B5EF4-FFF2-40B4-BE49-F238E27FC236}">
                    <a16:creationId xmlns:a16="http://schemas.microsoft.com/office/drawing/2014/main" id="{FB958B83-640A-D971-8A2B-B11073214D9B}"/>
                  </a:ext>
                </a:extLst>
              </p:cNvPr>
              <p:cNvSpPr/>
              <p:nvPr/>
            </p:nvSpPr>
            <p:spPr>
              <a:xfrm>
                <a:off x="107078" y="4894471"/>
                <a:ext cx="1641310" cy="396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Sociedad de la Información</a:t>
                </a:r>
                <a:endParaRPr lang="en-US" sz="1100" dirty="0">
                  <a:solidFill>
                    <a:prstClr val="white"/>
                  </a:solidFill>
                  <a:latin typeface="Calibri"/>
                </a:endParaRPr>
              </a:p>
            </p:txBody>
          </p:sp>
          <p:sp>
            <p:nvSpPr>
              <p:cNvPr id="76" name="35 Rectángulo redondeado">
                <a:extLst>
                  <a:ext uri="{FF2B5EF4-FFF2-40B4-BE49-F238E27FC236}">
                    <a16:creationId xmlns:a16="http://schemas.microsoft.com/office/drawing/2014/main" id="{9309719B-6342-26F9-07C1-E1C52DA5AD44}"/>
                  </a:ext>
                </a:extLst>
              </p:cNvPr>
              <p:cNvSpPr/>
              <p:nvPr/>
            </p:nvSpPr>
            <p:spPr>
              <a:xfrm>
                <a:off x="107078" y="5354418"/>
                <a:ext cx="1641310" cy="311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Servicios</a:t>
                </a:r>
                <a:endParaRPr lang="en-US" sz="1100" dirty="0">
                  <a:solidFill>
                    <a:prstClr val="white"/>
                  </a:solidFill>
                  <a:latin typeface="Calibri"/>
                </a:endParaRPr>
              </a:p>
            </p:txBody>
          </p:sp>
          <p:sp>
            <p:nvSpPr>
              <p:cNvPr id="77" name="36 Rectángulo redondeado">
                <a:extLst>
                  <a:ext uri="{FF2B5EF4-FFF2-40B4-BE49-F238E27FC236}">
                    <a16:creationId xmlns:a16="http://schemas.microsoft.com/office/drawing/2014/main" id="{FB19EBAA-DE77-F3AA-A389-302D7B16F648}"/>
                  </a:ext>
                </a:extLst>
              </p:cNvPr>
              <p:cNvSpPr/>
              <p:nvPr/>
            </p:nvSpPr>
            <p:spPr>
              <a:xfrm>
                <a:off x="92869" y="6161103"/>
                <a:ext cx="1656611" cy="354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Vigilancia</a:t>
                </a:r>
                <a:endParaRPr lang="en-US" sz="1100" dirty="0">
                  <a:solidFill>
                    <a:prstClr val="white"/>
                  </a:solidFill>
                  <a:latin typeface="Calibri"/>
                </a:endParaRPr>
              </a:p>
            </p:txBody>
          </p:sp>
          <p:sp>
            <p:nvSpPr>
              <p:cNvPr id="78" name="37 Rectángulo redondeado">
                <a:extLst>
                  <a:ext uri="{FF2B5EF4-FFF2-40B4-BE49-F238E27FC236}">
                    <a16:creationId xmlns:a16="http://schemas.microsoft.com/office/drawing/2014/main" id="{158C8C4C-027E-BACA-CEDD-B7F7AE6542A3}"/>
                  </a:ext>
                </a:extLst>
              </p:cNvPr>
              <p:cNvSpPr/>
              <p:nvPr/>
            </p:nvSpPr>
            <p:spPr>
              <a:xfrm>
                <a:off x="3477672" y="4495896"/>
                <a:ext cx="1718317" cy="474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Energía Eléctrica</a:t>
                </a:r>
                <a:endParaRPr lang="en-US" sz="1100" dirty="0">
                  <a:solidFill>
                    <a:prstClr val="white"/>
                  </a:solidFill>
                  <a:latin typeface="Calibri"/>
                </a:endParaRPr>
              </a:p>
            </p:txBody>
          </p:sp>
          <p:sp>
            <p:nvSpPr>
              <p:cNvPr id="79" name="38 Rectángulo redondeado">
                <a:extLst>
                  <a:ext uri="{FF2B5EF4-FFF2-40B4-BE49-F238E27FC236}">
                    <a16:creationId xmlns:a16="http://schemas.microsoft.com/office/drawing/2014/main" id="{63DB9636-0653-D212-74A4-FF3ED9EE1EB6}"/>
                  </a:ext>
                </a:extLst>
              </p:cNvPr>
              <p:cNvSpPr/>
              <p:nvPr/>
            </p:nvSpPr>
            <p:spPr>
              <a:xfrm>
                <a:off x="3485708" y="5030678"/>
                <a:ext cx="1709718" cy="42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Gas Natural</a:t>
                </a:r>
                <a:endParaRPr lang="en-US" sz="1100" dirty="0">
                  <a:solidFill>
                    <a:prstClr val="white"/>
                  </a:solidFill>
                  <a:latin typeface="Calibri"/>
                </a:endParaRPr>
              </a:p>
            </p:txBody>
          </p:sp>
          <p:sp>
            <p:nvSpPr>
              <p:cNvPr id="80" name="39 Rectángulo redondeado">
                <a:extLst>
                  <a:ext uri="{FF2B5EF4-FFF2-40B4-BE49-F238E27FC236}">
                    <a16:creationId xmlns:a16="http://schemas.microsoft.com/office/drawing/2014/main" id="{F4D3B159-6843-C762-AE5B-77C559E6B4F5}"/>
                  </a:ext>
                </a:extLst>
              </p:cNvPr>
              <p:cNvSpPr/>
              <p:nvPr/>
            </p:nvSpPr>
            <p:spPr>
              <a:xfrm>
                <a:off x="3476477" y="5534987"/>
                <a:ext cx="1700595" cy="475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Regulación Económico-Financiera y Precios Regulados</a:t>
                </a:r>
                <a:endParaRPr lang="en-US" sz="1100" dirty="0">
                  <a:solidFill>
                    <a:prstClr val="white"/>
                  </a:solidFill>
                  <a:latin typeface="Calibri"/>
                </a:endParaRPr>
              </a:p>
            </p:txBody>
          </p:sp>
          <p:sp>
            <p:nvSpPr>
              <p:cNvPr id="81" name="40 Rectángulo redondeado">
                <a:extLst>
                  <a:ext uri="{FF2B5EF4-FFF2-40B4-BE49-F238E27FC236}">
                    <a16:creationId xmlns:a16="http://schemas.microsoft.com/office/drawing/2014/main" id="{7751E2F0-4233-8C98-68F4-68DDF9004679}"/>
                  </a:ext>
                </a:extLst>
              </p:cNvPr>
              <p:cNvSpPr/>
              <p:nvPr/>
            </p:nvSpPr>
            <p:spPr>
              <a:xfrm>
                <a:off x="3477320" y="6092563"/>
                <a:ext cx="1709194" cy="423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Mercados derivados  de la Energía</a:t>
                </a:r>
                <a:endParaRPr lang="en-US" sz="1100" dirty="0">
                  <a:solidFill>
                    <a:prstClr val="white"/>
                  </a:solidFill>
                  <a:latin typeface="Calibri"/>
                </a:endParaRPr>
              </a:p>
            </p:txBody>
          </p:sp>
          <p:sp>
            <p:nvSpPr>
              <p:cNvPr id="82" name="41 Rectángulo redondeado">
                <a:extLst>
                  <a:ext uri="{FF2B5EF4-FFF2-40B4-BE49-F238E27FC236}">
                    <a16:creationId xmlns:a16="http://schemas.microsoft.com/office/drawing/2014/main" id="{532F1903-F2D5-6907-81C3-FD22FD9585C6}"/>
                  </a:ext>
                </a:extLst>
              </p:cNvPr>
              <p:cNvSpPr/>
              <p:nvPr/>
            </p:nvSpPr>
            <p:spPr>
              <a:xfrm>
                <a:off x="5277872" y="4489532"/>
                <a:ext cx="1872208" cy="508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Regulación de Comunicaciones Electrónicas</a:t>
                </a:r>
                <a:endParaRPr lang="en-US" sz="1100" dirty="0">
                  <a:solidFill>
                    <a:prstClr val="white"/>
                  </a:solidFill>
                  <a:latin typeface="Calibri"/>
                </a:endParaRPr>
              </a:p>
            </p:txBody>
          </p:sp>
          <p:sp>
            <p:nvSpPr>
              <p:cNvPr id="83" name="42 Rectángulo redondeado">
                <a:extLst>
                  <a:ext uri="{FF2B5EF4-FFF2-40B4-BE49-F238E27FC236}">
                    <a16:creationId xmlns:a16="http://schemas.microsoft.com/office/drawing/2014/main" id="{30B00489-465E-58A0-D144-A3BF1E66F11F}"/>
                  </a:ext>
                </a:extLst>
              </p:cNvPr>
              <p:cNvSpPr/>
              <p:nvPr/>
            </p:nvSpPr>
            <p:spPr>
              <a:xfrm>
                <a:off x="5277872" y="5075065"/>
                <a:ext cx="1872208" cy="417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Análisis de Mercados de Comunicaciones Electrónicas</a:t>
                </a:r>
                <a:endParaRPr lang="en-US" sz="1100" dirty="0">
                  <a:solidFill>
                    <a:prstClr val="white"/>
                  </a:solidFill>
                  <a:latin typeface="Calibri"/>
                </a:endParaRPr>
              </a:p>
            </p:txBody>
          </p:sp>
          <p:sp>
            <p:nvSpPr>
              <p:cNvPr id="84" name="43 Rectángulo redondeado">
                <a:extLst>
                  <a:ext uri="{FF2B5EF4-FFF2-40B4-BE49-F238E27FC236}">
                    <a16:creationId xmlns:a16="http://schemas.microsoft.com/office/drawing/2014/main" id="{CC0B4BC5-8DF7-CD71-395A-148529FB1636}"/>
                  </a:ext>
                </a:extLst>
              </p:cNvPr>
              <p:cNvSpPr/>
              <p:nvPr/>
            </p:nvSpPr>
            <p:spPr>
              <a:xfrm>
                <a:off x="5285558" y="5578344"/>
                <a:ext cx="1864521" cy="442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Subdirección Técnica de las Comunicaciones Electrónicas</a:t>
                </a:r>
                <a:endParaRPr lang="en-US" sz="1100" dirty="0">
                  <a:solidFill>
                    <a:prstClr val="white"/>
                  </a:solidFill>
                  <a:latin typeface="Calibri"/>
                </a:endParaRPr>
              </a:p>
            </p:txBody>
          </p:sp>
          <p:sp>
            <p:nvSpPr>
              <p:cNvPr id="85" name="44 Rectángulo redondeado">
                <a:extLst>
                  <a:ext uri="{FF2B5EF4-FFF2-40B4-BE49-F238E27FC236}">
                    <a16:creationId xmlns:a16="http://schemas.microsoft.com/office/drawing/2014/main" id="{B81DBA00-A916-BE14-3D81-390A59562231}"/>
                  </a:ext>
                </a:extLst>
              </p:cNvPr>
              <p:cNvSpPr/>
              <p:nvPr/>
            </p:nvSpPr>
            <p:spPr>
              <a:xfrm>
                <a:off x="5277872" y="6092563"/>
                <a:ext cx="1872208" cy="423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Sector Audiovisual</a:t>
                </a:r>
                <a:endParaRPr lang="en-US" sz="1100" dirty="0">
                  <a:solidFill>
                    <a:prstClr val="white"/>
                  </a:solidFill>
                  <a:latin typeface="Calibri"/>
                </a:endParaRPr>
              </a:p>
            </p:txBody>
          </p:sp>
          <p:sp>
            <p:nvSpPr>
              <p:cNvPr id="86" name="45 Rectángulo redondeado">
                <a:extLst>
                  <a:ext uri="{FF2B5EF4-FFF2-40B4-BE49-F238E27FC236}">
                    <a16:creationId xmlns:a16="http://schemas.microsoft.com/office/drawing/2014/main" id="{998A1034-BE17-BDF7-8486-200FD97616B0}"/>
                  </a:ext>
                </a:extLst>
              </p:cNvPr>
              <p:cNvSpPr/>
              <p:nvPr/>
            </p:nvSpPr>
            <p:spPr>
              <a:xfrm>
                <a:off x="7222088" y="4501795"/>
                <a:ext cx="1638136" cy="466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Tarifas aeroportuarias</a:t>
                </a:r>
                <a:endParaRPr lang="en-US" sz="1100" dirty="0">
                  <a:solidFill>
                    <a:prstClr val="white"/>
                  </a:solidFill>
                  <a:latin typeface="Calibri"/>
                </a:endParaRPr>
              </a:p>
            </p:txBody>
          </p:sp>
          <p:sp>
            <p:nvSpPr>
              <p:cNvPr id="87" name="46 Rectángulo redondeado">
                <a:extLst>
                  <a:ext uri="{FF2B5EF4-FFF2-40B4-BE49-F238E27FC236}">
                    <a16:creationId xmlns:a16="http://schemas.microsoft.com/office/drawing/2014/main" id="{284917DF-70BB-335A-AE67-F048E99D40DE}"/>
                  </a:ext>
                </a:extLst>
              </p:cNvPr>
              <p:cNvSpPr/>
              <p:nvPr/>
            </p:nvSpPr>
            <p:spPr>
              <a:xfrm>
                <a:off x="7227570" y="5060467"/>
                <a:ext cx="1650701" cy="43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Sector Ferroviario</a:t>
                </a:r>
                <a:endParaRPr lang="en-US" sz="1100" dirty="0">
                  <a:solidFill>
                    <a:prstClr val="white"/>
                  </a:solidFill>
                  <a:latin typeface="Calibri"/>
                </a:endParaRPr>
              </a:p>
            </p:txBody>
          </p:sp>
          <p:sp>
            <p:nvSpPr>
              <p:cNvPr id="88" name="47 Rectángulo redondeado">
                <a:extLst>
                  <a:ext uri="{FF2B5EF4-FFF2-40B4-BE49-F238E27FC236}">
                    <a16:creationId xmlns:a16="http://schemas.microsoft.com/office/drawing/2014/main" id="{E2EB5680-28EE-812D-4085-B8BAD179F2A1}"/>
                  </a:ext>
                </a:extLst>
              </p:cNvPr>
              <p:cNvSpPr/>
              <p:nvPr/>
            </p:nvSpPr>
            <p:spPr>
              <a:xfrm>
                <a:off x="7222699" y="5594622"/>
                <a:ext cx="1638136" cy="42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Sector Postal</a:t>
                </a:r>
                <a:endParaRPr lang="en-US" sz="1100" dirty="0">
                  <a:solidFill>
                    <a:prstClr val="white"/>
                  </a:solidFill>
                  <a:latin typeface="Calibri"/>
                </a:endParaRPr>
              </a:p>
            </p:txBody>
          </p:sp>
          <p:sp>
            <p:nvSpPr>
              <p:cNvPr id="89" name="48 Rectángulo redondeado">
                <a:extLst>
                  <a:ext uri="{FF2B5EF4-FFF2-40B4-BE49-F238E27FC236}">
                    <a16:creationId xmlns:a16="http://schemas.microsoft.com/office/drawing/2014/main" id="{57D12424-D7C2-58DE-80E3-E327DF19A2A6}"/>
                  </a:ext>
                </a:extLst>
              </p:cNvPr>
              <p:cNvSpPr/>
              <p:nvPr/>
            </p:nvSpPr>
            <p:spPr>
              <a:xfrm>
                <a:off x="7243835" y="6092563"/>
                <a:ext cx="1625630" cy="423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Análisis de Mercados</a:t>
                </a:r>
                <a:endParaRPr lang="en-US" sz="1100" dirty="0">
                  <a:solidFill>
                    <a:prstClr val="white"/>
                  </a:solidFill>
                  <a:latin typeface="Calibri"/>
                </a:endParaRPr>
              </a:p>
            </p:txBody>
          </p:sp>
          <p:sp>
            <p:nvSpPr>
              <p:cNvPr id="90" name="49 Rectángulo redondeado">
                <a:extLst>
                  <a:ext uri="{FF2B5EF4-FFF2-40B4-BE49-F238E27FC236}">
                    <a16:creationId xmlns:a16="http://schemas.microsoft.com/office/drawing/2014/main" id="{D100ABDB-DF6D-FB23-9D2B-1DBB45519474}"/>
                  </a:ext>
                </a:extLst>
              </p:cNvPr>
              <p:cNvSpPr/>
              <p:nvPr/>
            </p:nvSpPr>
            <p:spPr>
              <a:xfrm>
                <a:off x="2352862" y="2924944"/>
                <a:ext cx="1484850" cy="44388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solidFill>
                      <a:prstClr val="white"/>
                    </a:solidFill>
                    <a:latin typeface="Calibri"/>
                  </a:rPr>
                  <a:t>Asesoría Económica</a:t>
                </a:r>
                <a:endParaRPr lang="en-US" sz="1400" dirty="0">
                  <a:solidFill>
                    <a:prstClr val="white"/>
                  </a:solidFill>
                  <a:latin typeface="Calibri"/>
                </a:endParaRPr>
              </a:p>
            </p:txBody>
          </p:sp>
        </p:grpSp>
        <p:sp>
          <p:nvSpPr>
            <p:cNvPr id="43" name="53 Rectángulo redondeado">
              <a:extLst>
                <a:ext uri="{FF2B5EF4-FFF2-40B4-BE49-F238E27FC236}">
                  <a16:creationId xmlns:a16="http://schemas.microsoft.com/office/drawing/2014/main" id="{9D34BAE9-2431-F842-AC98-D947604C2FD6}"/>
                </a:ext>
              </a:extLst>
            </p:cNvPr>
            <p:cNvSpPr/>
            <p:nvPr/>
          </p:nvSpPr>
          <p:spPr>
            <a:xfrm>
              <a:off x="3431278" y="3635209"/>
              <a:ext cx="1584603" cy="68506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prstClr val="white"/>
                  </a:solidFill>
                  <a:latin typeface="Calibri"/>
                </a:rPr>
                <a:t>Departamento de Promoción de la Competencia</a:t>
              </a:r>
            </a:p>
          </p:txBody>
        </p:sp>
        <p:sp>
          <p:nvSpPr>
            <p:cNvPr id="44" name="54 Rectángulo redondeado">
              <a:extLst>
                <a:ext uri="{FF2B5EF4-FFF2-40B4-BE49-F238E27FC236}">
                  <a16:creationId xmlns:a16="http://schemas.microsoft.com/office/drawing/2014/main" id="{7B8881C6-C986-F76F-538E-95600C21D79F}"/>
                </a:ext>
              </a:extLst>
            </p:cNvPr>
            <p:cNvSpPr/>
            <p:nvPr/>
          </p:nvSpPr>
          <p:spPr>
            <a:xfrm>
              <a:off x="3445487" y="4401991"/>
              <a:ext cx="1569967" cy="473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Estudios e informes</a:t>
              </a:r>
              <a:endParaRPr lang="en-US" sz="1100" dirty="0">
                <a:solidFill>
                  <a:prstClr val="white"/>
                </a:solidFill>
                <a:latin typeface="Calibri"/>
              </a:endParaRPr>
            </a:p>
          </p:txBody>
        </p:sp>
        <p:sp>
          <p:nvSpPr>
            <p:cNvPr id="45" name="56 Rectángulo redondeado">
              <a:extLst>
                <a:ext uri="{FF2B5EF4-FFF2-40B4-BE49-F238E27FC236}">
                  <a16:creationId xmlns:a16="http://schemas.microsoft.com/office/drawing/2014/main" id="{9109A30F-ABC6-F965-E76B-18F077892DF1}"/>
                </a:ext>
              </a:extLst>
            </p:cNvPr>
            <p:cNvSpPr/>
            <p:nvPr/>
          </p:nvSpPr>
          <p:spPr>
            <a:xfrm>
              <a:off x="3445487" y="4959465"/>
              <a:ext cx="1569967" cy="521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Ayudas públicas e informes de proyectos normativos</a:t>
              </a:r>
              <a:endParaRPr lang="en-US" sz="1100" dirty="0">
                <a:solidFill>
                  <a:prstClr val="white"/>
                </a:solidFill>
                <a:latin typeface="Calibri"/>
              </a:endParaRPr>
            </a:p>
          </p:txBody>
        </p:sp>
        <p:sp>
          <p:nvSpPr>
            <p:cNvPr id="46" name="57 Rectángulo redondeado">
              <a:extLst>
                <a:ext uri="{FF2B5EF4-FFF2-40B4-BE49-F238E27FC236}">
                  <a16:creationId xmlns:a16="http://schemas.microsoft.com/office/drawing/2014/main" id="{7BA73C98-0EF6-68B9-6A98-AF67F869187F}"/>
                </a:ext>
              </a:extLst>
            </p:cNvPr>
            <p:cNvSpPr/>
            <p:nvPr/>
          </p:nvSpPr>
          <p:spPr>
            <a:xfrm>
              <a:off x="3445487" y="5567279"/>
              <a:ext cx="1569967" cy="409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prstClr val="white"/>
                  </a:solidFill>
                  <a:latin typeface="Calibri"/>
                </a:rPr>
                <a:t>Análisis económico</a:t>
              </a:r>
              <a:endParaRPr lang="en-US" sz="1100" dirty="0">
                <a:solidFill>
                  <a:prstClr val="white"/>
                </a:solidFill>
                <a:latin typeface="Calibri"/>
              </a:endParaRPr>
            </a:p>
          </p:txBody>
        </p:sp>
        <p:cxnSp>
          <p:nvCxnSpPr>
            <p:cNvPr id="47" name="59 Conector recto">
              <a:extLst>
                <a:ext uri="{FF2B5EF4-FFF2-40B4-BE49-F238E27FC236}">
                  <a16:creationId xmlns:a16="http://schemas.microsoft.com/office/drawing/2014/main" id="{47BABE94-DA82-FD66-72EB-4ED21E886C4F}"/>
                </a:ext>
              </a:extLst>
            </p:cNvPr>
            <p:cNvCxnSpPr/>
            <p:nvPr/>
          </p:nvCxnSpPr>
          <p:spPr>
            <a:xfrm>
              <a:off x="2617822" y="3429000"/>
              <a:ext cx="7027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70 Conector recto">
              <a:extLst>
                <a:ext uri="{FF2B5EF4-FFF2-40B4-BE49-F238E27FC236}">
                  <a16:creationId xmlns:a16="http://schemas.microsoft.com/office/drawing/2014/main" id="{2567AB5F-5925-D490-4976-1D58222F2308}"/>
                </a:ext>
              </a:extLst>
            </p:cNvPr>
            <p:cNvCxnSpPr/>
            <p:nvPr/>
          </p:nvCxnSpPr>
          <p:spPr>
            <a:xfrm>
              <a:off x="4223792" y="3429000"/>
              <a:ext cx="0" cy="20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73 Conector recto">
              <a:extLst>
                <a:ext uri="{FF2B5EF4-FFF2-40B4-BE49-F238E27FC236}">
                  <a16:creationId xmlns:a16="http://schemas.microsoft.com/office/drawing/2014/main" id="{F486ADBC-E317-AC1E-FB83-D569392F6418}"/>
                </a:ext>
              </a:extLst>
            </p:cNvPr>
            <p:cNvCxnSpPr>
              <a:endCxn id="50" idx="1"/>
            </p:cNvCxnSpPr>
            <p:nvPr/>
          </p:nvCxnSpPr>
          <p:spPr>
            <a:xfrm>
              <a:off x="3822228" y="2497867"/>
              <a:ext cx="149537" cy="949"/>
            </a:xfrm>
            <a:prstGeom prst="line">
              <a:avLst/>
            </a:prstGeom>
          </p:spPr>
          <p:style>
            <a:lnRef idx="1">
              <a:schemeClr val="accent1"/>
            </a:lnRef>
            <a:fillRef idx="0">
              <a:schemeClr val="accent1"/>
            </a:fillRef>
            <a:effectRef idx="0">
              <a:schemeClr val="accent1"/>
            </a:effectRef>
            <a:fontRef idx="minor">
              <a:schemeClr val="tx1"/>
            </a:fontRef>
          </p:style>
        </p:cxnSp>
        <p:sp>
          <p:nvSpPr>
            <p:cNvPr id="50" name="74 Rectángulo redondeado">
              <a:extLst>
                <a:ext uri="{FF2B5EF4-FFF2-40B4-BE49-F238E27FC236}">
                  <a16:creationId xmlns:a16="http://schemas.microsoft.com/office/drawing/2014/main" id="{4C396294-50E4-A2F0-56A5-308418C06B55}"/>
                </a:ext>
              </a:extLst>
            </p:cNvPr>
            <p:cNvSpPr/>
            <p:nvPr/>
          </p:nvSpPr>
          <p:spPr>
            <a:xfrm>
              <a:off x="3971764" y="2276873"/>
              <a:ext cx="1476164" cy="44388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prstClr val="white"/>
                  </a:solidFill>
                  <a:latin typeface="Calibri"/>
                </a:rPr>
                <a:t>Relaciones internacionales</a:t>
              </a:r>
              <a:endParaRPr lang="en-US" sz="1400" dirty="0">
                <a:solidFill>
                  <a:prstClr val="white"/>
                </a:solidFill>
                <a:latin typeface="Calibri"/>
              </a:endParaRPr>
            </a:p>
          </p:txBody>
        </p:sp>
        <p:sp>
          <p:nvSpPr>
            <p:cNvPr id="51" name="51 Rectángulo redondeado">
              <a:extLst>
                <a:ext uri="{FF2B5EF4-FFF2-40B4-BE49-F238E27FC236}">
                  <a16:creationId xmlns:a16="http://schemas.microsoft.com/office/drawing/2014/main" id="{E4EAC5F5-8865-9522-67B6-B62D089A0B96}"/>
                </a:ext>
              </a:extLst>
            </p:cNvPr>
            <p:cNvSpPr/>
            <p:nvPr/>
          </p:nvSpPr>
          <p:spPr>
            <a:xfrm>
              <a:off x="8513990" y="2729142"/>
              <a:ext cx="1404156" cy="44388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solidFill>
                    <a:prstClr val="white"/>
                  </a:solidFill>
                  <a:latin typeface="Calibri"/>
                </a:rPr>
                <a:t>Asesoría Jurídica</a:t>
              </a:r>
              <a:endParaRPr lang="en-US" sz="1400" dirty="0">
                <a:solidFill>
                  <a:prstClr val="white"/>
                </a:solidFill>
                <a:latin typeface="Calibri"/>
              </a:endParaRPr>
            </a:p>
          </p:txBody>
        </p:sp>
        <p:cxnSp>
          <p:nvCxnSpPr>
            <p:cNvPr id="52" name="58 Conector recto">
              <a:extLst>
                <a:ext uri="{FF2B5EF4-FFF2-40B4-BE49-F238E27FC236}">
                  <a16:creationId xmlns:a16="http://schemas.microsoft.com/office/drawing/2014/main" id="{597FFB0C-0C8A-E476-BA34-507921660169}"/>
                </a:ext>
              </a:extLst>
            </p:cNvPr>
            <p:cNvCxnSpPr>
              <a:endCxn id="53" idx="1"/>
            </p:cNvCxnSpPr>
            <p:nvPr/>
          </p:nvCxnSpPr>
          <p:spPr>
            <a:xfrm>
              <a:off x="3822228" y="1921803"/>
              <a:ext cx="149537" cy="949"/>
            </a:xfrm>
            <a:prstGeom prst="line">
              <a:avLst/>
            </a:prstGeom>
          </p:spPr>
          <p:style>
            <a:lnRef idx="1">
              <a:schemeClr val="accent1"/>
            </a:lnRef>
            <a:fillRef idx="0">
              <a:schemeClr val="accent1"/>
            </a:fillRef>
            <a:effectRef idx="0">
              <a:schemeClr val="accent1"/>
            </a:effectRef>
            <a:fontRef idx="minor">
              <a:schemeClr val="tx1"/>
            </a:fontRef>
          </p:style>
        </p:cxnSp>
        <p:sp>
          <p:nvSpPr>
            <p:cNvPr id="53" name="60 Rectángulo redondeado">
              <a:extLst>
                <a:ext uri="{FF2B5EF4-FFF2-40B4-BE49-F238E27FC236}">
                  <a16:creationId xmlns:a16="http://schemas.microsoft.com/office/drawing/2014/main" id="{F528004D-6583-8111-2A5E-65B13F7D9D97}"/>
                </a:ext>
              </a:extLst>
            </p:cNvPr>
            <p:cNvSpPr/>
            <p:nvPr/>
          </p:nvSpPr>
          <p:spPr>
            <a:xfrm>
              <a:off x="3971764" y="1700809"/>
              <a:ext cx="1476164" cy="44388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solidFill>
                    <a:prstClr val="white"/>
                  </a:solidFill>
                  <a:latin typeface="Calibri"/>
                </a:rPr>
                <a:t>Comunicación</a:t>
              </a:r>
              <a:endParaRPr lang="en-US" sz="1400" dirty="0">
                <a:solidFill>
                  <a:prstClr val="white"/>
                </a:solidFill>
                <a:latin typeface="Calibri"/>
              </a:endParaRPr>
            </a:p>
          </p:txBody>
        </p:sp>
      </p:grpSp>
      <p:sp>
        <p:nvSpPr>
          <p:cNvPr id="91" name="CaixaDeTexto 1">
            <a:extLst>
              <a:ext uri="{FF2B5EF4-FFF2-40B4-BE49-F238E27FC236}">
                <a16:creationId xmlns:a16="http://schemas.microsoft.com/office/drawing/2014/main" id="{A0947493-089F-9158-4BA6-67459A120996}"/>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Tree>
    <p:extLst>
      <p:ext uri="{BB962C8B-B14F-4D97-AF65-F5344CB8AC3E}">
        <p14:creationId xmlns:p14="http://schemas.microsoft.com/office/powerpoint/2010/main" val="296923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C5DD116-0AA8-2160-E5C3-9BDBD0B9D0B3}"/>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pic>
        <p:nvPicPr>
          <p:cNvPr id="3" name="Picture 2">
            <a:extLst>
              <a:ext uri="{FF2B5EF4-FFF2-40B4-BE49-F238E27FC236}">
                <a16:creationId xmlns:a16="http://schemas.microsoft.com/office/drawing/2014/main" id="{DEE11140-4562-219C-CC28-DA1C23E73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1931732"/>
            <a:ext cx="6864350"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71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1129286-C1FC-2FDA-E59E-890D9E96CF16}"/>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pic>
        <p:nvPicPr>
          <p:cNvPr id="3" name="Picture 2">
            <a:extLst>
              <a:ext uri="{FF2B5EF4-FFF2-40B4-BE49-F238E27FC236}">
                <a16:creationId xmlns:a16="http://schemas.microsoft.com/office/drawing/2014/main" id="{066957E2-AD16-427B-8D31-62CCB7DBA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427" y="2180357"/>
            <a:ext cx="6937849" cy="383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19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CA3FA3B-6D6B-0E4D-F76A-C36B5B0808E8}"/>
              </a:ext>
            </a:extLst>
          </p:cNvPr>
          <p:cNvSpPr txBox="1"/>
          <p:nvPr/>
        </p:nvSpPr>
        <p:spPr>
          <a:xfrm>
            <a:off x="193111" y="292100"/>
            <a:ext cx="1069524"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CNMC</a:t>
            </a:r>
          </a:p>
        </p:txBody>
      </p:sp>
      <p:sp>
        <p:nvSpPr>
          <p:cNvPr id="3" name="Marcador de contenido 2">
            <a:extLst>
              <a:ext uri="{FF2B5EF4-FFF2-40B4-BE49-F238E27FC236}">
                <a16:creationId xmlns:a16="http://schemas.microsoft.com/office/drawing/2014/main" id="{2FBABF3A-41DD-E6BE-0E2F-8D7D19BE8E6F}"/>
              </a:ext>
            </a:extLst>
          </p:cNvPr>
          <p:cNvSpPr txBox="1">
            <a:spLocks/>
          </p:cNvSpPr>
          <p:nvPr/>
        </p:nvSpPr>
        <p:spPr>
          <a:xfrm>
            <a:off x="193111" y="1196752"/>
            <a:ext cx="10435305" cy="5121915"/>
          </a:xfrm>
          <a:prstGeom prst="rect">
            <a:avLst/>
          </a:prstGeom>
          <a:noFill/>
        </p:spPr>
        <p:txBody>
          <a:bodyPr wrap="square">
            <a:spAutoFit/>
          </a:bodyPr>
          <a:lstStyle>
            <a:defPPr>
              <a:defRPr lang="pt-BR"/>
            </a:defPPr>
            <a:lvl1pPr algn="just">
              <a:defRPr sz="2400" b="1">
                <a:solidFill>
                  <a:schemeClr val="accent3"/>
                </a:solidFill>
                <a:latin typeface="Arial Narrow" panose="020B0606020202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bg1">
                    <a:lumMod val="50000"/>
                  </a:schemeClr>
                </a:solidFill>
              </a:rPr>
              <a:t>La impugnabilidad de los actos administrativos de la CNMC en la vía administrativa y contencioso –administrativa</a:t>
            </a:r>
          </a:p>
          <a:p>
            <a:pPr lvl="1" algn="just"/>
            <a:r>
              <a:rPr lang="es-ES" sz="2000" dirty="0">
                <a:solidFill>
                  <a:schemeClr val="bg1">
                    <a:lumMod val="50000"/>
                  </a:schemeClr>
                </a:solidFill>
                <a:latin typeface="Arial Narrow" panose="020B0606020202030204" pitchFamily="34" charset="0"/>
              </a:rPr>
              <a:t>Uno de los 3 mecanismos de control de la actuación del organismo regulador: los otros dos son la obligación de publicidad y transparencia en la actuación (art.37 Ley 3/2013) y el control parlamentario (art.39).</a:t>
            </a:r>
          </a:p>
          <a:p>
            <a:pPr marL="457200" lvl="1" indent="0" algn="just">
              <a:buNone/>
            </a:pPr>
            <a:endParaRPr lang="es-ES" sz="2000" dirty="0">
              <a:solidFill>
                <a:schemeClr val="bg1">
                  <a:lumMod val="50000"/>
                </a:schemeClr>
              </a:solidFill>
              <a:latin typeface="Arial Narrow" panose="020B0606020202030204" pitchFamily="34" charset="0"/>
            </a:endParaRPr>
          </a:p>
          <a:p>
            <a:pPr marL="457200" lvl="1" indent="0" algn="just">
              <a:buNone/>
            </a:pPr>
            <a:r>
              <a:rPr lang="es-ES" sz="2000" b="1" dirty="0">
                <a:solidFill>
                  <a:schemeClr val="bg1">
                    <a:lumMod val="50000"/>
                  </a:schemeClr>
                </a:solidFill>
                <a:latin typeface="Arial Narrow" panose="020B0606020202030204" pitchFamily="34" charset="0"/>
              </a:rPr>
              <a:t>Actos impugnables:</a:t>
            </a:r>
          </a:p>
          <a:p>
            <a:pPr lvl="1" algn="just"/>
            <a:r>
              <a:rPr lang="es-ES" sz="2000" dirty="0">
                <a:solidFill>
                  <a:schemeClr val="bg1">
                    <a:lumMod val="50000"/>
                  </a:schemeClr>
                </a:solidFill>
                <a:latin typeface="Arial Narrow" panose="020B0606020202030204" pitchFamily="34" charset="0"/>
              </a:rPr>
              <a:t>Las disposiciones (Circulares), resoluciones y actos administrativos de la CNMC ponen fin a la vía administrativa, y serán recurribles directamente ante la Sala de lo Cont.-</a:t>
            </a:r>
            <a:r>
              <a:rPr lang="es-ES" sz="2000" dirty="0" err="1">
                <a:solidFill>
                  <a:schemeClr val="bg1">
                    <a:lumMod val="50000"/>
                  </a:schemeClr>
                </a:solidFill>
                <a:latin typeface="Arial Narrow" panose="020B0606020202030204" pitchFamily="34" charset="0"/>
              </a:rPr>
              <a:t>Adm</a:t>
            </a:r>
            <a:r>
              <a:rPr lang="es-ES" sz="2000" dirty="0">
                <a:solidFill>
                  <a:schemeClr val="bg1">
                    <a:lumMod val="50000"/>
                  </a:schemeClr>
                </a:solidFill>
                <a:latin typeface="Arial Narrow" panose="020B0606020202030204" pitchFamily="34" charset="0"/>
              </a:rPr>
              <a:t>. de la Audiencia Nacional.  Posteriormente y, en su caso, cabe ir en casación ante la Sala de lo </a:t>
            </a:r>
            <a:r>
              <a:rPr lang="es-ES" sz="2000" dirty="0" err="1">
                <a:solidFill>
                  <a:schemeClr val="bg1">
                    <a:lumMod val="50000"/>
                  </a:schemeClr>
                </a:solidFill>
                <a:latin typeface="Arial Narrow" panose="020B0606020202030204" pitchFamily="34" charset="0"/>
              </a:rPr>
              <a:t>Cont-Adm</a:t>
            </a:r>
            <a:r>
              <a:rPr lang="es-ES" sz="2000" dirty="0">
                <a:solidFill>
                  <a:schemeClr val="bg1">
                    <a:lumMod val="50000"/>
                  </a:schemeClr>
                </a:solidFill>
                <a:latin typeface="Arial Narrow" panose="020B0606020202030204" pitchFamily="34" charset="0"/>
              </a:rPr>
              <a:t>. del Tribunal Supremo (Disposición Adicional Cuarta.5 de la LJCA). </a:t>
            </a:r>
          </a:p>
          <a:p>
            <a:pPr lvl="1" algn="just"/>
            <a:r>
              <a:rPr lang="es-ES" sz="2000" dirty="0">
                <a:solidFill>
                  <a:schemeClr val="bg1">
                    <a:lumMod val="50000"/>
                  </a:schemeClr>
                </a:solidFill>
                <a:latin typeface="Arial Narrow" panose="020B0606020202030204" pitchFamily="34" charset="0"/>
              </a:rPr>
              <a:t> Quedan fuera de estas vías de impugnación las resoluciones de arbitraje de Derecho Privado: los Laudos de la CNMC son impugnables ante el Tribunal Superior de Justicia  (art. 8.5 de la Ley 60/2003 de Arbitraje modificada por Ley 11/2011, de 20.5.11; antes de la reforma, ante la AP) mediante la acción de nulidad del Laudo (arts. 40 a 43 de la Ley 60/2003 de Arbitraje).</a:t>
            </a:r>
            <a:endParaRPr lang="es-ES" dirty="0">
              <a:solidFill>
                <a:schemeClr val="bg1">
                  <a:lumMod val="50000"/>
                </a:schemeClr>
              </a:solidFill>
            </a:endParaRPr>
          </a:p>
          <a:p>
            <a:endParaRPr lang="es-ES" dirty="0">
              <a:solidFill>
                <a:schemeClr val="bg1">
                  <a:lumMod val="50000"/>
                </a:schemeClr>
              </a:solidFill>
            </a:endParaRPr>
          </a:p>
        </p:txBody>
      </p:sp>
    </p:spTree>
    <p:extLst>
      <p:ext uri="{BB962C8B-B14F-4D97-AF65-F5344CB8AC3E}">
        <p14:creationId xmlns:p14="http://schemas.microsoft.com/office/powerpoint/2010/main" val="18323448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3724</TotalTime>
  <Words>4459</Words>
  <Application>Microsoft Office PowerPoint</Application>
  <PresentationFormat>Panorámica</PresentationFormat>
  <Paragraphs>567</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36</vt:i4>
      </vt:variant>
    </vt:vector>
  </HeadingPairs>
  <TitlesOfParts>
    <vt:vector size="47" baseType="lpstr">
      <vt:lpstr>Arial</vt:lpstr>
      <vt:lpstr>Arial Narrow</vt:lpstr>
      <vt:lpstr>Calibri</vt:lpstr>
      <vt:lpstr>Courier New</vt:lpstr>
      <vt:lpstr>Myriad Pro</vt:lpstr>
      <vt:lpstr>Wingdings</vt:lpstr>
      <vt:lpstr>Tema do Office</vt:lpstr>
      <vt:lpstr>Personalizar design</vt:lpstr>
      <vt:lpstr>1_Personalizar design</vt:lpstr>
      <vt:lpstr>2_Personalizar design</vt:lpstr>
      <vt:lpstr>3_Personalizar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 dos Santos Santana (PDTI)</dc:creator>
  <cp:lastModifiedBy>xxx</cp:lastModifiedBy>
  <cp:revision>283</cp:revision>
  <cp:lastPrinted>2022-05-04T11:33:09Z</cp:lastPrinted>
  <dcterms:created xsi:type="dcterms:W3CDTF">2019-04-16T13:01:57Z</dcterms:created>
  <dcterms:modified xsi:type="dcterms:W3CDTF">2024-07-26T16:15:44Z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707d3e-ee9a-4b44-b9d3-ec2af873d3b4_Enabled">
    <vt:lpwstr>true</vt:lpwstr>
  </property>
  <property fmtid="{D5CDD505-2E9C-101B-9397-08002B2CF9AE}" pid="3" name="MSIP_Label_17707d3e-ee9a-4b44-b9d3-ec2af873d3b4_SetDate">
    <vt:lpwstr>2022-05-03T15:57:00Z</vt:lpwstr>
  </property>
  <property fmtid="{D5CDD505-2E9C-101B-9397-08002B2CF9AE}" pid="4" name="MSIP_Label_17707d3e-ee9a-4b44-b9d3-ec2af873d3b4_Method">
    <vt:lpwstr>Privileged</vt:lpwstr>
  </property>
  <property fmtid="{D5CDD505-2E9C-101B-9397-08002B2CF9AE}" pid="5" name="MSIP_Label_17707d3e-ee9a-4b44-b9d3-ec2af873d3b4_Name">
    <vt:lpwstr>PUBLICA</vt:lpwstr>
  </property>
  <property fmtid="{D5CDD505-2E9C-101B-9397-08002B2CF9AE}" pid="6" name="MSIP_Label_17707d3e-ee9a-4b44-b9d3-ec2af873d3b4_SiteId">
    <vt:lpwstr>6aa9af7d-66e3-4309-b8d7-e4aef08e5761</vt:lpwstr>
  </property>
  <property fmtid="{D5CDD505-2E9C-101B-9397-08002B2CF9AE}" pid="7" name="MSIP_Label_17707d3e-ee9a-4b44-b9d3-ec2af873d3b4_ActionId">
    <vt:lpwstr>a1bdb9da-91fb-4c3d-a848-83a1fa3a473c</vt:lpwstr>
  </property>
  <property fmtid="{D5CDD505-2E9C-101B-9397-08002B2CF9AE}" pid="8" name="MSIP_Label_17707d3e-ee9a-4b44-b9d3-ec2af873d3b4_ContentBits">
    <vt:lpwstr>2</vt:lpwstr>
  </property>
  <property fmtid="{D5CDD505-2E9C-101B-9397-08002B2CF9AE}" pid="9" name="ClassificationContentMarkingFooterLocations">
    <vt:lpwstr>Tema do Office:3\Personalizar design:3\1_Personalizar design:3\2_Personalizar design:3\3_Personalizar design:3</vt:lpwstr>
  </property>
  <property fmtid="{D5CDD505-2E9C-101B-9397-08002B2CF9AE}" pid="10" name="ClassificationContentMarkingFooterText">
    <vt:lpwstr>PÚBLICA</vt:lpwstr>
  </property>
</Properties>
</file>