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1" r:id="rId5"/>
    <p:sldMasterId id="2147483653" r:id="rId6"/>
    <p:sldMasterId id="2147483655" r:id="rId7"/>
    <p:sldMasterId id="2147483657" r:id="rId8"/>
    <p:sldMasterId id="2147483711" r:id="rId9"/>
  </p:sldMasterIdLst>
  <p:notesMasterIdLst>
    <p:notesMasterId r:id="rId28"/>
  </p:notesMasterIdLst>
  <p:sldIdLst>
    <p:sldId id="261" r:id="rId10"/>
    <p:sldId id="398" r:id="rId11"/>
    <p:sldId id="264" r:id="rId12"/>
    <p:sldId id="396" r:id="rId13"/>
    <p:sldId id="367" r:id="rId14"/>
    <p:sldId id="369" r:id="rId15"/>
    <p:sldId id="370" r:id="rId16"/>
    <p:sldId id="371" r:id="rId17"/>
    <p:sldId id="372" r:id="rId18"/>
    <p:sldId id="374" r:id="rId19"/>
    <p:sldId id="376" r:id="rId20"/>
    <p:sldId id="378" r:id="rId21"/>
    <p:sldId id="380" r:id="rId22"/>
    <p:sldId id="382" r:id="rId23"/>
    <p:sldId id="397" r:id="rId24"/>
    <p:sldId id="399" r:id="rId25"/>
    <p:sldId id="400" r:id="rId26"/>
    <p:sldId id="297" r:id="rId27"/>
  </p:sldIdLst>
  <p:sldSz cx="12192000" cy="6858000"/>
  <p:notesSz cx="6858000" cy="994727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6" userDrawn="1">
          <p15:clr>
            <a:srgbClr val="A4A3A4"/>
          </p15:clr>
        </p15:guide>
        <p15:guide id="2" pos="5314" userDrawn="1">
          <p15:clr>
            <a:srgbClr val="A4A3A4"/>
          </p15:clr>
        </p15:guide>
        <p15:guide id="3" pos="143" userDrawn="1">
          <p15:clr>
            <a:srgbClr val="A4A3A4"/>
          </p15:clr>
        </p15:guide>
        <p15:guide id="4" orient="horz" pos="14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700"/>
    <a:srgbClr val="F9F9F9"/>
    <a:srgbClr val="8BB236"/>
    <a:srgbClr val="006AAF"/>
    <a:srgbClr val="61911B"/>
    <a:srgbClr val="78B3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3321" autoAdjust="0"/>
  </p:normalViewPr>
  <p:slideViewPr>
    <p:cSldViewPr snapToGrid="0" showGuides="1">
      <p:cViewPr varScale="1">
        <p:scale>
          <a:sx n="106" d="100"/>
          <a:sy n="106" d="100"/>
        </p:scale>
        <p:origin x="1080" y="108"/>
      </p:cViewPr>
      <p:guideLst>
        <p:guide orient="horz" pos="3226"/>
        <p:guide pos="5314"/>
        <p:guide pos="143"/>
        <p:guide orient="horz" pos="145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A6C9086D-EF6F-4F7F-BFE3-24AE8E31902C}" type="datetimeFigureOut">
              <a:rPr lang="es-ES" smtClean="0"/>
              <a:t>14/02/2025</a:t>
            </a:fld>
            <a:endParaRPr lang="es-ES"/>
          </a:p>
        </p:txBody>
      </p:sp>
      <p:sp>
        <p:nvSpPr>
          <p:cNvPr id="4" name="Marcador de imagen de diapositiva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869D4A59-7C6D-42BD-B8A7-42A9CAABC135}" type="slidenum">
              <a:rPr lang="es-ES" smtClean="0"/>
              <a:t>‹nº›</a:t>
            </a:fld>
            <a:endParaRPr lang="es-ES"/>
          </a:p>
        </p:txBody>
      </p:sp>
    </p:spTree>
    <p:extLst>
      <p:ext uri="{BB962C8B-B14F-4D97-AF65-F5344CB8AC3E}">
        <p14:creationId xmlns:p14="http://schemas.microsoft.com/office/powerpoint/2010/main" val="34770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869D4A59-7C6D-42BD-B8A7-42A9CAABC135}" type="slidenum">
              <a:rPr lang="es-ES" smtClean="0"/>
              <a:t>6</a:t>
            </a:fld>
            <a:endParaRPr lang="es-ES"/>
          </a:p>
        </p:txBody>
      </p:sp>
    </p:spTree>
    <p:extLst>
      <p:ext uri="{BB962C8B-B14F-4D97-AF65-F5344CB8AC3E}">
        <p14:creationId xmlns:p14="http://schemas.microsoft.com/office/powerpoint/2010/main" val="3238911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869D4A59-7C6D-42BD-B8A7-42A9CAABC135}" type="slidenum">
              <a:rPr lang="es-ES" smtClean="0"/>
              <a:t>15</a:t>
            </a:fld>
            <a:endParaRPr lang="es-ES"/>
          </a:p>
        </p:txBody>
      </p:sp>
    </p:spTree>
    <p:extLst>
      <p:ext uri="{BB962C8B-B14F-4D97-AF65-F5344CB8AC3E}">
        <p14:creationId xmlns:p14="http://schemas.microsoft.com/office/powerpoint/2010/main" val="1292452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869D4A59-7C6D-42BD-B8A7-42A9CAABC135}" type="slidenum">
              <a:rPr lang="es-ES" smtClean="0"/>
              <a:t>16</a:t>
            </a:fld>
            <a:endParaRPr lang="es-ES"/>
          </a:p>
        </p:txBody>
      </p:sp>
    </p:spTree>
    <p:extLst>
      <p:ext uri="{BB962C8B-B14F-4D97-AF65-F5344CB8AC3E}">
        <p14:creationId xmlns:p14="http://schemas.microsoft.com/office/powerpoint/2010/main" val="428749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869D4A59-7C6D-42BD-B8A7-42A9CAABC135}" type="slidenum">
              <a:rPr lang="es-ES" smtClean="0"/>
              <a:t>17</a:t>
            </a:fld>
            <a:endParaRPr lang="es-ES"/>
          </a:p>
        </p:txBody>
      </p:sp>
    </p:spTree>
    <p:extLst>
      <p:ext uri="{BB962C8B-B14F-4D97-AF65-F5344CB8AC3E}">
        <p14:creationId xmlns:p14="http://schemas.microsoft.com/office/powerpoint/2010/main" val="299281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869D4A59-7C6D-42BD-B8A7-42A9CAABC135}" type="slidenum">
              <a:rPr lang="es-ES" smtClean="0"/>
              <a:t>7</a:t>
            </a:fld>
            <a:endParaRPr lang="es-ES"/>
          </a:p>
        </p:txBody>
      </p:sp>
    </p:spTree>
    <p:extLst>
      <p:ext uri="{BB962C8B-B14F-4D97-AF65-F5344CB8AC3E}">
        <p14:creationId xmlns:p14="http://schemas.microsoft.com/office/powerpoint/2010/main" val="225317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869D4A59-7C6D-42BD-B8A7-42A9CAABC135}" type="slidenum">
              <a:rPr lang="es-ES" smtClean="0"/>
              <a:t>8</a:t>
            </a:fld>
            <a:endParaRPr lang="es-ES"/>
          </a:p>
        </p:txBody>
      </p:sp>
    </p:spTree>
    <p:extLst>
      <p:ext uri="{BB962C8B-B14F-4D97-AF65-F5344CB8AC3E}">
        <p14:creationId xmlns:p14="http://schemas.microsoft.com/office/powerpoint/2010/main" val="422264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869D4A59-7C6D-42BD-B8A7-42A9CAABC135}" type="slidenum">
              <a:rPr lang="es-ES" smtClean="0"/>
              <a:t>9</a:t>
            </a:fld>
            <a:endParaRPr lang="es-ES"/>
          </a:p>
        </p:txBody>
      </p:sp>
    </p:spTree>
    <p:extLst>
      <p:ext uri="{BB962C8B-B14F-4D97-AF65-F5344CB8AC3E}">
        <p14:creationId xmlns:p14="http://schemas.microsoft.com/office/powerpoint/2010/main" val="154515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869D4A59-7C6D-42BD-B8A7-42A9CAABC135}" type="slidenum">
              <a:rPr lang="es-ES" smtClean="0"/>
              <a:t>10</a:t>
            </a:fld>
            <a:endParaRPr lang="es-ES"/>
          </a:p>
        </p:txBody>
      </p:sp>
    </p:spTree>
    <p:extLst>
      <p:ext uri="{BB962C8B-B14F-4D97-AF65-F5344CB8AC3E}">
        <p14:creationId xmlns:p14="http://schemas.microsoft.com/office/powerpoint/2010/main" val="422751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869D4A59-7C6D-42BD-B8A7-42A9CAABC135}" type="slidenum">
              <a:rPr lang="es-ES" smtClean="0"/>
              <a:t>11</a:t>
            </a:fld>
            <a:endParaRPr lang="es-ES"/>
          </a:p>
        </p:txBody>
      </p:sp>
    </p:spTree>
    <p:extLst>
      <p:ext uri="{BB962C8B-B14F-4D97-AF65-F5344CB8AC3E}">
        <p14:creationId xmlns:p14="http://schemas.microsoft.com/office/powerpoint/2010/main" val="168568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869D4A59-7C6D-42BD-B8A7-42A9CAABC135}" type="slidenum">
              <a:rPr lang="es-ES" smtClean="0"/>
              <a:t>12</a:t>
            </a:fld>
            <a:endParaRPr lang="es-ES"/>
          </a:p>
        </p:txBody>
      </p:sp>
    </p:spTree>
    <p:extLst>
      <p:ext uri="{BB962C8B-B14F-4D97-AF65-F5344CB8AC3E}">
        <p14:creationId xmlns:p14="http://schemas.microsoft.com/office/powerpoint/2010/main" val="123009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869D4A59-7C6D-42BD-B8A7-42A9CAABC135}" type="slidenum">
              <a:rPr lang="es-ES" smtClean="0"/>
              <a:t>13</a:t>
            </a:fld>
            <a:endParaRPr lang="es-ES"/>
          </a:p>
        </p:txBody>
      </p:sp>
    </p:spTree>
    <p:extLst>
      <p:ext uri="{BB962C8B-B14F-4D97-AF65-F5344CB8AC3E}">
        <p14:creationId xmlns:p14="http://schemas.microsoft.com/office/powerpoint/2010/main" val="276014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869D4A59-7C6D-42BD-B8A7-42A9CAABC135}" type="slidenum">
              <a:rPr lang="es-ES" smtClean="0"/>
              <a:t>14</a:t>
            </a:fld>
            <a:endParaRPr lang="es-ES"/>
          </a:p>
        </p:txBody>
      </p:sp>
    </p:spTree>
    <p:extLst>
      <p:ext uri="{BB962C8B-B14F-4D97-AF65-F5344CB8AC3E}">
        <p14:creationId xmlns:p14="http://schemas.microsoft.com/office/powerpoint/2010/main" val="131859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49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626620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4949805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21138556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1165124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8528095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36125353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8768301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6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36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3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08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06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04249573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19200960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1707267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98013398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 Id="rId9" Type="http://schemas.microsoft.com/office/2007/relationships/hdphoto" Target="../media/hdphoto3.wdp"/></Relationships>
</file>

<file path=ppt/slideMasters/_rels/slideMaster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6.xml"/><Relationship Id="rId1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microsoft.com/office/2007/relationships/hdphoto" Target="../media/hdphoto2.wdp"/><Relationship Id="rId2" Type="http://schemas.openxmlformats.org/officeDocument/2006/relationships/slideLayout" Target="../slideLayouts/slideLayout7.xml"/><Relationship Id="rId16" Type="http://schemas.openxmlformats.org/officeDocument/2006/relationships/image" Target="../media/image2.png"/><Relationship Id="rId20"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microsoft.com/office/2007/relationships/hdphoto" Target="../media/hdphoto1.wdp"/><Relationship Id="rId10" Type="http://schemas.openxmlformats.org/officeDocument/2006/relationships/slideLayout" Target="../slideLayouts/slideLayout15.xml"/><Relationship Id="rId19" Type="http://schemas.microsoft.com/office/2007/relationships/hdphoto" Target="../media/hdphoto3.wdp"/><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Retângulo 26">
            <a:extLst>
              <a:ext uri="{FF2B5EF4-FFF2-40B4-BE49-F238E27FC236}">
                <a16:creationId xmlns:a16="http://schemas.microsoft.com/office/drawing/2014/main" id="{AFF662C6-5D20-47C5-BA1E-E410A156C730}"/>
              </a:ext>
            </a:extLst>
          </p:cNvPr>
          <p:cNvSpPr/>
          <p:nvPr userDrawn="1"/>
        </p:nvSpPr>
        <p:spPr>
          <a:xfrm>
            <a:off x="384044" y="-3"/>
            <a:ext cx="2778256" cy="685800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6A72B9AB-8853-4579-BFEE-96DA86D76FAE}"/>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88921" y="33037"/>
            <a:ext cx="954330" cy="6008840"/>
          </a:xfrm>
          <a:prstGeom prst="rect">
            <a:avLst/>
          </a:prstGeom>
        </p:spPr>
      </p:pic>
      <p:sp>
        <p:nvSpPr>
          <p:cNvPr id="13" name="Retângulo 12">
            <a:extLst>
              <a:ext uri="{FF2B5EF4-FFF2-40B4-BE49-F238E27FC236}">
                <a16:creationId xmlns:a16="http://schemas.microsoft.com/office/drawing/2014/main" id="{82B4528F-E5B0-4190-BE62-DB158211F1A0}"/>
              </a:ext>
            </a:extLst>
          </p:cNvPr>
          <p:cNvSpPr/>
          <p:nvPr userDrawn="1"/>
        </p:nvSpPr>
        <p:spPr>
          <a:xfrm rot="10800000">
            <a:off x="2169872" y="-1"/>
            <a:ext cx="992428" cy="6041878"/>
          </a:xfrm>
          <a:prstGeom prst="rect">
            <a:avLst/>
          </a:prstGeom>
          <a:solidFill>
            <a:srgbClr val="61911B">
              <a:alpha val="64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0" name="Imagem 19">
            <a:extLst>
              <a:ext uri="{FF2B5EF4-FFF2-40B4-BE49-F238E27FC236}">
                <a16:creationId xmlns:a16="http://schemas.microsoft.com/office/drawing/2014/main" id="{AD27E88D-1E20-4942-8393-4750D70A9C8A}"/>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9200" y="33037"/>
            <a:ext cx="1040670" cy="5658458"/>
          </a:xfrm>
          <a:prstGeom prst="rect">
            <a:avLst/>
          </a:prstGeom>
        </p:spPr>
      </p:pic>
      <p:sp>
        <p:nvSpPr>
          <p:cNvPr id="12" name="Retângulo 11">
            <a:extLst>
              <a:ext uri="{FF2B5EF4-FFF2-40B4-BE49-F238E27FC236}">
                <a16:creationId xmlns:a16="http://schemas.microsoft.com/office/drawing/2014/main" id="{99C73627-F141-4703-B108-210A81D5C53D}"/>
              </a:ext>
            </a:extLst>
          </p:cNvPr>
          <p:cNvSpPr/>
          <p:nvPr userDrawn="1"/>
        </p:nvSpPr>
        <p:spPr>
          <a:xfrm rot="10800000">
            <a:off x="1110150" y="-3"/>
            <a:ext cx="1059722" cy="5691499"/>
          </a:xfrm>
          <a:prstGeom prst="rect">
            <a:avLst/>
          </a:prstGeom>
          <a:solidFill>
            <a:srgbClr val="006AAF">
              <a:alpha val="6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6" name="Imagem 25">
            <a:extLst>
              <a:ext uri="{FF2B5EF4-FFF2-40B4-BE49-F238E27FC236}">
                <a16:creationId xmlns:a16="http://schemas.microsoft.com/office/drawing/2014/main" id="{2BDB60CF-FD0A-4D24-BF96-48975AA186E6}"/>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4044" y="33035"/>
            <a:ext cx="707055" cy="5301674"/>
          </a:xfrm>
          <a:prstGeom prst="rect">
            <a:avLst/>
          </a:prstGeom>
        </p:spPr>
      </p:pic>
      <p:sp>
        <p:nvSpPr>
          <p:cNvPr id="11" name="Retângulo 10">
            <a:extLst>
              <a:ext uri="{FF2B5EF4-FFF2-40B4-BE49-F238E27FC236}">
                <a16:creationId xmlns:a16="http://schemas.microsoft.com/office/drawing/2014/main" id="{2FA53ED2-7147-434F-9DE3-5C29A2A71AA7}"/>
              </a:ext>
            </a:extLst>
          </p:cNvPr>
          <p:cNvSpPr/>
          <p:nvPr userDrawn="1"/>
        </p:nvSpPr>
        <p:spPr>
          <a:xfrm rot="10800000">
            <a:off x="384046" y="0"/>
            <a:ext cx="726103" cy="5339162"/>
          </a:xfrm>
          <a:prstGeom prst="rect">
            <a:avLst/>
          </a:prstGeom>
          <a:solidFill>
            <a:srgbClr val="F3C700">
              <a:alpha val="6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uadroTexto 2">
            <a:extLst>
              <a:ext uri="{FF2B5EF4-FFF2-40B4-BE49-F238E27FC236}">
                <a16:creationId xmlns:a16="http://schemas.microsoft.com/office/drawing/2014/main" id="{FDB1D31E-DA0E-4041-A627-3CE05052A4FC}"/>
              </a:ext>
            </a:extLst>
          </p:cNvPr>
          <p:cNvSpPr txBox="1"/>
          <p:nvPr userDrawn="1">
            <p:extLst>
              <p:ext uri="{1162E1C5-73C7-4A58-AE30-91384D911F3F}">
                <p184:classification xmlns:p184="http://schemas.microsoft.com/office/powerpoint/2018/4/main" val="ftr"/>
              </p:ext>
            </p:extLst>
          </p:nvPr>
        </p:nvSpPr>
        <p:spPr>
          <a:xfrm>
            <a:off x="5782437" y="6705600"/>
            <a:ext cx="471488" cy="152400"/>
          </a:xfrm>
          <a:prstGeom prst="rect">
            <a:avLst/>
          </a:prstGeom>
        </p:spPr>
        <p:txBody>
          <a:bodyPr horzOverflow="overflow" lIns="0" tIns="0" rIns="0" bIns="0">
            <a:spAutoFit/>
          </a:bodyPr>
          <a:lstStyle/>
          <a:p>
            <a:pPr algn="ctr"/>
            <a:r>
              <a:rPr lang="en-US" sz="1000">
                <a:solidFill>
                  <a:srgbClr val="000000"/>
                </a:solidFill>
                <a:latin typeface="Calibri" panose="020F0502020204030204" pitchFamily="34" charset="0"/>
                <a:cs typeface="Calibri" panose="020F0502020204030204" pitchFamily="34" charset="0"/>
              </a:rPr>
              <a:t>PÚBLICA</a:t>
            </a:r>
          </a:p>
        </p:txBody>
      </p:sp>
    </p:spTree>
    <p:extLst>
      <p:ext uri="{BB962C8B-B14F-4D97-AF65-F5344CB8AC3E}">
        <p14:creationId xmlns:p14="http://schemas.microsoft.com/office/powerpoint/2010/main" val="693430632"/>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CD17A631-2BF8-4BCD-A69A-50641EB245AF}"/>
              </a:ext>
            </a:extLst>
          </p:cNvPr>
          <p:cNvGrpSpPr/>
          <p:nvPr userDrawn="1"/>
        </p:nvGrpSpPr>
        <p:grpSpPr>
          <a:xfrm flipV="1">
            <a:off x="10896600" y="0"/>
            <a:ext cx="1295400" cy="3429000"/>
            <a:chOff x="10896600" y="3429000"/>
            <a:chExt cx="1295400" cy="3429000"/>
          </a:xfrm>
        </p:grpSpPr>
        <p:sp>
          <p:nvSpPr>
            <p:cNvPr id="8" name="Retângulo 7">
              <a:extLst>
                <a:ext uri="{FF2B5EF4-FFF2-40B4-BE49-F238E27FC236}">
                  <a16:creationId xmlns:a16="http://schemas.microsoft.com/office/drawing/2014/main" id="{4D93DA37-763A-44F5-9394-510F5550A7D0}"/>
                </a:ext>
              </a:extLst>
            </p:cNvPr>
            <p:cNvSpPr/>
            <p:nvPr/>
          </p:nvSpPr>
          <p:spPr>
            <a:xfrm>
              <a:off x="12039600" y="3429000"/>
              <a:ext cx="152400" cy="3429000"/>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2">
                    <a:lumMod val="50000"/>
                  </a:schemeClr>
                </a:solidFill>
              </a:endParaRPr>
            </a:p>
          </p:txBody>
        </p:sp>
        <p:sp>
          <p:nvSpPr>
            <p:cNvPr id="9" name="Retângulo 8">
              <a:extLst>
                <a:ext uri="{FF2B5EF4-FFF2-40B4-BE49-F238E27FC236}">
                  <a16:creationId xmlns:a16="http://schemas.microsoft.com/office/drawing/2014/main" id="{ECA51B97-E448-4D9F-A78B-C5CEDAA0E15F}"/>
                </a:ext>
              </a:extLst>
            </p:cNvPr>
            <p:cNvSpPr/>
            <p:nvPr/>
          </p:nvSpPr>
          <p:spPr>
            <a:xfrm>
              <a:off x="11620500" y="4851400"/>
              <a:ext cx="419100" cy="2006600"/>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2">
                    <a:lumMod val="50000"/>
                  </a:schemeClr>
                </a:solidFill>
              </a:endParaRPr>
            </a:p>
          </p:txBody>
        </p:sp>
        <p:sp>
          <p:nvSpPr>
            <p:cNvPr id="10" name="Retângulo 9">
              <a:extLst>
                <a:ext uri="{FF2B5EF4-FFF2-40B4-BE49-F238E27FC236}">
                  <a16:creationId xmlns:a16="http://schemas.microsoft.com/office/drawing/2014/main" id="{4EAA4BD8-E7AE-4EDA-B76F-D3D384EF99D9}"/>
                </a:ext>
              </a:extLst>
            </p:cNvPr>
            <p:cNvSpPr/>
            <p:nvPr/>
          </p:nvSpPr>
          <p:spPr>
            <a:xfrm>
              <a:off x="10896600" y="6032500"/>
              <a:ext cx="723900" cy="825500"/>
            </a:xfrm>
            <a:prstGeom prst="rect">
              <a:avLst/>
            </a:prstGeom>
            <a:solidFill>
              <a:schemeClr val="bg2">
                <a:lumMod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2">
                    <a:lumMod val="50000"/>
                  </a:schemeClr>
                </a:solidFill>
              </a:endParaRPr>
            </a:p>
          </p:txBody>
        </p:sp>
      </p:grpSp>
      <p:pic>
        <p:nvPicPr>
          <p:cNvPr id="11" name="Imagem 10">
            <a:extLst>
              <a:ext uri="{FF2B5EF4-FFF2-40B4-BE49-F238E27FC236}">
                <a16:creationId xmlns:a16="http://schemas.microsoft.com/office/drawing/2014/main" id="{A4972FA7-9862-4340-9FC5-F128E730539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62376"/>
          <a:stretch/>
        </p:blipFill>
        <p:spPr>
          <a:xfrm>
            <a:off x="11037889" y="5764039"/>
            <a:ext cx="1141411" cy="1017761"/>
          </a:xfrm>
          <a:prstGeom prst="rect">
            <a:avLst/>
          </a:prstGeom>
        </p:spPr>
      </p:pic>
      <p:cxnSp>
        <p:nvCxnSpPr>
          <p:cNvPr id="12" name="Conector reto 11">
            <a:extLst>
              <a:ext uri="{FF2B5EF4-FFF2-40B4-BE49-F238E27FC236}">
                <a16:creationId xmlns:a16="http://schemas.microsoft.com/office/drawing/2014/main" id="{B9B77A56-116D-4630-9D95-09604103DCE1}"/>
              </a:ext>
            </a:extLst>
          </p:cNvPr>
          <p:cNvCxnSpPr>
            <a:cxnSpLocks/>
          </p:cNvCxnSpPr>
          <p:nvPr userDrawn="1"/>
        </p:nvCxnSpPr>
        <p:spPr>
          <a:xfrm>
            <a:off x="0" y="762001"/>
            <a:ext cx="6096000" cy="0"/>
          </a:xfrm>
          <a:prstGeom prst="line">
            <a:avLst/>
          </a:prstGeom>
          <a:ln w="28575">
            <a:solidFill>
              <a:srgbClr val="8BB2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999716"/>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540751E4-8F16-4874-8CB7-A513B2739E74}"/>
              </a:ext>
            </a:extLst>
          </p:cNvPr>
          <p:cNvSpPr/>
          <p:nvPr userDrawn="1"/>
        </p:nvSpPr>
        <p:spPr>
          <a:xfrm>
            <a:off x="384044" y="-3"/>
            <a:ext cx="2778256" cy="685800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a:extLst>
              <a:ext uri="{FF2B5EF4-FFF2-40B4-BE49-F238E27FC236}">
                <a16:creationId xmlns:a16="http://schemas.microsoft.com/office/drawing/2014/main" id="{CC635449-DF62-448F-9CEF-0CA4B489650F}"/>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88921" y="33037"/>
            <a:ext cx="954330" cy="6008840"/>
          </a:xfrm>
          <a:prstGeom prst="rect">
            <a:avLst/>
          </a:prstGeom>
        </p:spPr>
      </p:pic>
      <p:sp>
        <p:nvSpPr>
          <p:cNvPr id="13" name="Retângulo 12">
            <a:extLst>
              <a:ext uri="{FF2B5EF4-FFF2-40B4-BE49-F238E27FC236}">
                <a16:creationId xmlns:a16="http://schemas.microsoft.com/office/drawing/2014/main" id="{C00F5B9C-106B-4CA3-9C24-12E58D27F11F}"/>
              </a:ext>
            </a:extLst>
          </p:cNvPr>
          <p:cNvSpPr/>
          <p:nvPr userDrawn="1"/>
        </p:nvSpPr>
        <p:spPr>
          <a:xfrm rot="10800000">
            <a:off x="2169872" y="-1"/>
            <a:ext cx="992428" cy="6041878"/>
          </a:xfrm>
          <a:prstGeom prst="rect">
            <a:avLst/>
          </a:prstGeom>
          <a:solidFill>
            <a:srgbClr val="61911B">
              <a:alpha val="64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4" name="Imagem 13">
            <a:extLst>
              <a:ext uri="{FF2B5EF4-FFF2-40B4-BE49-F238E27FC236}">
                <a16:creationId xmlns:a16="http://schemas.microsoft.com/office/drawing/2014/main" id="{5CC6DA40-6115-42F6-9E5D-AF2F8FE922C0}"/>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9200" y="33037"/>
            <a:ext cx="1040670" cy="5658458"/>
          </a:xfrm>
          <a:prstGeom prst="rect">
            <a:avLst/>
          </a:prstGeom>
        </p:spPr>
      </p:pic>
      <p:sp>
        <p:nvSpPr>
          <p:cNvPr id="15" name="Retângulo 14">
            <a:extLst>
              <a:ext uri="{FF2B5EF4-FFF2-40B4-BE49-F238E27FC236}">
                <a16:creationId xmlns:a16="http://schemas.microsoft.com/office/drawing/2014/main" id="{00C7A908-6CF8-48E2-B028-12B719E5D4C0}"/>
              </a:ext>
            </a:extLst>
          </p:cNvPr>
          <p:cNvSpPr/>
          <p:nvPr userDrawn="1"/>
        </p:nvSpPr>
        <p:spPr>
          <a:xfrm rot="10800000">
            <a:off x="1110150" y="-3"/>
            <a:ext cx="1059722" cy="5691499"/>
          </a:xfrm>
          <a:prstGeom prst="rect">
            <a:avLst/>
          </a:prstGeom>
          <a:solidFill>
            <a:srgbClr val="006AAF">
              <a:alpha val="6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a:extLst>
              <a:ext uri="{FF2B5EF4-FFF2-40B4-BE49-F238E27FC236}">
                <a16:creationId xmlns:a16="http://schemas.microsoft.com/office/drawing/2014/main" id="{F3E7E63C-5402-4F1A-A0FB-66B3A42343AB}"/>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4044" y="33035"/>
            <a:ext cx="707055" cy="5301674"/>
          </a:xfrm>
          <a:prstGeom prst="rect">
            <a:avLst/>
          </a:prstGeom>
        </p:spPr>
      </p:pic>
      <p:sp>
        <p:nvSpPr>
          <p:cNvPr id="17" name="Retângulo 16">
            <a:extLst>
              <a:ext uri="{FF2B5EF4-FFF2-40B4-BE49-F238E27FC236}">
                <a16:creationId xmlns:a16="http://schemas.microsoft.com/office/drawing/2014/main" id="{63F2E7FB-4204-496F-9695-471269773C1E}"/>
              </a:ext>
            </a:extLst>
          </p:cNvPr>
          <p:cNvSpPr/>
          <p:nvPr userDrawn="1"/>
        </p:nvSpPr>
        <p:spPr>
          <a:xfrm rot="10800000">
            <a:off x="384046" y="0"/>
            <a:ext cx="726103" cy="5339162"/>
          </a:xfrm>
          <a:prstGeom prst="rect">
            <a:avLst/>
          </a:prstGeom>
          <a:solidFill>
            <a:srgbClr val="F3C700">
              <a:alpha val="6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4AA6C62F-5923-4AF4-AAC3-D8CF430C2B4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0801" y="254000"/>
            <a:ext cx="5143500" cy="1725561"/>
          </a:xfrm>
          <a:prstGeom prst="rect">
            <a:avLst/>
          </a:prstGeom>
        </p:spPr>
      </p:pic>
    </p:spTree>
    <p:extLst>
      <p:ext uri="{BB962C8B-B14F-4D97-AF65-F5344CB8AC3E}">
        <p14:creationId xmlns:p14="http://schemas.microsoft.com/office/powerpoint/2010/main" val="1285015234"/>
      </p:ext>
    </p:extLst>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7459A102-05A3-4D9C-86A5-C38B40C5352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58289" y="0"/>
            <a:ext cx="3033711" cy="1017761"/>
          </a:xfrm>
          <a:prstGeom prst="rect">
            <a:avLst/>
          </a:prstGeom>
        </p:spPr>
      </p:pic>
      <p:cxnSp>
        <p:nvCxnSpPr>
          <p:cNvPr id="11" name="Conector reto 10">
            <a:extLst>
              <a:ext uri="{FF2B5EF4-FFF2-40B4-BE49-F238E27FC236}">
                <a16:creationId xmlns:a16="http://schemas.microsoft.com/office/drawing/2014/main" id="{25FCE4BD-45F7-41AA-95AE-F070DC4A7910}"/>
              </a:ext>
            </a:extLst>
          </p:cNvPr>
          <p:cNvCxnSpPr/>
          <p:nvPr userDrawn="1"/>
        </p:nvCxnSpPr>
        <p:spPr>
          <a:xfrm>
            <a:off x="0" y="1066801"/>
            <a:ext cx="12192000" cy="0"/>
          </a:xfrm>
          <a:prstGeom prst="line">
            <a:avLst/>
          </a:prstGeom>
          <a:ln w="28575">
            <a:solidFill>
              <a:srgbClr val="8BB236"/>
            </a:solidFill>
          </a:ln>
        </p:spPr>
        <p:style>
          <a:lnRef idx="1">
            <a:schemeClr val="accent1"/>
          </a:lnRef>
          <a:fillRef idx="0">
            <a:schemeClr val="accent1"/>
          </a:fillRef>
          <a:effectRef idx="0">
            <a:schemeClr val="accent1"/>
          </a:effectRef>
          <a:fontRef idx="minor">
            <a:schemeClr val="tx1"/>
          </a:fontRef>
        </p:style>
      </p:cxnSp>
      <p:pic>
        <p:nvPicPr>
          <p:cNvPr id="12" name="Imagem 11">
            <a:extLst>
              <a:ext uri="{FF2B5EF4-FFF2-40B4-BE49-F238E27FC236}">
                <a16:creationId xmlns:a16="http://schemas.microsoft.com/office/drawing/2014/main" id="{C6F6DE83-8741-4D20-B25F-EC5F0236C46D}"/>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670993" y="4660282"/>
            <a:ext cx="403306" cy="2197718"/>
          </a:xfrm>
          <a:prstGeom prst="rect">
            <a:avLst/>
          </a:prstGeom>
          <a:ln w="9525">
            <a:solidFill>
              <a:schemeClr val="bg1"/>
            </a:solidFill>
          </a:ln>
        </p:spPr>
      </p:pic>
      <p:sp>
        <p:nvSpPr>
          <p:cNvPr id="13" name="Retângulo 12">
            <a:extLst>
              <a:ext uri="{FF2B5EF4-FFF2-40B4-BE49-F238E27FC236}">
                <a16:creationId xmlns:a16="http://schemas.microsoft.com/office/drawing/2014/main" id="{5A1AB1F4-DA2F-4D44-8B9C-17C4B54DF633}"/>
              </a:ext>
            </a:extLst>
          </p:cNvPr>
          <p:cNvSpPr/>
          <p:nvPr userDrawn="1"/>
        </p:nvSpPr>
        <p:spPr>
          <a:xfrm rot="10800000">
            <a:off x="11661468" y="4651375"/>
            <a:ext cx="419406" cy="2209800"/>
          </a:xfrm>
          <a:prstGeom prst="rect">
            <a:avLst/>
          </a:prstGeom>
          <a:solidFill>
            <a:srgbClr val="61911B">
              <a:alpha val="64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4" name="Imagem 13">
            <a:extLst>
              <a:ext uri="{FF2B5EF4-FFF2-40B4-BE49-F238E27FC236}">
                <a16:creationId xmlns:a16="http://schemas.microsoft.com/office/drawing/2014/main" id="{96937709-B28D-4FB9-ACA0-7EA0EE7C56C7}"/>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07006" y="5052447"/>
            <a:ext cx="439793" cy="1805556"/>
          </a:xfrm>
          <a:prstGeom prst="rect">
            <a:avLst/>
          </a:prstGeom>
          <a:ln w="9525">
            <a:solidFill>
              <a:schemeClr val="bg1"/>
            </a:solidFill>
          </a:ln>
        </p:spPr>
      </p:pic>
      <p:sp>
        <p:nvSpPr>
          <p:cNvPr id="15" name="Retângulo 14">
            <a:extLst>
              <a:ext uri="{FF2B5EF4-FFF2-40B4-BE49-F238E27FC236}">
                <a16:creationId xmlns:a16="http://schemas.microsoft.com/office/drawing/2014/main" id="{1E9F8D27-0F3B-4849-BF27-D53FB4FCFD39}"/>
              </a:ext>
            </a:extLst>
          </p:cNvPr>
          <p:cNvSpPr/>
          <p:nvPr userDrawn="1"/>
        </p:nvSpPr>
        <p:spPr>
          <a:xfrm rot="10800000">
            <a:off x="11197479" y="5041899"/>
            <a:ext cx="447845" cy="1816099"/>
          </a:xfrm>
          <a:prstGeom prst="rect">
            <a:avLst/>
          </a:prstGeom>
          <a:solidFill>
            <a:srgbClr val="006AAF">
              <a:alpha val="62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a:extLst>
              <a:ext uri="{FF2B5EF4-FFF2-40B4-BE49-F238E27FC236}">
                <a16:creationId xmlns:a16="http://schemas.microsoft.com/office/drawing/2014/main" id="{00C5AACD-6625-4726-B410-6E84E1BE5869}"/>
              </a:ext>
            </a:extLst>
          </p:cNvPr>
          <p:cNvPicPr>
            <a:picLocks noChangeAspect="1"/>
          </p:cNvPicPr>
          <p:nvPr userDrawn="1"/>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875699" y="5343740"/>
            <a:ext cx="298806" cy="1514260"/>
          </a:xfrm>
          <a:prstGeom prst="rect">
            <a:avLst/>
          </a:prstGeom>
          <a:ln w="9525">
            <a:solidFill>
              <a:schemeClr val="bg1"/>
            </a:solidFill>
          </a:ln>
        </p:spPr>
      </p:pic>
      <p:sp>
        <p:nvSpPr>
          <p:cNvPr id="17" name="Retângulo 16">
            <a:extLst>
              <a:ext uri="{FF2B5EF4-FFF2-40B4-BE49-F238E27FC236}">
                <a16:creationId xmlns:a16="http://schemas.microsoft.com/office/drawing/2014/main" id="{98EABD57-288E-4ED3-9732-9A726231CF04}"/>
              </a:ext>
            </a:extLst>
          </p:cNvPr>
          <p:cNvSpPr/>
          <p:nvPr userDrawn="1"/>
        </p:nvSpPr>
        <p:spPr>
          <a:xfrm rot="10800000">
            <a:off x="10875699" y="5333032"/>
            <a:ext cx="306856" cy="1524967"/>
          </a:xfrm>
          <a:prstGeom prst="rect">
            <a:avLst/>
          </a:prstGeom>
          <a:solidFill>
            <a:srgbClr val="F3C700">
              <a:alpha val="68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45303823"/>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9BADFF28-F0CB-42A3-B5D8-2DA8DB5A578D}"/>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88921" y="33037"/>
            <a:ext cx="954330" cy="6008840"/>
          </a:xfrm>
          <a:prstGeom prst="rect">
            <a:avLst/>
          </a:prstGeom>
        </p:spPr>
      </p:pic>
      <p:sp>
        <p:nvSpPr>
          <p:cNvPr id="15" name="Retângulo 14">
            <a:extLst>
              <a:ext uri="{FF2B5EF4-FFF2-40B4-BE49-F238E27FC236}">
                <a16:creationId xmlns:a16="http://schemas.microsoft.com/office/drawing/2014/main" id="{BDF03CB8-8260-4F8C-A3ED-A6C839A2E002}"/>
              </a:ext>
            </a:extLst>
          </p:cNvPr>
          <p:cNvSpPr/>
          <p:nvPr userDrawn="1"/>
        </p:nvSpPr>
        <p:spPr>
          <a:xfrm rot="10800000">
            <a:off x="2169872" y="-1"/>
            <a:ext cx="992428" cy="6041878"/>
          </a:xfrm>
          <a:prstGeom prst="rect">
            <a:avLst/>
          </a:prstGeom>
          <a:solidFill>
            <a:schemeClr val="bg2">
              <a:lumMod val="25000"/>
              <a:alpha val="7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6" name="Imagem 15">
            <a:extLst>
              <a:ext uri="{FF2B5EF4-FFF2-40B4-BE49-F238E27FC236}">
                <a16:creationId xmlns:a16="http://schemas.microsoft.com/office/drawing/2014/main" id="{A66CECD8-773C-4C48-9353-A1CA05E1F54C}"/>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9200" y="33037"/>
            <a:ext cx="1040670" cy="5658458"/>
          </a:xfrm>
          <a:prstGeom prst="rect">
            <a:avLst/>
          </a:prstGeom>
        </p:spPr>
      </p:pic>
      <p:sp>
        <p:nvSpPr>
          <p:cNvPr id="17" name="Retângulo 16">
            <a:extLst>
              <a:ext uri="{FF2B5EF4-FFF2-40B4-BE49-F238E27FC236}">
                <a16:creationId xmlns:a16="http://schemas.microsoft.com/office/drawing/2014/main" id="{DD958C43-11B2-450A-94CD-8B308D3BAD59}"/>
              </a:ext>
            </a:extLst>
          </p:cNvPr>
          <p:cNvSpPr/>
          <p:nvPr userDrawn="1"/>
        </p:nvSpPr>
        <p:spPr>
          <a:xfrm rot="10800000">
            <a:off x="1110150" y="-3"/>
            <a:ext cx="1059722" cy="5691499"/>
          </a:xfrm>
          <a:prstGeom prst="rect">
            <a:avLst/>
          </a:prstGeom>
          <a:solidFill>
            <a:schemeClr val="bg2">
              <a:lumMod val="25000"/>
              <a:alpha val="7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8" name="Imagem 17">
            <a:extLst>
              <a:ext uri="{FF2B5EF4-FFF2-40B4-BE49-F238E27FC236}">
                <a16:creationId xmlns:a16="http://schemas.microsoft.com/office/drawing/2014/main" id="{FCF6CB86-AC31-49D7-8281-0313A3BEC776}"/>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4044" y="33035"/>
            <a:ext cx="707055" cy="5301674"/>
          </a:xfrm>
          <a:prstGeom prst="rect">
            <a:avLst/>
          </a:prstGeom>
        </p:spPr>
      </p:pic>
      <p:sp>
        <p:nvSpPr>
          <p:cNvPr id="19" name="Retângulo 18">
            <a:extLst>
              <a:ext uri="{FF2B5EF4-FFF2-40B4-BE49-F238E27FC236}">
                <a16:creationId xmlns:a16="http://schemas.microsoft.com/office/drawing/2014/main" id="{F27FBE8F-C24F-4708-86EE-01FCE1E09DB3}"/>
              </a:ext>
            </a:extLst>
          </p:cNvPr>
          <p:cNvSpPr/>
          <p:nvPr userDrawn="1"/>
        </p:nvSpPr>
        <p:spPr>
          <a:xfrm rot="10800000">
            <a:off x="384046" y="0"/>
            <a:ext cx="726103" cy="5339162"/>
          </a:xfrm>
          <a:prstGeom prst="rect">
            <a:avLst/>
          </a:prstGeom>
          <a:solidFill>
            <a:schemeClr val="bg2">
              <a:lumMod val="25000"/>
              <a:alpha val="7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F9A55CCF-4B61-4048-B51D-1BA09D9EE443}"/>
              </a:ext>
            </a:extLst>
          </p:cNvPr>
          <p:cNvSpPr/>
          <p:nvPr userDrawn="1"/>
        </p:nvSpPr>
        <p:spPr>
          <a:xfrm>
            <a:off x="403095" y="5358212"/>
            <a:ext cx="688004" cy="149978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a:extLst>
              <a:ext uri="{FF2B5EF4-FFF2-40B4-BE49-F238E27FC236}">
                <a16:creationId xmlns:a16="http://schemas.microsoft.com/office/drawing/2014/main" id="{8B990CF7-7E34-4737-B153-3921827FF40F}"/>
              </a:ext>
            </a:extLst>
          </p:cNvPr>
          <p:cNvSpPr/>
          <p:nvPr userDrawn="1"/>
        </p:nvSpPr>
        <p:spPr>
          <a:xfrm>
            <a:off x="812292" y="5714999"/>
            <a:ext cx="1338529" cy="1142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a:extLst>
              <a:ext uri="{FF2B5EF4-FFF2-40B4-BE49-F238E27FC236}">
                <a16:creationId xmlns:a16="http://schemas.microsoft.com/office/drawing/2014/main" id="{B2E557E7-BF8F-4A16-BE48-A22A884E4D46}"/>
              </a:ext>
            </a:extLst>
          </p:cNvPr>
          <p:cNvSpPr/>
          <p:nvPr userDrawn="1"/>
        </p:nvSpPr>
        <p:spPr>
          <a:xfrm>
            <a:off x="1780032" y="6065381"/>
            <a:ext cx="1363218" cy="79261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42541"/>
      </p:ext>
    </p:extLst>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sp>
        <p:nvSpPr>
          <p:cNvPr id="7" name="Retângulo 6">
            <a:extLst>
              <a:ext uri="{FF2B5EF4-FFF2-40B4-BE49-F238E27FC236}">
                <a16:creationId xmlns:a16="http://schemas.microsoft.com/office/drawing/2014/main" id="{0089C34F-B44E-43B5-AC77-4BD8987EE776}"/>
              </a:ext>
            </a:extLst>
          </p:cNvPr>
          <p:cNvSpPr/>
          <p:nvPr userDrawn="1"/>
        </p:nvSpPr>
        <p:spPr>
          <a:xfrm>
            <a:off x="384044" y="-3"/>
            <a:ext cx="2778256" cy="685800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id="{9F69161F-9F6E-403C-B003-00C80CDEBCF9}"/>
              </a:ext>
            </a:extLst>
          </p:cNvPr>
          <p:cNvPicPr>
            <a:picLocks noChangeAspect="1"/>
          </p:cNvPicPr>
          <p:nvPr userDrawn="1"/>
        </p:nvPicPr>
        <p:blipFill>
          <a:blip r:embed="rId14">
            <a:extLst>
              <a:ext uri="{BEBA8EAE-BF5A-486C-A8C5-ECC9F3942E4B}">
                <a14:imgProps xmlns:a14="http://schemas.microsoft.com/office/drawing/2010/main">
                  <a14:imgLayer r:embed="rId1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88921" y="33037"/>
            <a:ext cx="954330" cy="6008840"/>
          </a:xfrm>
          <a:prstGeom prst="rect">
            <a:avLst/>
          </a:prstGeom>
        </p:spPr>
      </p:pic>
      <p:sp>
        <p:nvSpPr>
          <p:cNvPr id="9" name="Retângulo 8">
            <a:extLst>
              <a:ext uri="{FF2B5EF4-FFF2-40B4-BE49-F238E27FC236}">
                <a16:creationId xmlns:a16="http://schemas.microsoft.com/office/drawing/2014/main" id="{7112186A-B2CA-4A9F-8FD2-52643C73800A}"/>
              </a:ext>
            </a:extLst>
          </p:cNvPr>
          <p:cNvSpPr/>
          <p:nvPr userDrawn="1"/>
        </p:nvSpPr>
        <p:spPr>
          <a:xfrm rot="10800000">
            <a:off x="2169872" y="-1"/>
            <a:ext cx="992428" cy="6041878"/>
          </a:xfrm>
          <a:prstGeom prst="rect">
            <a:avLst/>
          </a:prstGeom>
          <a:solidFill>
            <a:srgbClr val="61911B">
              <a:alpha val="64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 name="Imagem 9">
            <a:extLst>
              <a:ext uri="{FF2B5EF4-FFF2-40B4-BE49-F238E27FC236}">
                <a16:creationId xmlns:a16="http://schemas.microsoft.com/office/drawing/2014/main" id="{1B092DFD-449B-4AB5-954D-EB4B426DF150}"/>
              </a:ext>
            </a:extLst>
          </p:cNvPr>
          <p:cNvPicPr>
            <a:picLocks noChangeAspect="1"/>
          </p:cNvPicPr>
          <p:nvPr userDrawn="1"/>
        </p:nvPicPr>
        <p:blipFill>
          <a:blip r:embed="rId16">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129200" y="33037"/>
            <a:ext cx="1040670" cy="5658458"/>
          </a:xfrm>
          <a:prstGeom prst="rect">
            <a:avLst/>
          </a:prstGeom>
        </p:spPr>
      </p:pic>
      <p:sp>
        <p:nvSpPr>
          <p:cNvPr id="11" name="Retângulo 10">
            <a:extLst>
              <a:ext uri="{FF2B5EF4-FFF2-40B4-BE49-F238E27FC236}">
                <a16:creationId xmlns:a16="http://schemas.microsoft.com/office/drawing/2014/main" id="{602A7C1D-5A3A-4A88-B7D8-84AB37602F1F}"/>
              </a:ext>
            </a:extLst>
          </p:cNvPr>
          <p:cNvSpPr/>
          <p:nvPr userDrawn="1"/>
        </p:nvSpPr>
        <p:spPr>
          <a:xfrm rot="10800000">
            <a:off x="1110150" y="-3"/>
            <a:ext cx="1059722" cy="5691499"/>
          </a:xfrm>
          <a:prstGeom prst="rect">
            <a:avLst/>
          </a:prstGeom>
          <a:solidFill>
            <a:srgbClr val="006AAF">
              <a:alpha val="6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2" name="Imagem 11">
            <a:extLst>
              <a:ext uri="{FF2B5EF4-FFF2-40B4-BE49-F238E27FC236}">
                <a16:creationId xmlns:a16="http://schemas.microsoft.com/office/drawing/2014/main" id="{9C05D4B8-4761-4F29-8044-E7B43F529B7F}"/>
              </a:ext>
            </a:extLst>
          </p:cNvPr>
          <p:cNvPicPr>
            <a:picLocks noChangeAspect="1"/>
          </p:cNvPicPr>
          <p:nvPr userDrawn="1"/>
        </p:nvPicPr>
        <p:blipFill>
          <a:blip r:embed="rId18">
            <a:extLst>
              <a:ext uri="{BEBA8EAE-BF5A-486C-A8C5-ECC9F3942E4B}">
                <a14:imgProps xmlns:a14="http://schemas.microsoft.com/office/drawing/2010/main">
                  <a14:imgLayer r:embed="rId1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84044" y="33035"/>
            <a:ext cx="707055" cy="5301674"/>
          </a:xfrm>
          <a:prstGeom prst="rect">
            <a:avLst/>
          </a:prstGeom>
        </p:spPr>
      </p:pic>
      <p:sp>
        <p:nvSpPr>
          <p:cNvPr id="13" name="Retângulo 12">
            <a:extLst>
              <a:ext uri="{FF2B5EF4-FFF2-40B4-BE49-F238E27FC236}">
                <a16:creationId xmlns:a16="http://schemas.microsoft.com/office/drawing/2014/main" id="{833378E6-24AE-40CA-B9BF-C1CCC4B6124E}"/>
              </a:ext>
            </a:extLst>
          </p:cNvPr>
          <p:cNvSpPr/>
          <p:nvPr userDrawn="1"/>
        </p:nvSpPr>
        <p:spPr>
          <a:xfrm rot="10800000">
            <a:off x="384046" y="0"/>
            <a:ext cx="726103" cy="5339162"/>
          </a:xfrm>
          <a:prstGeom prst="rect">
            <a:avLst/>
          </a:prstGeom>
          <a:solidFill>
            <a:srgbClr val="F3C700">
              <a:alpha val="6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Imagem 13">
            <a:extLst>
              <a:ext uri="{FF2B5EF4-FFF2-40B4-BE49-F238E27FC236}">
                <a16:creationId xmlns:a16="http://schemas.microsoft.com/office/drawing/2014/main" id="{9C882A0C-2197-49FA-A6C8-543D63DFC3C6}"/>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5130801" y="254000"/>
            <a:ext cx="5143500" cy="1725561"/>
          </a:xfrm>
          <a:prstGeom prst="rect">
            <a:avLst/>
          </a:prstGeom>
        </p:spPr>
      </p:pic>
    </p:spTree>
    <p:extLst>
      <p:ext uri="{BB962C8B-B14F-4D97-AF65-F5344CB8AC3E}">
        <p14:creationId xmlns:p14="http://schemas.microsoft.com/office/powerpoint/2010/main" val="395795678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558FC2D-5DBB-4A20-B8F9-72EE75CDE855}"/>
              </a:ext>
            </a:extLst>
          </p:cNvPr>
          <p:cNvSpPr txBox="1"/>
          <p:nvPr/>
        </p:nvSpPr>
        <p:spPr>
          <a:xfrm>
            <a:off x="3707226" y="1957910"/>
            <a:ext cx="7823199" cy="1938992"/>
          </a:xfrm>
          <a:prstGeom prst="rect">
            <a:avLst/>
          </a:prstGeom>
          <a:noFill/>
        </p:spPr>
        <p:txBody>
          <a:bodyPr wrap="square" rtlCol="0">
            <a:spAutoFit/>
          </a:bodyPr>
          <a:lstStyle/>
          <a:p>
            <a:pPr algn="ctr"/>
            <a:r>
              <a:rPr lang="pt-BR" sz="4000" dirty="0">
                <a:solidFill>
                  <a:srgbClr val="006AAF"/>
                </a:solidFill>
                <a:latin typeface="Arial Narrow" panose="020B0606020202030204" pitchFamily="34" charset="0"/>
              </a:rPr>
              <a:t> </a:t>
            </a:r>
            <a:r>
              <a:rPr lang="es-ES" sz="4000" dirty="0">
                <a:solidFill>
                  <a:srgbClr val="006AAF"/>
                </a:solidFill>
                <a:latin typeface="Arial Narrow" panose="020B0606020202030204" pitchFamily="34" charset="0"/>
              </a:rPr>
              <a:t>Presentación del Informe de </a:t>
            </a:r>
            <a:r>
              <a:rPr lang="es-ES" sz="4000" dirty="0" err="1">
                <a:solidFill>
                  <a:srgbClr val="006AAF"/>
                </a:solidFill>
                <a:latin typeface="Arial Narrow" panose="020B0606020202030204" pitchFamily="34" charset="0"/>
              </a:rPr>
              <a:t>Benchmark</a:t>
            </a:r>
            <a:r>
              <a:rPr lang="es-ES" sz="4000" dirty="0">
                <a:solidFill>
                  <a:srgbClr val="006AAF"/>
                </a:solidFill>
                <a:latin typeface="Arial Narrow" panose="020B0606020202030204" pitchFamily="34" charset="0"/>
              </a:rPr>
              <a:t> sobre el Mercado de Gas en Países de ARIAE</a:t>
            </a:r>
            <a:endParaRPr lang="pt-BR" sz="4000" dirty="0">
              <a:solidFill>
                <a:srgbClr val="006AAF"/>
              </a:solidFill>
              <a:latin typeface="Arial Narrow" panose="020B0606020202030204" pitchFamily="34" charset="0"/>
            </a:endParaRPr>
          </a:p>
        </p:txBody>
      </p:sp>
      <p:sp>
        <p:nvSpPr>
          <p:cNvPr id="3" name="CaixaDeTexto 2">
            <a:extLst>
              <a:ext uri="{FF2B5EF4-FFF2-40B4-BE49-F238E27FC236}">
                <a16:creationId xmlns:a16="http://schemas.microsoft.com/office/drawing/2014/main" id="{02B3E297-9EC8-4665-A27C-BB0BDABA5855}"/>
              </a:ext>
            </a:extLst>
          </p:cNvPr>
          <p:cNvSpPr txBox="1"/>
          <p:nvPr/>
        </p:nvSpPr>
        <p:spPr>
          <a:xfrm>
            <a:off x="4443044" y="4235669"/>
            <a:ext cx="6611816" cy="400110"/>
          </a:xfrm>
          <a:prstGeom prst="rect">
            <a:avLst/>
          </a:prstGeom>
          <a:solidFill>
            <a:srgbClr val="006AAF"/>
          </a:solidFill>
        </p:spPr>
        <p:txBody>
          <a:bodyPr wrap="square" rtlCol="0">
            <a:spAutoFit/>
          </a:bodyPr>
          <a:lstStyle/>
          <a:p>
            <a:pPr algn="ctr"/>
            <a:r>
              <a:rPr lang="pt-BR" sz="2000" b="1" dirty="0">
                <a:solidFill>
                  <a:schemeClr val="bg1"/>
                </a:solidFill>
                <a:latin typeface="Arial Narrow" panose="020B0606020202030204" pitchFamily="34" charset="0"/>
              </a:rPr>
              <a:t>Webinar GT Gas ARIAE – 13 febrero 2025</a:t>
            </a:r>
          </a:p>
        </p:txBody>
      </p:sp>
      <p:pic>
        <p:nvPicPr>
          <p:cNvPr id="10" name="Imagem 9">
            <a:extLst>
              <a:ext uri="{FF2B5EF4-FFF2-40B4-BE49-F238E27FC236}">
                <a16:creationId xmlns:a16="http://schemas.microsoft.com/office/drawing/2014/main" id="{2DC0921B-0E6D-42BC-B85B-415B8D0C6EB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43044" y="117714"/>
            <a:ext cx="4475414" cy="1501429"/>
          </a:xfrm>
          <a:prstGeom prst="rect">
            <a:avLst/>
          </a:prstGeom>
        </p:spPr>
      </p:pic>
      <p:sp>
        <p:nvSpPr>
          <p:cNvPr id="4" name="Rectangle 3"/>
          <p:cNvSpPr/>
          <p:nvPr/>
        </p:nvSpPr>
        <p:spPr>
          <a:xfrm>
            <a:off x="5677593" y="6608618"/>
            <a:ext cx="756458" cy="24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060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64A987B-93B2-4C8C-9177-23A293C69C51}"/>
              </a:ext>
            </a:extLst>
          </p:cNvPr>
          <p:cNvSpPr txBox="1"/>
          <p:nvPr/>
        </p:nvSpPr>
        <p:spPr>
          <a:xfrm>
            <a:off x="193111" y="292100"/>
            <a:ext cx="6447599"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Informe de </a:t>
            </a:r>
            <a:r>
              <a:rPr lang="es-ES" sz="2800" i="1" dirty="0" err="1">
                <a:ln w="0"/>
                <a:solidFill>
                  <a:srgbClr val="006AAF"/>
                </a:solidFill>
                <a:latin typeface="Arial Narrow" panose="020B0606020202030204" pitchFamily="34" charset="0"/>
              </a:rPr>
              <a:t>benchmark</a:t>
            </a:r>
            <a:r>
              <a:rPr lang="es-ES" sz="2800" i="1" dirty="0">
                <a:ln w="0"/>
                <a:solidFill>
                  <a:srgbClr val="006AAF"/>
                </a:solidFill>
                <a:latin typeface="Arial Narrow" panose="020B0606020202030204" pitchFamily="34" charset="0"/>
              </a:rPr>
              <a:t> sobre el mercado de gas</a:t>
            </a:r>
          </a:p>
        </p:txBody>
      </p:sp>
      <p:sp>
        <p:nvSpPr>
          <p:cNvPr id="10" name="CaixaDeTexto 9">
            <a:extLst>
              <a:ext uri="{FF2B5EF4-FFF2-40B4-BE49-F238E27FC236}">
                <a16:creationId xmlns:a16="http://schemas.microsoft.com/office/drawing/2014/main" id="{5C86C8CD-16AE-41FB-80EB-912DEAEA5DBB}"/>
              </a:ext>
            </a:extLst>
          </p:cNvPr>
          <p:cNvSpPr txBox="1"/>
          <p:nvPr/>
        </p:nvSpPr>
        <p:spPr>
          <a:xfrm>
            <a:off x="365100" y="1346954"/>
            <a:ext cx="6103620" cy="646331"/>
          </a:xfrm>
          <a:prstGeom prst="rect">
            <a:avLst/>
          </a:prstGeom>
          <a:noFill/>
        </p:spPr>
        <p:txBody>
          <a:bodyPr wrap="square">
            <a:spAutoFit/>
          </a:bodyPr>
          <a:lstStyle/>
          <a:p>
            <a:pPr algn="l"/>
            <a:r>
              <a:rPr lang="es-ES" sz="1800" dirty="0">
                <a:solidFill>
                  <a:schemeClr val="bg1">
                    <a:lumMod val="50000"/>
                  </a:schemeClr>
                </a:solidFill>
                <a:latin typeface="Arial Narrow" panose="020B0606020202030204" pitchFamily="34" charset="0"/>
              </a:rPr>
              <a:t>4 CADENA DE VALOR DEL GAS </a:t>
            </a:r>
          </a:p>
          <a:p>
            <a:pPr algn="l"/>
            <a:r>
              <a:rPr lang="es-ES" dirty="0">
                <a:solidFill>
                  <a:schemeClr val="bg1">
                    <a:lumMod val="50000"/>
                  </a:schemeClr>
                </a:solidFill>
                <a:latin typeface="Arial Narrow" panose="020B0606020202030204" pitchFamily="34" charset="0"/>
              </a:rPr>
              <a:t>    </a:t>
            </a:r>
            <a:r>
              <a:rPr lang="es-ES" sz="1800" dirty="0">
                <a:solidFill>
                  <a:schemeClr val="bg1">
                    <a:lumMod val="50000"/>
                  </a:schemeClr>
                </a:solidFill>
                <a:latin typeface="Arial Narrow" panose="020B0606020202030204" pitchFamily="34" charset="0"/>
              </a:rPr>
              <a:t>4.3 Transporte de gas natural</a:t>
            </a:r>
            <a:endParaRPr lang="pt-PT" sz="1800" dirty="0"/>
          </a:p>
        </p:txBody>
      </p:sp>
      <p:pic>
        <p:nvPicPr>
          <p:cNvPr id="4" name="Imagem 3">
            <a:extLst>
              <a:ext uri="{FF2B5EF4-FFF2-40B4-BE49-F238E27FC236}">
                <a16:creationId xmlns:a16="http://schemas.microsoft.com/office/drawing/2014/main" id="{D6CEE565-625B-4E94-B7B9-FE1D74FCF9DA}"/>
              </a:ext>
            </a:extLst>
          </p:cNvPr>
          <p:cNvPicPr>
            <a:picLocks noChangeAspect="1"/>
          </p:cNvPicPr>
          <p:nvPr/>
        </p:nvPicPr>
        <p:blipFill>
          <a:blip r:embed="rId3"/>
          <a:stretch>
            <a:fillRect/>
          </a:stretch>
        </p:blipFill>
        <p:spPr>
          <a:xfrm>
            <a:off x="4879573" y="1517281"/>
            <a:ext cx="6756245" cy="3219419"/>
          </a:xfrm>
          <a:prstGeom prst="rect">
            <a:avLst/>
          </a:prstGeom>
        </p:spPr>
      </p:pic>
      <p:pic>
        <p:nvPicPr>
          <p:cNvPr id="20" name="Imagem 19">
            <a:extLst>
              <a:ext uri="{FF2B5EF4-FFF2-40B4-BE49-F238E27FC236}">
                <a16:creationId xmlns:a16="http://schemas.microsoft.com/office/drawing/2014/main" id="{69EA2AFD-464F-4350-AFD5-D82357133F7A}"/>
              </a:ext>
            </a:extLst>
          </p:cNvPr>
          <p:cNvPicPr>
            <a:picLocks noChangeAspect="1"/>
          </p:cNvPicPr>
          <p:nvPr/>
        </p:nvPicPr>
        <p:blipFill>
          <a:blip r:embed="rId4"/>
          <a:stretch>
            <a:fillRect/>
          </a:stretch>
        </p:blipFill>
        <p:spPr>
          <a:xfrm>
            <a:off x="100844" y="4101445"/>
            <a:ext cx="4727954" cy="2688624"/>
          </a:xfrm>
          <a:prstGeom prst="rect">
            <a:avLst/>
          </a:prstGeom>
        </p:spPr>
      </p:pic>
    </p:spTree>
    <p:extLst>
      <p:ext uri="{BB962C8B-B14F-4D97-AF65-F5344CB8AC3E}">
        <p14:creationId xmlns:p14="http://schemas.microsoft.com/office/powerpoint/2010/main" val="32823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64A987B-93B2-4C8C-9177-23A293C69C51}"/>
              </a:ext>
            </a:extLst>
          </p:cNvPr>
          <p:cNvSpPr txBox="1"/>
          <p:nvPr/>
        </p:nvSpPr>
        <p:spPr>
          <a:xfrm>
            <a:off x="193111" y="292100"/>
            <a:ext cx="6447599"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Informe de </a:t>
            </a:r>
            <a:r>
              <a:rPr lang="es-ES" sz="2800" i="1" dirty="0" err="1">
                <a:ln w="0"/>
                <a:solidFill>
                  <a:srgbClr val="006AAF"/>
                </a:solidFill>
                <a:latin typeface="Arial Narrow" panose="020B0606020202030204" pitchFamily="34" charset="0"/>
              </a:rPr>
              <a:t>benchmark</a:t>
            </a:r>
            <a:r>
              <a:rPr lang="es-ES" sz="2800" i="1" dirty="0">
                <a:ln w="0"/>
                <a:solidFill>
                  <a:srgbClr val="006AAF"/>
                </a:solidFill>
                <a:latin typeface="Arial Narrow" panose="020B0606020202030204" pitchFamily="34" charset="0"/>
              </a:rPr>
              <a:t> sobre el mercado de gas</a:t>
            </a:r>
          </a:p>
        </p:txBody>
      </p:sp>
      <p:sp>
        <p:nvSpPr>
          <p:cNvPr id="10" name="CaixaDeTexto 9">
            <a:extLst>
              <a:ext uri="{FF2B5EF4-FFF2-40B4-BE49-F238E27FC236}">
                <a16:creationId xmlns:a16="http://schemas.microsoft.com/office/drawing/2014/main" id="{5C86C8CD-16AE-41FB-80EB-912DEAEA5DBB}"/>
              </a:ext>
            </a:extLst>
          </p:cNvPr>
          <p:cNvSpPr txBox="1"/>
          <p:nvPr/>
        </p:nvSpPr>
        <p:spPr>
          <a:xfrm>
            <a:off x="365100" y="1346954"/>
            <a:ext cx="6103620" cy="646331"/>
          </a:xfrm>
          <a:prstGeom prst="rect">
            <a:avLst/>
          </a:prstGeom>
          <a:noFill/>
        </p:spPr>
        <p:txBody>
          <a:bodyPr wrap="square">
            <a:spAutoFit/>
          </a:bodyPr>
          <a:lstStyle/>
          <a:p>
            <a:pPr algn="l"/>
            <a:r>
              <a:rPr lang="es-ES" sz="1800" dirty="0">
                <a:solidFill>
                  <a:schemeClr val="bg1">
                    <a:lumMod val="50000"/>
                  </a:schemeClr>
                </a:solidFill>
                <a:latin typeface="Arial Narrow" panose="020B0606020202030204" pitchFamily="34" charset="0"/>
              </a:rPr>
              <a:t>4 CADENA DE VALOR DEL GAS </a:t>
            </a:r>
          </a:p>
          <a:p>
            <a:pPr algn="l"/>
            <a:r>
              <a:rPr lang="es-ES" dirty="0">
                <a:solidFill>
                  <a:schemeClr val="bg1">
                    <a:lumMod val="50000"/>
                  </a:schemeClr>
                </a:solidFill>
                <a:latin typeface="Arial Narrow" panose="020B0606020202030204" pitchFamily="34" charset="0"/>
              </a:rPr>
              <a:t>    </a:t>
            </a:r>
            <a:r>
              <a:rPr lang="es-ES" sz="1800" dirty="0">
                <a:solidFill>
                  <a:schemeClr val="bg1">
                    <a:lumMod val="50000"/>
                  </a:schemeClr>
                </a:solidFill>
                <a:latin typeface="Arial Narrow" panose="020B0606020202030204" pitchFamily="34" charset="0"/>
              </a:rPr>
              <a:t>4.4 Almacenamiento de gas natural</a:t>
            </a:r>
            <a:endParaRPr lang="pt-PT" sz="1800" dirty="0"/>
          </a:p>
        </p:txBody>
      </p:sp>
      <p:pic>
        <p:nvPicPr>
          <p:cNvPr id="6" name="Gráfico 5">
            <a:extLst>
              <a:ext uri="{FF2B5EF4-FFF2-40B4-BE49-F238E27FC236}">
                <a16:creationId xmlns:a16="http://schemas.microsoft.com/office/drawing/2014/main" id="{63118462-8824-4729-A971-50D056C473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111" y="4154890"/>
            <a:ext cx="4768187" cy="2712312"/>
          </a:xfrm>
          <a:prstGeom prst="rect">
            <a:avLst/>
          </a:prstGeom>
        </p:spPr>
      </p:pic>
      <p:pic>
        <p:nvPicPr>
          <p:cNvPr id="23" name="Imagem 22">
            <a:extLst>
              <a:ext uri="{FF2B5EF4-FFF2-40B4-BE49-F238E27FC236}">
                <a16:creationId xmlns:a16="http://schemas.microsoft.com/office/drawing/2014/main" id="{BFBEAF5F-A70A-4A0F-A957-EE7C3A16ECC0}"/>
              </a:ext>
            </a:extLst>
          </p:cNvPr>
          <p:cNvPicPr>
            <a:picLocks noChangeAspect="1"/>
          </p:cNvPicPr>
          <p:nvPr/>
        </p:nvPicPr>
        <p:blipFill>
          <a:blip r:embed="rId5"/>
          <a:stretch>
            <a:fillRect/>
          </a:stretch>
        </p:blipFill>
        <p:spPr>
          <a:xfrm>
            <a:off x="4961298" y="1449204"/>
            <a:ext cx="6690512" cy="3490217"/>
          </a:xfrm>
          <a:prstGeom prst="rect">
            <a:avLst/>
          </a:prstGeom>
        </p:spPr>
      </p:pic>
    </p:spTree>
    <p:extLst>
      <p:ext uri="{BB962C8B-B14F-4D97-AF65-F5344CB8AC3E}">
        <p14:creationId xmlns:p14="http://schemas.microsoft.com/office/powerpoint/2010/main" val="280465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64A987B-93B2-4C8C-9177-23A293C69C51}"/>
              </a:ext>
            </a:extLst>
          </p:cNvPr>
          <p:cNvSpPr txBox="1"/>
          <p:nvPr/>
        </p:nvSpPr>
        <p:spPr>
          <a:xfrm>
            <a:off x="193111" y="292100"/>
            <a:ext cx="6447599"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Informe de </a:t>
            </a:r>
            <a:r>
              <a:rPr lang="es-ES" sz="2800" i="1" dirty="0" err="1">
                <a:ln w="0"/>
                <a:solidFill>
                  <a:srgbClr val="006AAF"/>
                </a:solidFill>
                <a:latin typeface="Arial Narrow" panose="020B0606020202030204" pitchFamily="34" charset="0"/>
              </a:rPr>
              <a:t>benchmark</a:t>
            </a:r>
            <a:r>
              <a:rPr lang="es-ES" sz="2800" i="1" dirty="0">
                <a:ln w="0"/>
                <a:solidFill>
                  <a:srgbClr val="006AAF"/>
                </a:solidFill>
                <a:latin typeface="Arial Narrow" panose="020B0606020202030204" pitchFamily="34" charset="0"/>
              </a:rPr>
              <a:t> sobre el mercado de gas</a:t>
            </a:r>
          </a:p>
        </p:txBody>
      </p:sp>
      <p:sp>
        <p:nvSpPr>
          <p:cNvPr id="10" name="CaixaDeTexto 9">
            <a:extLst>
              <a:ext uri="{FF2B5EF4-FFF2-40B4-BE49-F238E27FC236}">
                <a16:creationId xmlns:a16="http://schemas.microsoft.com/office/drawing/2014/main" id="{5C86C8CD-16AE-41FB-80EB-912DEAEA5DBB}"/>
              </a:ext>
            </a:extLst>
          </p:cNvPr>
          <p:cNvSpPr txBox="1"/>
          <p:nvPr/>
        </p:nvSpPr>
        <p:spPr>
          <a:xfrm>
            <a:off x="365100" y="1346954"/>
            <a:ext cx="6103620" cy="646331"/>
          </a:xfrm>
          <a:prstGeom prst="rect">
            <a:avLst/>
          </a:prstGeom>
          <a:noFill/>
        </p:spPr>
        <p:txBody>
          <a:bodyPr wrap="square">
            <a:spAutoFit/>
          </a:bodyPr>
          <a:lstStyle/>
          <a:p>
            <a:pPr algn="l"/>
            <a:r>
              <a:rPr lang="es-ES" sz="1800" dirty="0">
                <a:solidFill>
                  <a:schemeClr val="bg1">
                    <a:lumMod val="50000"/>
                  </a:schemeClr>
                </a:solidFill>
                <a:latin typeface="Arial Narrow" panose="020B0606020202030204" pitchFamily="34" charset="0"/>
              </a:rPr>
              <a:t>4 CADENA DE VALOR DEL GAS </a:t>
            </a:r>
          </a:p>
          <a:p>
            <a:pPr algn="l"/>
            <a:r>
              <a:rPr lang="es-ES" dirty="0">
                <a:solidFill>
                  <a:schemeClr val="bg1">
                    <a:lumMod val="50000"/>
                  </a:schemeClr>
                </a:solidFill>
                <a:latin typeface="Arial Narrow" panose="020B0606020202030204" pitchFamily="34" charset="0"/>
              </a:rPr>
              <a:t>    </a:t>
            </a:r>
            <a:r>
              <a:rPr lang="es-ES" sz="1800" dirty="0">
                <a:solidFill>
                  <a:schemeClr val="bg1">
                    <a:lumMod val="50000"/>
                  </a:schemeClr>
                </a:solidFill>
                <a:latin typeface="Arial Narrow" panose="020B0606020202030204" pitchFamily="34" charset="0"/>
              </a:rPr>
              <a:t>4.5 Distribución de gas natural</a:t>
            </a:r>
            <a:endParaRPr lang="pt-PT" sz="1800" dirty="0"/>
          </a:p>
        </p:txBody>
      </p:sp>
      <p:pic>
        <p:nvPicPr>
          <p:cNvPr id="4" name="Imagem 3">
            <a:extLst>
              <a:ext uri="{FF2B5EF4-FFF2-40B4-BE49-F238E27FC236}">
                <a16:creationId xmlns:a16="http://schemas.microsoft.com/office/drawing/2014/main" id="{0353FDD6-A5AB-47CF-80D1-29188F426646}"/>
              </a:ext>
            </a:extLst>
          </p:cNvPr>
          <p:cNvPicPr>
            <a:picLocks noChangeAspect="1"/>
          </p:cNvPicPr>
          <p:nvPr/>
        </p:nvPicPr>
        <p:blipFill>
          <a:blip r:embed="rId3"/>
          <a:stretch>
            <a:fillRect/>
          </a:stretch>
        </p:blipFill>
        <p:spPr>
          <a:xfrm>
            <a:off x="6029467" y="1434784"/>
            <a:ext cx="5115349" cy="3816697"/>
          </a:xfrm>
          <a:prstGeom prst="rect">
            <a:avLst/>
          </a:prstGeom>
        </p:spPr>
      </p:pic>
      <p:pic>
        <p:nvPicPr>
          <p:cNvPr id="8" name="Imagem 7">
            <a:extLst>
              <a:ext uri="{FF2B5EF4-FFF2-40B4-BE49-F238E27FC236}">
                <a16:creationId xmlns:a16="http://schemas.microsoft.com/office/drawing/2014/main" id="{A49872AE-71D2-45AD-9C65-5C62471B6D3B}"/>
              </a:ext>
            </a:extLst>
          </p:cNvPr>
          <p:cNvPicPr>
            <a:picLocks noChangeAspect="1"/>
          </p:cNvPicPr>
          <p:nvPr/>
        </p:nvPicPr>
        <p:blipFill>
          <a:blip r:embed="rId4"/>
          <a:stretch>
            <a:fillRect/>
          </a:stretch>
        </p:blipFill>
        <p:spPr>
          <a:xfrm>
            <a:off x="288675" y="3503691"/>
            <a:ext cx="5594274" cy="3184350"/>
          </a:xfrm>
          <a:prstGeom prst="rect">
            <a:avLst/>
          </a:prstGeom>
        </p:spPr>
      </p:pic>
    </p:spTree>
    <p:extLst>
      <p:ext uri="{BB962C8B-B14F-4D97-AF65-F5344CB8AC3E}">
        <p14:creationId xmlns:p14="http://schemas.microsoft.com/office/powerpoint/2010/main" val="2631710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64A987B-93B2-4C8C-9177-23A293C69C51}"/>
              </a:ext>
            </a:extLst>
          </p:cNvPr>
          <p:cNvSpPr txBox="1"/>
          <p:nvPr/>
        </p:nvSpPr>
        <p:spPr>
          <a:xfrm>
            <a:off x="193111" y="292100"/>
            <a:ext cx="6447599"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Informe de </a:t>
            </a:r>
            <a:r>
              <a:rPr lang="es-ES" sz="2800" i="1" dirty="0" err="1">
                <a:ln w="0"/>
                <a:solidFill>
                  <a:srgbClr val="006AAF"/>
                </a:solidFill>
                <a:latin typeface="Arial Narrow" panose="020B0606020202030204" pitchFamily="34" charset="0"/>
              </a:rPr>
              <a:t>benchmark</a:t>
            </a:r>
            <a:r>
              <a:rPr lang="es-ES" sz="2800" i="1" dirty="0">
                <a:ln w="0"/>
                <a:solidFill>
                  <a:srgbClr val="006AAF"/>
                </a:solidFill>
                <a:latin typeface="Arial Narrow" panose="020B0606020202030204" pitchFamily="34" charset="0"/>
              </a:rPr>
              <a:t> sobre el mercado de gas</a:t>
            </a:r>
          </a:p>
        </p:txBody>
      </p:sp>
      <p:sp>
        <p:nvSpPr>
          <p:cNvPr id="10" name="CaixaDeTexto 9">
            <a:extLst>
              <a:ext uri="{FF2B5EF4-FFF2-40B4-BE49-F238E27FC236}">
                <a16:creationId xmlns:a16="http://schemas.microsoft.com/office/drawing/2014/main" id="{5C86C8CD-16AE-41FB-80EB-912DEAEA5DBB}"/>
              </a:ext>
            </a:extLst>
          </p:cNvPr>
          <p:cNvSpPr txBox="1"/>
          <p:nvPr/>
        </p:nvSpPr>
        <p:spPr>
          <a:xfrm>
            <a:off x="365100" y="1346954"/>
            <a:ext cx="6103620" cy="369332"/>
          </a:xfrm>
          <a:prstGeom prst="rect">
            <a:avLst/>
          </a:prstGeom>
          <a:noFill/>
        </p:spPr>
        <p:txBody>
          <a:bodyPr wrap="square">
            <a:spAutoFit/>
          </a:bodyPr>
          <a:lstStyle/>
          <a:p>
            <a:pPr algn="l"/>
            <a:r>
              <a:rPr lang="es-ES" dirty="0">
                <a:solidFill>
                  <a:schemeClr val="bg1">
                    <a:lumMod val="50000"/>
                  </a:schemeClr>
                </a:solidFill>
                <a:latin typeface="Arial Narrow" panose="020B0606020202030204" pitchFamily="34" charset="0"/>
              </a:rPr>
              <a:t>5</a:t>
            </a:r>
            <a:r>
              <a:rPr lang="es-ES" sz="1800" dirty="0">
                <a:solidFill>
                  <a:schemeClr val="bg1">
                    <a:lumMod val="50000"/>
                  </a:schemeClr>
                </a:solidFill>
                <a:latin typeface="Arial Narrow" panose="020B0606020202030204" pitchFamily="34" charset="0"/>
              </a:rPr>
              <a:t> CONCLUSIONES</a:t>
            </a:r>
            <a:r>
              <a:rPr lang="es-ES" dirty="0">
                <a:solidFill>
                  <a:schemeClr val="bg1">
                    <a:lumMod val="50000"/>
                  </a:schemeClr>
                </a:solidFill>
                <a:latin typeface="Arial Narrow" panose="020B0606020202030204" pitchFamily="34" charset="0"/>
              </a:rPr>
              <a:t>    </a:t>
            </a:r>
            <a:endParaRPr lang="pt-PT" sz="1800" dirty="0"/>
          </a:p>
        </p:txBody>
      </p:sp>
      <p:sp>
        <p:nvSpPr>
          <p:cNvPr id="3" name="CaixaDeTexto 2"/>
          <p:cNvSpPr txBox="1"/>
          <p:nvPr/>
        </p:nvSpPr>
        <p:spPr>
          <a:xfrm>
            <a:off x="647700" y="1866900"/>
            <a:ext cx="10172700" cy="3693319"/>
          </a:xfrm>
          <a:prstGeom prst="rect">
            <a:avLst/>
          </a:prstGeom>
          <a:noFill/>
        </p:spPr>
        <p:txBody>
          <a:bodyPr wrap="square" rtlCol="0">
            <a:spAutoFit/>
          </a:bodyPr>
          <a:lstStyle/>
          <a:p>
            <a:pPr marL="285750" indent="-285750">
              <a:buFont typeface="Arial" panose="020B0604020202020204" pitchFamily="34" charset="0"/>
              <a:buChar char="•"/>
            </a:pPr>
            <a:r>
              <a:rPr lang="es-ES" dirty="0"/>
              <a:t>La información presentada en este estudio se limita a las respuestas recibidas, por lo que en el futuro nos gustaría contar con una mayor participación mediante el desarrollo de medios y herramientas que fomenten una recopilación de información más amplia, organizada y fiable, con el fin de promover un flujo de información más permanente y estructurado entre los participantes.</a:t>
            </a:r>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r>
              <a:rPr lang="es-ES" dirty="0"/>
              <a:t>La matriz energética mundial está constituida mayoritariamente por fuentes no renovables, lo que contrasta con la realidad regional de América Latina, donde el papel del carbón se reduce sustancialmente y destaca la importancia de la energía hidroeléctrica y los biocombustibles, importancia que aumenta cuando se considera sólo la producción de electricidad</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r>
              <a:rPr lang="es-ES" dirty="0"/>
              <a:t>El gas natural desempeña un papel importante en la mayoría de los países analizados, con diversas funciones según el país considerado (carga de base, reducción de picos, flexibilidad).</a:t>
            </a:r>
            <a:endParaRPr lang="pt-PT" dirty="0"/>
          </a:p>
        </p:txBody>
      </p:sp>
    </p:spTree>
    <p:extLst>
      <p:ext uri="{BB962C8B-B14F-4D97-AF65-F5344CB8AC3E}">
        <p14:creationId xmlns:p14="http://schemas.microsoft.com/office/powerpoint/2010/main" val="557900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64A987B-93B2-4C8C-9177-23A293C69C51}"/>
              </a:ext>
            </a:extLst>
          </p:cNvPr>
          <p:cNvSpPr txBox="1"/>
          <p:nvPr/>
        </p:nvSpPr>
        <p:spPr>
          <a:xfrm>
            <a:off x="193111" y="292100"/>
            <a:ext cx="6447599"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Informe de </a:t>
            </a:r>
            <a:r>
              <a:rPr lang="es-ES" sz="2800" i="1" dirty="0" err="1">
                <a:ln w="0"/>
                <a:solidFill>
                  <a:srgbClr val="006AAF"/>
                </a:solidFill>
                <a:latin typeface="Arial Narrow" panose="020B0606020202030204" pitchFamily="34" charset="0"/>
              </a:rPr>
              <a:t>benchmark</a:t>
            </a:r>
            <a:r>
              <a:rPr lang="es-ES" sz="2800" i="1" dirty="0">
                <a:ln w="0"/>
                <a:solidFill>
                  <a:srgbClr val="006AAF"/>
                </a:solidFill>
                <a:latin typeface="Arial Narrow" panose="020B0606020202030204" pitchFamily="34" charset="0"/>
              </a:rPr>
              <a:t> sobre el mercado de gas</a:t>
            </a:r>
          </a:p>
        </p:txBody>
      </p:sp>
      <p:sp>
        <p:nvSpPr>
          <p:cNvPr id="3" name="CaixaDeTexto 2"/>
          <p:cNvSpPr txBox="1"/>
          <p:nvPr/>
        </p:nvSpPr>
        <p:spPr>
          <a:xfrm>
            <a:off x="476225" y="1843498"/>
            <a:ext cx="10636275" cy="4801314"/>
          </a:xfrm>
          <a:prstGeom prst="rect">
            <a:avLst/>
          </a:prstGeom>
          <a:noFill/>
        </p:spPr>
        <p:txBody>
          <a:bodyPr wrap="square" rtlCol="0">
            <a:spAutoFit/>
          </a:bodyPr>
          <a:lstStyle/>
          <a:p>
            <a:pPr marL="285750" indent="-285750">
              <a:buFont typeface="Arial" panose="020B0604020202020204" pitchFamily="34" charset="0"/>
              <a:buChar char="•"/>
            </a:pPr>
            <a:r>
              <a:rPr lang="es-ES" dirty="0"/>
              <a:t>El análisis de los datos revela algunas situaciones singulares: por ejemplo, Costa Rica no depende del gas natural como fuente de energía. Prácticamente ha </a:t>
            </a:r>
            <a:r>
              <a:rPr lang="es-ES" dirty="0" err="1"/>
              <a:t>descarbonizado</a:t>
            </a:r>
            <a:r>
              <a:rPr lang="es-ES" dirty="0"/>
              <a:t> la producción de electricidad, en contraste con países como México y la República Dominicana, donde el gas natural y el petróleo son las fuentes predominantes para la producción de electricidad. Portugal, Uruguay, El Salvador y Costa Rica no tienen carbón en su mix energético. En países como Portugal, el abandono del carbón es reciente.</a:t>
            </a:r>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r>
              <a:rPr lang="es-ES" dirty="0"/>
              <a:t>Hay que tener en cuenta que la introducción del gas natural en el mix energético de algunos países es muy reciente, como Panamá en 2018 y República Dominicana en 2003, por lo que existen diferentes estadios de desarrollo entre los distintos países.</a:t>
            </a:r>
            <a:endParaRPr lang="pt-PT" dirty="0"/>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r>
              <a:rPr lang="es-ES" dirty="0"/>
              <a:t>Además de las funciones que cumple el gas natural en cada país, existe también una gran multiplicidad de estructuras en la cadena de valor del gas natural. Sólo cinco de los países encuestados (Argentina, Brasil, Chile, México y </a:t>
            </a:r>
            <a:r>
              <a:rPr lang="es-ES" dirty="0" err="1"/>
              <a:t>Peru</a:t>
            </a:r>
            <a:r>
              <a:rPr lang="es-ES" dirty="0"/>
              <a:t>) cuentan con prospección y extracción de gas natural en el país y, en cuanto a infraestructuras de almacenamiento subterráneo, sólo Argentina, Portugal y España disponen de esta instalación</a:t>
            </a:r>
            <a:r>
              <a:rPr lang="pt-PT" dirty="0"/>
              <a:t>.</a:t>
            </a:r>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r>
              <a:rPr lang="es-ES" dirty="0"/>
              <a:t>Salvo Costa Rica y Uruguay, todos los países encuestados disponen de terminales de GNL. </a:t>
            </a:r>
          </a:p>
        </p:txBody>
      </p:sp>
      <p:sp>
        <p:nvSpPr>
          <p:cNvPr id="5" name="CaixaDeTexto 4">
            <a:extLst>
              <a:ext uri="{FF2B5EF4-FFF2-40B4-BE49-F238E27FC236}">
                <a16:creationId xmlns:a16="http://schemas.microsoft.com/office/drawing/2014/main" id="{9E1C91CF-AF45-47CB-9799-ED7CC39B5001}"/>
              </a:ext>
            </a:extLst>
          </p:cNvPr>
          <p:cNvSpPr txBox="1"/>
          <p:nvPr/>
        </p:nvSpPr>
        <p:spPr>
          <a:xfrm>
            <a:off x="365100" y="1346954"/>
            <a:ext cx="6103620" cy="369332"/>
          </a:xfrm>
          <a:prstGeom prst="rect">
            <a:avLst/>
          </a:prstGeom>
          <a:noFill/>
        </p:spPr>
        <p:txBody>
          <a:bodyPr wrap="square">
            <a:spAutoFit/>
          </a:bodyPr>
          <a:lstStyle/>
          <a:p>
            <a:pPr algn="l"/>
            <a:r>
              <a:rPr lang="es-ES" dirty="0">
                <a:solidFill>
                  <a:schemeClr val="bg1">
                    <a:lumMod val="50000"/>
                  </a:schemeClr>
                </a:solidFill>
                <a:latin typeface="Arial Narrow" panose="020B0606020202030204" pitchFamily="34" charset="0"/>
              </a:rPr>
              <a:t>5</a:t>
            </a:r>
            <a:r>
              <a:rPr lang="es-ES" sz="1800" dirty="0">
                <a:solidFill>
                  <a:schemeClr val="bg1">
                    <a:lumMod val="50000"/>
                  </a:schemeClr>
                </a:solidFill>
                <a:latin typeface="Arial Narrow" panose="020B0606020202030204" pitchFamily="34" charset="0"/>
              </a:rPr>
              <a:t> CONCLUSIONES</a:t>
            </a:r>
            <a:r>
              <a:rPr lang="es-ES" dirty="0">
                <a:solidFill>
                  <a:schemeClr val="bg1">
                    <a:lumMod val="50000"/>
                  </a:schemeClr>
                </a:solidFill>
                <a:latin typeface="Arial Narrow" panose="020B0606020202030204" pitchFamily="34" charset="0"/>
              </a:rPr>
              <a:t>    </a:t>
            </a:r>
            <a:endParaRPr lang="pt-PT" sz="1800" dirty="0"/>
          </a:p>
        </p:txBody>
      </p:sp>
    </p:spTree>
    <p:extLst>
      <p:ext uri="{BB962C8B-B14F-4D97-AF65-F5344CB8AC3E}">
        <p14:creationId xmlns:p14="http://schemas.microsoft.com/office/powerpoint/2010/main" val="2022651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3A4D3A63-4B84-471E-911D-5815D98245F8}"/>
              </a:ext>
            </a:extLst>
          </p:cNvPr>
          <p:cNvSpPr/>
          <p:nvPr/>
        </p:nvSpPr>
        <p:spPr>
          <a:xfrm>
            <a:off x="3662869" y="3453409"/>
            <a:ext cx="1634837" cy="1634837"/>
          </a:xfrm>
          <a:prstGeom prst="ellipse">
            <a:avLst/>
          </a:prstGeom>
          <a:solidFill>
            <a:srgbClr val="78B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D52B4811-060B-4C89-A3D5-42B74C3D9A66}"/>
              </a:ext>
            </a:extLst>
          </p:cNvPr>
          <p:cNvSpPr txBox="1"/>
          <p:nvPr/>
        </p:nvSpPr>
        <p:spPr>
          <a:xfrm>
            <a:off x="4272469" y="3870364"/>
            <a:ext cx="415636" cy="1323439"/>
          </a:xfrm>
          <a:prstGeom prst="rect">
            <a:avLst/>
          </a:prstGeom>
          <a:noFill/>
        </p:spPr>
        <p:txBody>
          <a:bodyPr wrap="square" rtlCol="0" anchor="ctr">
            <a:spAutoFit/>
          </a:bodyPr>
          <a:lstStyle/>
          <a:p>
            <a:pPr algn="ctr"/>
            <a:r>
              <a:rPr lang="pt-BR" sz="8000" dirty="0">
                <a:solidFill>
                  <a:schemeClr val="bg1"/>
                </a:solidFill>
                <a:latin typeface="Arial Narrow" panose="020B0606020202030204" pitchFamily="34" charset="0"/>
              </a:rPr>
              <a:t>3</a:t>
            </a:r>
          </a:p>
        </p:txBody>
      </p:sp>
      <p:sp>
        <p:nvSpPr>
          <p:cNvPr id="5" name="CaixaDeTexto 4">
            <a:extLst>
              <a:ext uri="{FF2B5EF4-FFF2-40B4-BE49-F238E27FC236}">
                <a16:creationId xmlns:a16="http://schemas.microsoft.com/office/drawing/2014/main" id="{B0D444CB-0EBB-42FD-9806-4A2742DF5731}"/>
              </a:ext>
            </a:extLst>
          </p:cNvPr>
          <p:cNvSpPr txBox="1"/>
          <p:nvPr/>
        </p:nvSpPr>
        <p:spPr>
          <a:xfrm>
            <a:off x="4045674" y="3729240"/>
            <a:ext cx="896336" cy="369332"/>
          </a:xfrm>
          <a:prstGeom prst="rect">
            <a:avLst/>
          </a:prstGeom>
          <a:noFill/>
        </p:spPr>
        <p:txBody>
          <a:bodyPr wrap="none" rtlCol="0">
            <a:spAutoFit/>
          </a:bodyPr>
          <a:lstStyle/>
          <a:p>
            <a:r>
              <a:rPr lang="pt-BR" b="1" dirty="0">
                <a:solidFill>
                  <a:schemeClr val="bg1"/>
                </a:solidFill>
                <a:latin typeface="Arial Narrow" panose="020B0606020202030204" pitchFamily="34" charset="0"/>
              </a:rPr>
              <a:t>PUNTO </a:t>
            </a:r>
          </a:p>
        </p:txBody>
      </p:sp>
      <p:sp>
        <p:nvSpPr>
          <p:cNvPr id="6" name="Retângulo 5">
            <a:extLst>
              <a:ext uri="{FF2B5EF4-FFF2-40B4-BE49-F238E27FC236}">
                <a16:creationId xmlns:a16="http://schemas.microsoft.com/office/drawing/2014/main" id="{04C5775A-CEFA-41F6-A270-815A94BDFE8E}"/>
              </a:ext>
            </a:extLst>
          </p:cNvPr>
          <p:cNvSpPr/>
          <p:nvPr/>
        </p:nvSpPr>
        <p:spPr>
          <a:xfrm>
            <a:off x="5324815" y="3131699"/>
            <a:ext cx="6651285" cy="2800767"/>
          </a:xfrm>
          <a:prstGeom prst="rect">
            <a:avLst/>
          </a:prstGeom>
        </p:spPr>
        <p:txBody>
          <a:bodyPr wrap="square">
            <a:spAutoFit/>
          </a:bodyPr>
          <a:lstStyle/>
          <a:p>
            <a:r>
              <a:rPr lang="es-ES" sz="3200" i="1" dirty="0">
                <a:ln w="0"/>
                <a:solidFill>
                  <a:srgbClr val="006AAF"/>
                </a:solidFill>
                <a:latin typeface="Arial Narrow" panose="020B0606020202030204" pitchFamily="34" charset="0"/>
              </a:rPr>
              <a:t>Intervenciones temáticas </a:t>
            </a:r>
          </a:p>
          <a:p>
            <a:pPr marL="457200" indent="-457200">
              <a:buFont typeface="Wingdings" panose="05000000000000000000" pitchFamily="2" charset="2"/>
              <a:buChar char="Ø"/>
            </a:pPr>
            <a:r>
              <a:rPr lang="es-ES" sz="2400" i="1" dirty="0">
                <a:ln w="0"/>
                <a:solidFill>
                  <a:srgbClr val="006AAF"/>
                </a:solidFill>
                <a:latin typeface="Arial Narrow" panose="020B0606020202030204" pitchFamily="34" charset="0"/>
              </a:rPr>
              <a:t>Retos regulatorios para la descarbonización de los mercados de gas en la Unión Europea, CNMC;</a:t>
            </a:r>
          </a:p>
          <a:p>
            <a:pPr marL="457200" indent="-457200">
              <a:buFont typeface="Wingdings" panose="05000000000000000000" pitchFamily="2" charset="2"/>
              <a:buChar char="Ø"/>
            </a:pPr>
            <a:r>
              <a:rPr lang="es-ES" sz="2400" i="1" dirty="0">
                <a:ln w="0"/>
                <a:solidFill>
                  <a:srgbClr val="006AAF"/>
                </a:solidFill>
                <a:latin typeface="Arial Narrow" panose="020B0606020202030204" pitchFamily="34" charset="0"/>
              </a:rPr>
              <a:t>La experiencia de Perú en el mercado del GNL en América Latina, Osinergmin;</a:t>
            </a:r>
          </a:p>
          <a:p>
            <a:pPr marL="457200" indent="-457200">
              <a:buFont typeface="Wingdings" panose="05000000000000000000" pitchFamily="2" charset="2"/>
              <a:buChar char="Ø"/>
            </a:pPr>
            <a:r>
              <a:rPr lang="es-ES" sz="2400" i="1" dirty="0">
                <a:ln w="0"/>
                <a:solidFill>
                  <a:srgbClr val="006AAF"/>
                </a:solidFill>
                <a:latin typeface="Arial Narrow" panose="020B0606020202030204" pitchFamily="34" charset="0"/>
              </a:rPr>
              <a:t>Experiencia brasileña de integración de gases renovables y descarbonizados, ANP.</a:t>
            </a:r>
          </a:p>
        </p:txBody>
      </p:sp>
    </p:spTree>
    <p:extLst>
      <p:ext uri="{BB962C8B-B14F-4D97-AF65-F5344CB8AC3E}">
        <p14:creationId xmlns:p14="http://schemas.microsoft.com/office/powerpoint/2010/main" val="3655710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3A4D3A63-4B84-471E-911D-5815D98245F8}"/>
              </a:ext>
            </a:extLst>
          </p:cNvPr>
          <p:cNvSpPr/>
          <p:nvPr/>
        </p:nvSpPr>
        <p:spPr>
          <a:xfrm>
            <a:off x="3662869" y="3453409"/>
            <a:ext cx="1634837" cy="1634837"/>
          </a:xfrm>
          <a:prstGeom prst="ellipse">
            <a:avLst/>
          </a:prstGeom>
          <a:solidFill>
            <a:srgbClr val="78B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D52B4811-060B-4C89-A3D5-42B74C3D9A66}"/>
              </a:ext>
            </a:extLst>
          </p:cNvPr>
          <p:cNvSpPr txBox="1"/>
          <p:nvPr/>
        </p:nvSpPr>
        <p:spPr>
          <a:xfrm>
            <a:off x="4272469" y="3870364"/>
            <a:ext cx="415636" cy="1323439"/>
          </a:xfrm>
          <a:prstGeom prst="rect">
            <a:avLst/>
          </a:prstGeom>
          <a:noFill/>
        </p:spPr>
        <p:txBody>
          <a:bodyPr wrap="square" rtlCol="0" anchor="ctr">
            <a:spAutoFit/>
          </a:bodyPr>
          <a:lstStyle/>
          <a:p>
            <a:pPr algn="ctr"/>
            <a:r>
              <a:rPr lang="pt-BR" sz="8000" dirty="0">
                <a:solidFill>
                  <a:schemeClr val="bg1"/>
                </a:solidFill>
                <a:latin typeface="Arial Narrow" panose="020B0606020202030204" pitchFamily="34" charset="0"/>
              </a:rPr>
              <a:t>4</a:t>
            </a:r>
          </a:p>
        </p:txBody>
      </p:sp>
      <p:sp>
        <p:nvSpPr>
          <p:cNvPr id="5" name="CaixaDeTexto 4">
            <a:extLst>
              <a:ext uri="{FF2B5EF4-FFF2-40B4-BE49-F238E27FC236}">
                <a16:creationId xmlns:a16="http://schemas.microsoft.com/office/drawing/2014/main" id="{B0D444CB-0EBB-42FD-9806-4A2742DF5731}"/>
              </a:ext>
            </a:extLst>
          </p:cNvPr>
          <p:cNvSpPr txBox="1"/>
          <p:nvPr/>
        </p:nvSpPr>
        <p:spPr>
          <a:xfrm>
            <a:off x="4045674" y="3729240"/>
            <a:ext cx="896336" cy="369332"/>
          </a:xfrm>
          <a:prstGeom prst="rect">
            <a:avLst/>
          </a:prstGeom>
          <a:noFill/>
        </p:spPr>
        <p:txBody>
          <a:bodyPr wrap="none" rtlCol="0">
            <a:spAutoFit/>
          </a:bodyPr>
          <a:lstStyle/>
          <a:p>
            <a:r>
              <a:rPr lang="pt-BR" b="1" dirty="0">
                <a:solidFill>
                  <a:schemeClr val="bg1"/>
                </a:solidFill>
                <a:latin typeface="Arial Narrow" panose="020B0606020202030204" pitchFamily="34" charset="0"/>
              </a:rPr>
              <a:t>PUNTO </a:t>
            </a:r>
          </a:p>
        </p:txBody>
      </p:sp>
      <p:sp>
        <p:nvSpPr>
          <p:cNvPr id="6" name="Retângulo 5">
            <a:extLst>
              <a:ext uri="{FF2B5EF4-FFF2-40B4-BE49-F238E27FC236}">
                <a16:creationId xmlns:a16="http://schemas.microsoft.com/office/drawing/2014/main" id="{04C5775A-CEFA-41F6-A270-815A94BDFE8E}"/>
              </a:ext>
            </a:extLst>
          </p:cNvPr>
          <p:cNvSpPr/>
          <p:nvPr/>
        </p:nvSpPr>
        <p:spPr>
          <a:xfrm>
            <a:off x="5324815" y="3978439"/>
            <a:ext cx="6651285" cy="584775"/>
          </a:xfrm>
          <a:prstGeom prst="rect">
            <a:avLst/>
          </a:prstGeom>
        </p:spPr>
        <p:txBody>
          <a:bodyPr wrap="square">
            <a:spAutoFit/>
          </a:bodyPr>
          <a:lstStyle/>
          <a:p>
            <a:r>
              <a:rPr lang="es-ES" sz="3200" i="1" dirty="0">
                <a:ln w="0"/>
                <a:solidFill>
                  <a:srgbClr val="006AAF"/>
                </a:solidFill>
                <a:latin typeface="Arial Narrow" panose="020B0606020202030204" pitchFamily="34" charset="0"/>
              </a:rPr>
              <a:t>Q&amp;A</a:t>
            </a:r>
            <a:endParaRPr lang="es-ES" sz="2400" i="1" dirty="0">
              <a:ln w="0"/>
              <a:solidFill>
                <a:srgbClr val="006AAF"/>
              </a:solidFill>
              <a:latin typeface="Arial Narrow" panose="020B0606020202030204" pitchFamily="34" charset="0"/>
            </a:endParaRPr>
          </a:p>
        </p:txBody>
      </p:sp>
    </p:spTree>
    <p:extLst>
      <p:ext uri="{BB962C8B-B14F-4D97-AF65-F5344CB8AC3E}">
        <p14:creationId xmlns:p14="http://schemas.microsoft.com/office/powerpoint/2010/main" val="3163166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3A4D3A63-4B84-471E-911D-5815D98245F8}"/>
              </a:ext>
            </a:extLst>
          </p:cNvPr>
          <p:cNvSpPr/>
          <p:nvPr/>
        </p:nvSpPr>
        <p:spPr>
          <a:xfrm>
            <a:off x="3662869" y="3453409"/>
            <a:ext cx="1634837" cy="1634837"/>
          </a:xfrm>
          <a:prstGeom prst="ellipse">
            <a:avLst/>
          </a:prstGeom>
          <a:solidFill>
            <a:srgbClr val="78B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D52B4811-060B-4C89-A3D5-42B74C3D9A66}"/>
              </a:ext>
            </a:extLst>
          </p:cNvPr>
          <p:cNvSpPr txBox="1"/>
          <p:nvPr/>
        </p:nvSpPr>
        <p:spPr>
          <a:xfrm>
            <a:off x="4272469" y="3870364"/>
            <a:ext cx="415636" cy="1323439"/>
          </a:xfrm>
          <a:prstGeom prst="rect">
            <a:avLst/>
          </a:prstGeom>
          <a:noFill/>
        </p:spPr>
        <p:txBody>
          <a:bodyPr wrap="square" rtlCol="0" anchor="ctr">
            <a:spAutoFit/>
          </a:bodyPr>
          <a:lstStyle/>
          <a:p>
            <a:pPr algn="ctr"/>
            <a:r>
              <a:rPr lang="pt-BR" sz="8000" dirty="0">
                <a:solidFill>
                  <a:schemeClr val="bg1"/>
                </a:solidFill>
                <a:latin typeface="Arial Narrow" panose="020B0606020202030204" pitchFamily="34" charset="0"/>
              </a:rPr>
              <a:t>5</a:t>
            </a:r>
          </a:p>
        </p:txBody>
      </p:sp>
      <p:sp>
        <p:nvSpPr>
          <p:cNvPr id="5" name="CaixaDeTexto 4">
            <a:extLst>
              <a:ext uri="{FF2B5EF4-FFF2-40B4-BE49-F238E27FC236}">
                <a16:creationId xmlns:a16="http://schemas.microsoft.com/office/drawing/2014/main" id="{B0D444CB-0EBB-42FD-9806-4A2742DF5731}"/>
              </a:ext>
            </a:extLst>
          </p:cNvPr>
          <p:cNvSpPr txBox="1"/>
          <p:nvPr/>
        </p:nvSpPr>
        <p:spPr>
          <a:xfrm>
            <a:off x="4045674" y="3729240"/>
            <a:ext cx="896336" cy="369332"/>
          </a:xfrm>
          <a:prstGeom prst="rect">
            <a:avLst/>
          </a:prstGeom>
          <a:noFill/>
        </p:spPr>
        <p:txBody>
          <a:bodyPr wrap="none" rtlCol="0">
            <a:spAutoFit/>
          </a:bodyPr>
          <a:lstStyle/>
          <a:p>
            <a:r>
              <a:rPr lang="pt-BR" b="1" dirty="0">
                <a:solidFill>
                  <a:schemeClr val="bg1"/>
                </a:solidFill>
                <a:latin typeface="Arial Narrow" panose="020B0606020202030204" pitchFamily="34" charset="0"/>
              </a:rPr>
              <a:t>PUNTO </a:t>
            </a:r>
          </a:p>
        </p:txBody>
      </p:sp>
      <p:sp>
        <p:nvSpPr>
          <p:cNvPr id="6" name="Retângulo 5">
            <a:extLst>
              <a:ext uri="{FF2B5EF4-FFF2-40B4-BE49-F238E27FC236}">
                <a16:creationId xmlns:a16="http://schemas.microsoft.com/office/drawing/2014/main" id="{04C5775A-CEFA-41F6-A270-815A94BDFE8E}"/>
              </a:ext>
            </a:extLst>
          </p:cNvPr>
          <p:cNvSpPr/>
          <p:nvPr/>
        </p:nvSpPr>
        <p:spPr>
          <a:xfrm>
            <a:off x="5324815" y="3978439"/>
            <a:ext cx="6651285" cy="584775"/>
          </a:xfrm>
          <a:prstGeom prst="rect">
            <a:avLst/>
          </a:prstGeom>
        </p:spPr>
        <p:txBody>
          <a:bodyPr wrap="square">
            <a:spAutoFit/>
          </a:bodyPr>
          <a:lstStyle/>
          <a:p>
            <a:r>
              <a:rPr lang="es-ES" sz="3200" i="1" dirty="0">
                <a:ln w="0"/>
                <a:solidFill>
                  <a:srgbClr val="006AAF"/>
                </a:solidFill>
                <a:latin typeface="Arial Narrow" panose="020B0606020202030204" pitchFamily="34" charset="0"/>
              </a:rPr>
              <a:t>Sesión de Clausura</a:t>
            </a:r>
          </a:p>
        </p:txBody>
      </p:sp>
    </p:spTree>
    <p:extLst>
      <p:ext uri="{BB962C8B-B14F-4D97-AF65-F5344CB8AC3E}">
        <p14:creationId xmlns:p14="http://schemas.microsoft.com/office/powerpoint/2010/main" val="1811369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5CA5C949-08A1-44B4-9A02-54C7E9D3044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17816" y="414129"/>
            <a:ext cx="5826663" cy="1954751"/>
          </a:xfrm>
          <a:prstGeom prst="rect">
            <a:avLst/>
          </a:prstGeom>
        </p:spPr>
      </p:pic>
      <p:sp>
        <p:nvSpPr>
          <p:cNvPr id="3" name="CaixaDeTexto 2">
            <a:extLst>
              <a:ext uri="{FF2B5EF4-FFF2-40B4-BE49-F238E27FC236}">
                <a16:creationId xmlns:a16="http://schemas.microsoft.com/office/drawing/2014/main" id="{6558FC2D-5DBB-4A20-B8F9-72EE75CDE855}"/>
              </a:ext>
            </a:extLst>
          </p:cNvPr>
          <p:cNvSpPr txBox="1"/>
          <p:nvPr/>
        </p:nvSpPr>
        <p:spPr>
          <a:xfrm>
            <a:off x="4729291" y="3231625"/>
            <a:ext cx="6611816" cy="1323439"/>
          </a:xfrm>
          <a:prstGeom prst="rect">
            <a:avLst/>
          </a:prstGeom>
          <a:noFill/>
        </p:spPr>
        <p:txBody>
          <a:bodyPr wrap="square" rtlCol="0">
            <a:spAutoFit/>
          </a:bodyPr>
          <a:lstStyle/>
          <a:p>
            <a:r>
              <a:rPr lang="pt-BR" sz="4000" dirty="0">
                <a:solidFill>
                  <a:srgbClr val="006AAF"/>
                </a:solidFill>
                <a:latin typeface="Arial Narrow" panose="020B0606020202030204" pitchFamily="34" charset="0"/>
              </a:rPr>
              <a:t>OBRIGADA!</a:t>
            </a:r>
          </a:p>
          <a:p>
            <a:r>
              <a:rPr lang="pt-BR" sz="4000" dirty="0">
                <a:solidFill>
                  <a:srgbClr val="006AAF"/>
                </a:solidFill>
                <a:latin typeface="Arial Narrow" panose="020B0606020202030204" pitchFamily="34" charset="0"/>
              </a:rPr>
              <a:t>GRACIAS!</a:t>
            </a:r>
          </a:p>
        </p:txBody>
      </p:sp>
    </p:spTree>
    <p:extLst>
      <p:ext uri="{BB962C8B-B14F-4D97-AF65-F5344CB8AC3E}">
        <p14:creationId xmlns:p14="http://schemas.microsoft.com/office/powerpoint/2010/main" val="157080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3A4D3A63-4B84-471E-911D-5815D98245F8}"/>
              </a:ext>
            </a:extLst>
          </p:cNvPr>
          <p:cNvSpPr/>
          <p:nvPr/>
        </p:nvSpPr>
        <p:spPr>
          <a:xfrm>
            <a:off x="3662869" y="3453409"/>
            <a:ext cx="1634837" cy="1634837"/>
          </a:xfrm>
          <a:prstGeom prst="ellipse">
            <a:avLst/>
          </a:prstGeom>
          <a:solidFill>
            <a:srgbClr val="78B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C1C95F03-D336-4387-ABC7-F354C1B44BCD}"/>
              </a:ext>
            </a:extLst>
          </p:cNvPr>
          <p:cNvSpPr/>
          <p:nvPr/>
        </p:nvSpPr>
        <p:spPr>
          <a:xfrm>
            <a:off x="5297705" y="3978439"/>
            <a:ext cx="6651285" cy="584775"/>
          </a:xfrm>
          <a:prstGeom prst="rect">
            <a:avLst/>
          </a:prstGeom>
        </p:spPr>
        <p:txBody>
          <a:bodyPr wrap="square">
            <a:spAutoFit/>
          </a:bodyPr>
          <a:lstStyle/>
          <a:p>
            <a:r>
              <a:rPr lang="es-ES" sz="3200" i="1" dirty="0">
                <a:ln w="0"/>
                <a:solidFill>
                  <a:srgbClr val="006AAF"/>
                </a:solidFill>
                <a:latin typeface="Arial Narrow" panose="020B0606020202030204" pitchFamily="34" charset="0"/>
              </a:rPr>
              <a:t>Apertura</a:t>
            </a:r>
          </a:p>
        </p:txBody>
      </p:sp>
      <p:sp>
        <p:nvSpPr>
          <p:cNvPr id="4" name="CaixaDeTexto 3">
            <a:extLst>
              <a:ext uri="{FF2B5EF4-FFF2-40B4-BE49-F238E27FC236}">
                <a16:creationId xmlns:a16="http://schemas.microsoft.com/office/drawing/2014/main" id="{D52B4811-060B-4C89-A3D5-42B74C3D9A66}"/>
              </a:ext>
            </a:extLst>
          </p:cNvPr>
          <p:cNvSpPr txBox="1"/>
          <p:nvPr/>
        </p:nvSpPr>
        <p:spPr>
          <a:xfrm>
            <a:off x="4272469" y="3870364"/>
            <a:ext cx="415636" cy="1323439"/>
          </a:xfrm>
          <a:prstGeom prst="rect">
            <a:avLst/>
          </a:prstGeom>
          <a:noFill/>
        </p:spPr>
        <p:txBody>
          <a:bodyPr wrap="square" rtlCol="0" anchor="ctr">
            <a:spAutoFit/>
          </a:bodyPr>
          <a:lstStyle/>
          <a:p>
            <a:pPr algn="ctr"/>
            <a:r>
              <a:rPr lang="pt-BR" sz="8000" dirty="0">
                <a:solidFill>
                  <a:schemeClr val="bg1"/>
                </a:solidFill>
                <a:latin typeface="Arial Narrow" panose="020B0606020202030204" pitchFamily="34" charset="0"/>
              </a:rPr>
              <a:t>1</a:t>
            </a:r>
          </a:p>
        </p:txBody>
      </p:sp>
      <p:sp>
        <p:nvSpPr>
          <p:cNvPr id="5" name="CaixaDeTexto 4">
            <a:extLst>
              <a:ext uri="{FF2B5EF4-FFF2-40B4-BE49-F238E27FC236}">
                <a16:creationId xmlns:a16="http://schemas.microsoft.com/office/drawing/2014/main" id="{B0D444CB-0EBB-42FD-9806-4A2742DF5731}"/>
              </a:ext>
            </a:extLst>
          </p:cNvPr>
          <p:cNvSpPr txBox="1"/>
          <p:nvPr/>
        </p:nvSpPr>
        <p:spPr>
          <a:xfrm>
            <a:off x="4045674" y="3729240"/>
            <a:ext cx="896336" cy="369332"/>
          </a:xfrm>
          <a:prstGeom prst="rect">
            <a:avLst/>
          </a:prstGeom>
          <a:noFill/>
        </p:spPr>
        <p:txBody>
          <a:bodyPr wrap="none" rtlCol="0">
            <a:spAutoFit/>
          </a:bodyPr>
          <a:lstStyle/>
          <a:p>
            <a:r>
              <a:rPr lang="pt-BR" b="1" dirty="0">
                <a:solidFill>
                  <a:schemeClr val="bg1"/>
                </a:solidFill>
                <a:latin typeface="Arial Narrow" panose="020B0606020202030204" pitchFamily="34" charset="0"/>
              </a:rPr>
              <a:t>PUNTO </a:t>
            </a:r>
          </a:p>
        </p:txBody>
      </p:sp>
    </p:spTree>
    <p:extLst>
      <p:ext uri="{BB962C8B-B14F-4D97-AF65-F5344CB8AC3E}">
        <p14:creationId xmlns:p14="http://schemas.microsoft.com/office/powerpoint/2010/main" val="30693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971E649-BEB0-491E-8A4E-A31B1D3B070B}"/>
              </a:ext>
            </a:extLst>
          </p:cNvPr>
          <p:cNvSpPr txBox="1"/>
          <p:nvPr/>
        </p:nvSpPr>
        <p:spPr>
          <a:xfrm>
            <a:off x="193111" y="292100"/>
            <a:ext cx="1476686" cy="523220"/>
          </a:xfrm>
          <a:prstGeom prst="rect">
            <a:avLst/>
          </a:prstGeom>
          <a:noFill/>
        </p:spPr>
        <p:txBody>
          <a:bodyPr wrap="none" rtlCol="0">
            <a:spAutoFit/>
          </a:bodyPr>
          <a:lstStyle/>
          <a:p>
            <a:r>
              <a:rPr lang="pt-BR" sz="2800" i="1" dirty="0">
                <a:solidFill>
                  <a:srgbClr val="006AAF"/>
                </a:solidFill>
                <a:latin typeface="Arial Narrow" panose="020B0606020202030204" pitchFamily="34" charset="0"/>
              </a:rPr>
              <a:t>Programa</a:t>
            </a:r>
          </a:p>
        </p:txBody>
      </p:sp>
      <p:graphicFrame>
        <p:nvGraphicFramePr>
          <p:cNvPr id="2" name="Tabela 1">
            <a:extLst>
              <a:ext uri="{FF2B5EF4-FFF2-40B4-BE49-F238E27FC236}">
                <a16:creationId xmlns:a16="http://schemas.microsoft.com/office/drawing/2014/main" id="{7E5D7082-3A81-4806-88FB-5EE3A6550DF6}"/>
              </a:ext>
            </a:extLst>
          </p:cNvPr>
          <p:cNvGraphicFramePr>
            <a:graphicFrameLocks noGrp="1"/>
          </p:cNvGraphicFramePr>
          <p:nvPr>
            <p:extLst>
              <p:ext uri="{D42A27DB-BD31-4B8C-83A1-F6EECF244321}">
                <p14:modId xmlns:p14="http://schemas.microsoft.com/office/powerpoint/2010/main" val="1743719763"/>
              </p:ext>
            </p:extLst>
          </p:nvPr>
        </p:nvGraphicFramePr>
        <p:xfrm>
          <a:off x="3995389" y="1596104"/>
          <a:ext cx="4201222" cy="4810380"/>
        </p:xfrm>
        <a:graphic>
          <a:graphicData uri="http://schemas.openxmlformats.org/drawingml/2006/table">
            <a:tbl>
              <a:tblPr firstRow="1" firstCol="1" bandRow="1">
                <a:tableStyleId>{5C22544A-7EE6-4342-B048-85BDC9FD1C3A}</a:tableStyleId>
              </a:tblPr>
              <a:tblGrid>
                <a:gridCol w="769119">
                  <a:extLst>
                    <a:ext uri="{9D8B030D-6E8A-4147-A177-3AD203B41FA5}">
                      <a16:colId xmlns:a16="http://schemas.microsoft.com/office/drawing/2014/main" val="2721016835"/>
                    </a:ext>
                  </a:extLst>
                </a:gridCol>
                <a:gridCol w="3432103">
                  <a:extLst>
                    <a:ext uri="{9D8B030D-6E8A-4147-A177-3AD203B41FA5}">
                      <a16:colId xmlns:a16="http://schemas.microsoft.com/office/drawing/2014/main" val="2237093897"/>
                    </a:ext>
                  </a:extLst>
                </a:gridCol>
              </a:tblGrid>
              <a:tr h="790141">
                <a:tc>
                  <a:txBody>
                    <a:bodyPr/>
                    <a:lstStyle/>
                    <a:p>
                      <a:pPr algn="r">
                        <a:lnSpc>
                          <a:spcPct val="107000"/>
                        </a:lnSpc>
                        <a:spcAft>
                          <a:spcPts val="800"/>
                        </a:spcAft>
                      </a:pPr>
                      <a:r>
                        <a:rPr lang="en-GB" sz="900">
                          <a:effectLst/>
                        </a:rPr>
                        <a:t> </a:t>
                      </a:r>
                    </a:p>
                    <a:p>
                      <a:pPr algn="r">
                        <a:lnSpc>
                          <a:spcPct val="107000"/>
                        </a:lnSpc>
                        <a:spcAft>
                          <a:spcPts val="800"/>
                        </a:spcAft>
                      </a:pPr>
                      <a:r>
                        <a:rPr lang="en-GB" sz="900">
                          <a:effectLst/>
                        </a:rPr>
                        <a:t>15h-15h10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18" marR="53418" marT="0" marB="0"/>
                </a:tc>
                <a:tc>
                  <a:txBody>
                    <a:bodyPr/>
                    <a:lstStyle/>
                    <a:p>
                      <a:pPr algn="l">
                        <a:lnSpc>
                          <a:spcPct val="107000"/>
                        </a:lnSpc>
                        <a:spcAft>
                          <a:spcPts val="800"/>
                        </a:spcAft>
                      </a:pPr>
                      <a:r>
                        <a:rPr lang="en-GB" sz="900" u="none" strike="noStrike">
                          <a:effectLst/>
                        </a:rPr>
                        <a:t> </a:t>
                      </a:r>
                      <a:endParaRPr lang="en-GB" sz="900">
                        <a:effectLst/>
                      </a:endParaRPr>
                    </a:p>
                    <a:p>
                      <a:pPr algn="l">
                        <a:lnSpc>
                          <a:spcPct val="107000"/>
                        </a:lnSpc>
                        <a:spcAft>
                          <a:spcPts val="800"/>
                        </a:spcAft>
                      </a:pPr>
                      <a:r>
                        <a:rPr lang="en-GB" sz="900" u="sng">
                          <a:effectLst/>
                        </a:rPr>
                        <a:t>Apertura</a:t>
                      </a:r>
                      <a:endParaRPr lang="en-GB" sz="900">
                        <a:effectLst/>
                      </a:endParaRPr>
                    </a:p>
                    <a:p>
                      <a:pPr algn="l">
                        <a:lnSpc>
                          <a:spcPct val="107000"/>
                        </a:lnSpc>
                        <a:spcAft>
                          <a:spcPts val="800"/>
                        </a:spcAft>
                      </a:pPr>
                      <a:r>
                        <a:rPr lang="pt-PT" sz="900">
                          <a:effectLst/>
                        </a:rPr>
                        <a:t>Director del GT Gás ARIAE</a:t>
                      </a:r>
                      <a:endParaRPr lang="en-GB" sz="900">
                        <a:effectLst/>
                      </a:endParaRPr>
                    </a:p>
                    <a:p>
                      <a:pPr algn="l">
                        <a:lnSpc>
                          <a:spcPct val="107000"/>
                        </a:lnSpc>
                        <a:spcAft>
                          <a:spcPts val="800"/>
                        </a:spcAft>
                      </a:pPr>
                      <a:r>
                        <a:rPr lang="pt-PT"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18" marR="53418" marT="0" marB="0"/>
                </a:tc>
                <a:extLst>
                  <a:ext uri="{0D108BD9-81ED-4DB2-BD59-A6C34878D82A}">
                    <a16:rowId xmlns:a16="http://schemas.microsoft.com/office/drawing/2014/main" val="1562420665"/>
                  </a:ext>
                </a:extLst>
              </a:tr>
              <a:tr h="790141">
                <a:tc>
                  <a:txBody>
                    <a:bodyPr/>
                    <a:lstStyle/>
                    <a:p>
                      <a:pPr algn="r">
                        <a:lnSpc>
                          <a:spcPct val="107000"/>
                        </a:lnSpc>
                        <a:spcAft>
                          <a:spcPts val="800"/>
                        </a:spcAft>
                      </a:pPr>
                      <a:r>
                        <a:rPr lang="pt-PT" sz="900">
                          <a:effectLst/>
                        </a:rPr>
                        <a:t> </a:t>
                      </a:r>
                      <a:endParaRPr lang="en-GB" sz="900">
                        <a:effectLst/>
                      </a:endParaRPr>
                    </a:p>
                    <a:p>
                      <a:pPr algn="r">
                        <a:lnSpc>
                          <a:spcPct val="107000"/>
                        </a:lnSpc>
                        <a:spcAft>
                          <a:spcPts val="800"/>
                        </a:spcAft>
                      </a:pPr>
                      <a:r>
                        <a:rPr lang="pt-PT" sz="900">
                          <a:effectLst/>
                        </a:rPr>
                        <a:t>15h10-15h25</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18" marR="53418" marT="0" marB="0"/>
                </a:tc>
                <a:tc>
                  <a:txBody>
                    <a:bodyPr/>
                    <a:lstStyle/>
                    <a:p>
                      <a:pPr algn="l">
                        <a:lnSpc>
                          <a:spcPct val="107000"/>
                        </a:lnSpc>
                        <a:spcAft>
                          <a:spcPts val="800"/>
                        </a:spcAft>
                      </a:pPr>
                      <a:r>
                        <a:rPr lang="pt-PT" sz="900" dirty="0">
                          <a:effectLst/>
                        </a:rPr>
                        <a:t> </a:t>
                      </a:r>
                      <a:endParaRPr lang="en-GB" sz="900" dirty="0">
                        <a:effectLst/>
                      </a:endParaRPr>
                    </a:p>
                    <a:p>
                      <a:pPr algn="l">
                        <a:lnSpc>
                          <a:spcPct val="107000"/>
                        </a:lnSpc>
                        <a:spcAft>
                          <a:spcPts val="800"/>
                        </a:spcAft>
                      </a:pPr>
                      <a:r>
                        <a:rPr lang="pt-PT" sz="900" u="sng" dirty="0" err="1">
                          <a:effectLst/>
                        </a:rPr>
                        <a:t>Presentación</a:t>
                      </a:r>
                      <a:r>
                        <a:rPr lang="pt-PT" sz="900" u="sng" dirty="0">
                          <a:effectLst/>
                        </a:rPr>
                        <a:t> </a:t>
                      </a:r>
                      <a:r>
                        <a:rPr lang="pt-PT" sz="900" u="sng" dirty="0" err="1">
                          <a:effectLst/>
                        </a:rPr>
                        <a:t>del</a:t>
                      </a:r>
                      <a:r>
                        <a:rPr lang="pt-PT" sz="900" u="sng" dirty="0">
                          <a:effectLst/>
                        </a:rPr>
                        <a:t> informe</a:t>
                      </a:r>
                      <a:endParaRPr lang="en-GB" sz="900" dirty="0">
                        <a:effectLst/>
                      </a:endParaRPr>
                    </a:p>
                    <a:p>
                      <a:pPr algn="l">
                        <a:lnSpc>
                          <a:spcPct val="107000"/>
                        </a:lnSpc>
                        <a:spcAft>
                          <a:spcPts val="800"/>
                        </a:spcAft>
                      </a:pPr>
                      <a:r>
                        <a:rPr lang="pt-PT" sz="900" dirty="0">
                          <a:effectLst/>
                        </a:rPr>
                        <a:t>ERSE</a:t>
                      </a:r>
                      <a:endParaRPr lang="en-GB" sz="900" dirty="0">
                        <a:effectLst/>
                      </a:endParaRPr>
                    </a:p>
                    <a:p>
                      <a:pPr algn="l">
                        <a:lnSpc>
                          <a:spcPct val="107000"/>
                        </a:lnSpc>
                        <a:spcAft>
                          <a:spcPts val="800"/>
                        </a:spcAft>
                      </a:pPr>
                      <a:r>
                        <a:rPr lang="pt-PT" sz="900" dirty="0">
                          <a:effectLst/>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18" marR="53418" marT="0" marB="0"/>
                </a:tc>
                <a:extLst>
                  <a:ext uri="{0D108BD9-81ED-4DB2-BD59-A6C34878D82A}">
                    <a16:rowId xmlns:a16="http://schemas.microsoft.com/office/drawing/2014/main" val="1136993868"/>
                  </a:ext>
                </a:extLst>
              </a:tr>
              <a:tr h="1409640">
                <a:tc>
                  <a:txBody>
                    <a:bodyPr/>
                    <a:lstStyle/>
                    <a:p>
                      <a:pPr algn="r">
                        <a:lnSpc>
                          <a:spcPct val="107000"/>
                        </a:lnSpc>
                        <a:spcAft>
                          <a:spcPts val="800"/>
                        </a:spcAft>
                      </a:pPr>
                      <a:r>
                        <a:rPr lang="pt-PT" sz="900">
                          <a:effectLst/>
                        </a:rPr>
                        <a:t> </a:t>
                      </a:r>
                      <a:endParaRPr lang="en-GB" sz="900">
                        <a:effectLst/>
                      </a:endParaRPr>
                    </a:p>
                    <a:p>
                      <a:pPr algn="r">
                        <a:lnSpc>
                          <a:spcPct val="107000"/>
                        </a:lnSpc>
                        <a:spcAft>
                          <a:spcPts val="800"/>
                        </a:spcAft>
                      </a:pPr>
                      <a:r>
                        <a:rPr lang="pt-PT" sz="900">
                          <a:effectLst/>
                        </a:rPr>
                        <a:t>15h25-16h55</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18" marR="53418" marT="0" marB="0"/>
                </a:tc>
                <a:tc>
                  <a:txBody>
                    <a:bodyPr/>
                    <a:lstStyle/>
                    <a:p>
                      <a:pPr algn="l">
                        <a:lnSpc>
                          <a:spcPct val="107000"/>
                        </a:lnSpc>
                        <a:spcAft>
                          <a:spcPts val="800"/>
                        </a:spcAft>
                      </a:pPr>
                      <a:r>
                        <a:rPr lang="pt-PT" sz="900" u="none" strike="noStrike" dirty="0">
                          <a:effectLst/>
                        </a:rPr>
                        <a:t> </a:t>
                      </a:r>
                      <a:endParaRPr lang="en-GB" sz="900" dirty="0">
                        <a:effectLst/>
                      </a:endParaRPr>
                    </a:p>
                    <a:p>
                      <a:pPr algn="l">
                        <a:lnSpc>
                          <a:spcPct val="107000"/>
                        </a:lnSpc>
                        <a:spcAft>
                          <a:spcPts val="800"/>
                        </a:spcAft>
                      </a:pPr>
                      <a:r>
                        <a:rPr lang="pt-PT" sz="900" u="sng" dirty="0">
                          <a:effectLst/>
                        </a:rPr>
                        <a:t>Intervenciones temáticas (30 min/cada)</a:t>
                      </a:r>
                      <a:endParaRPr lang="en-GB" sz="900" dirty="0">
                        <a:effectLst/>
                      </a:endParaRPr>
                    </a:p>
                    <a:p>
                      <a:pPr marL="342900" lvl="0" indent="-342900" algn="l">
                        <a:lnSpc>
                          <a:spcPct val="107000"/>
                        </a:lnSpc>
                        <a:buFont typeface="Courier New" panose="02070309020205020404" pitchFamily="49" charset="0"/>
                        <a:buChar char="o"/>
                      </a:pPr>
                      <a:r>
                        <a:rPr lang="es-ES" sz="900" dirty="0">
                          <a:effectLst/>
                        </a:rPr>
                        <a:t>Retos regulatorios para la descarbonización de los mercados de gas en la Unión Europea, CNMC;</a:t>
                      </a:r>
                      <a:endParaRPr lang="en-GB" sz="900" dirty="0">
                        <a:effectLst/>
                      </a:endParaRPr>
                    </a:p>
                    <a:p>
                      <a:pPr marL="342900" lvl="0" indent="-342900" algn="l">
                        <a:lnSpc>
                          <a:spcPct val="107000"/>
                        </a:lnSpc>
                        <a:buFont typeface="Courier New" panose="02070309020205020404" pitchFamily="49" charset="0"/>
                        <a:buChar char="o"/>
                      </a:pPr>
                      <a:r>
                        <a:rPr lang="es-ES" sz="900" dirty="0">
                          <a:effectLst/>
                        </a:rPr>
                        <a:t>La experiencia de Perú en el mercado del GNL en América Latina, Osinergmin;</a:t>
                      </a:r>
                      <a:endParaRPr lang="en-GB" sz="900" dirty="0">
                        <a:effectLst/>
                      </a:endParaRPr>
                    </a:p>
                    <a:p>
                      <a:pPr marL="342900" lvl="0" indent="-342900" algn="l">
                        <a:lnSpc>
                          <a:spcPct val="107000"/>
                        </a:lnSpc>
                        <a:buFont typeface="Courier New" panose="02070309020205020404" pitchFamily="49" charset="0"/>
                        <a:buChar char="o"/>
                      </a:pPr>
                      <a:r>
                        <a:rPr lang="es-ES" sz="900" dirty="0">
                          <a:effectLst/>
                        </a:rPr>
                        <a:t>Experiencia brasileña de integración de gases renovables y descarbonizados, ANP.</a:t>
                      </a:r>
                      <a:endParaRPr lang="en-GB" sz="900" dirty="0">
                        <a:effectLst/>
                      </a:endParaRPr>
                    </a:p>
                    <a:p>
                      <a:pPr marL="457200" algn="l">
                        <a:lnSpc>
                          <a:spcPct val="107000"/>
                        </a:lnSpc>
                        <a:spcAft>
                          <a:spcPts val="800"/>
                        </a:spcAft>
                      </a:pPr>
                      <a:r>
                        <a:rPr lang="es-ES" sz="900" dirty="0">
                          <a:effectLst/>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18" marR="53418" marT="0" marB="0"/>
                </a:tc>
                <a:extLst>
                  <a:ext uri="{0D108BD9-81ED-4DB2-BD59-A6C34878D82A}">
                    <a16:rowId xmlns:a16="http://schemas.microsoft.com/office/drawing/2014/main" val="4209618764"/>
                  </a:ext>
                </a:extLst>
              </a:tr>
              <a:tr h="571275">
                <a:tc>
                  <a:txBody>
                    <a:bodyPr/>
                    <a:lstStyle/>
                    <a:p>
                      <a:pPr algn="r">
                        <a:lnSpc>
                          <a:spcPct val="107000"/>
                        </a:lnSpc>
                        <a:spcAft>
                          <a:spcPts val="800"/>
                        </a:spcAft>
                      </a:pPr>
                      <a:r>
                        <a:rPr lang="es-ES" sz="900">
                          <a:effectLst/>
                        </a:rPr>
                        <a:t> </a:t>
                      </a:r>
                      <a:endParaRPr lang="en-GB" sz="900">
                        <a:effectLst/>
                      </a:endParaRPr>
                    </a:p>
                    <a:p>
                      <a:pPr algn="r">
                        <a:lnSpc>
                          <a:spcPct val="107000"/>
                        </a:lnSpc>
                        <a:spcAft>
                          <a:spcPts val="800"/>
                        </a:spcAft>
                      </a:pPr>
                      <a:r>
                        <a:rPr lang="pt-PT" sz="900">
                          <a:effectLst/>
                        </a:rPr>
                        <a:t>16h55-17h25</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18" marR="53418" marT="0" marB="0"/>
                </a:tc>
                <a:tc>
                  <a:txBody>
                    <a:bodyPr/>
                    <a:lstStyle/>
                    <a:p>
                      <a:pPr algn="l">
                        <a:lnSpc>
                          <a:spcPct val="107000"/>
                        </a:lnSpc>
                        <a:spcAft>
                          <a:spcPts val="800"/>
                        </a:spcAft>
                      </a:pPr>
                      <a:r>
                        <a:rPr lang="pt-PT" sz="900">
                          <a:effectLst/>
                        </a:rPr>
                        <a:t> </a:t>
                      </a:r>
                      <a:endParaRPr lang="en-GB" sz="900">
                        <a:effectLst/>
                      </a:endParaRPr>
                    </a:p>
                    <a:p>
                      <a:pPr algn="l">
                        <a:lnSpc>
                          <a:spcPct val="107000"/>
                        </a:lnSpc>
                        <a:spcAft>
                          <a:spcPts val="800"/>
                        </a:spcAft>
                      </a:pPr>
                      <a:r>
                        <a:rPr lang="pt-PT" sz="900" u="sng">
                          <a:effectLst/>
                        </a:rPr>
                        <a:t>Q&amp;A</a:t>
                      </a:r>
                      <a:endParaRPr lang="en-GB" sz="900">
                        <a:effectLst/>
                      </a:endParaRPr>
                    </a:p>
                    <a:p>
                      <a:pPr algn="l">
                        <a:lnSpc>
                          <a:spcPct val="107000"/>
                        </a:lnSpc>
                        <a:spcAft>
                          <a:spcPts val="800"/>
                        </a:spcAft>
                      </a:pPr>
                      <a:r>
                        <a:rPr lang="pt-PT"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18" marR="53418" marT="0" marB="0"/>
                </a:tc>
                <a:extLst>
                  <a:ext uri="{0D108BD9-81ED-4DB2-BD59-A6C34878D82A}">
                    <a16:rowId xmlns:a16="http://schemas.microsoft.com/office/drawing/2014/main" val="700384191"/>
                  </a:ext>
                </a:extLst>
              </a:tr>
              <a:tr h="790141">
                <a:tc>
                  <a:txBody>
                    <a:bodyPr/>
                    <a:lstStyle/>
                    <a:p>
                      <a:pPr algn="r">
                        <a:lnSpc>
                          <a:spcPct val="107000"/>
                        </a:lnSpc>
                        <a:spcAft>
                          <a:spcPts val="800"/>
                        </a:spcAft>
                      </a:pPr>
                      <a:r>
                        <a:rPr lang="pt-PT" sz="900">
                          <a:effectLst/>
                        </a:rPr>
                        <a:t> </a:t>
                      </a:r>
                      <a:endParaRPr lang="en-GB" sz="900">
                        <a:effectLst/>
                      </a:endParaRPr>
                    </a:p>
                    <a:p>
                      <a:pPr algn="r">
                        <a:lnSpc>
                          <a:spcPct val="107000"/>
                        </a:lnSpc>
                        <a:spcAft>
                          <a:spcPts val="800"/>
                        </a:spcAft>
                      </a:pPr>
                      <a:r>
                        <a:rPr lang="pt-PT" sz="900">
                          <a:effectLst/>
                        </a:rPr>
                        <a:t>17h25-17h30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418" marR="53418" marT="0" marB="0"/>
                </a:tc>
                <a:tc>
                  <a:txBody>
                    <a:bodyPr/>
                    <a:lstStyle/>
                    <a:p>
                      <a:pPr algn="l">
                        <a:lnSpc>
                          <a:spcPct val="107000"/>
                        </a:lnSpc>
                        <a:spcAft>
                          <a:spcPts val="800"/>
                        </a:spcAft>
                      </a:pPr>
                      <a:r>
                        <a:rPr lang="es-ES" sz="900" u="none" strike="noStrike" dirty="0">
                          <a:effectLst/>
                        </a:rPr>
                        <a:t> </a:t>
                      </a:r>
                      <a:endParaRPr lang="en-GB" sz="900" dirty="0">
                        <a:effectLst/>
                      </a:endParaRPr>
                    </a:p>
                    <a:p>
                      <a:pPr algn="l">
                        <a:lnSpc>
                          <a:spcPct val="107000"/>
                        </a:lnSpc>
                        <a:spcAft>
                          <a:spcPts val="800"/>
                        </a:spcAft>
                      </a:pPr>
                      <a:r>
                        <a:rPr lang="es-ES" sz="900" u="sng" dirty="0">
                          <a:effectLst/>
                        </a:rPr>
                        <a:t>Sesión de Clausura</a:t>
                      </a:r>
                      <a:endParaRPr lang="en-GB" sz="900" dirty="0">
                        <a:effectLst/>
                      </a:endParaRPr>
                    </a:p>
                    <a:p>
                      <a:pPr algn="l">
                        <a:lnSpc>
                          <a:spcPct val="107000"/>
                        </a:lnSpc>
                        <a:spcAft>
                          <a:spcPts val="800"/>
                        </a:spcAft>
                      </a:pPr>
                      <a:r>
                        <a:rPr lang="es-ES" sz="900" dirty="0">
                          <a:effectLst/>
                        </a:rPr>
                        <a:t>Secretaría General de ARIAE</a:t>
                      </a:r>
                      <a:endParaRPr lang="en-GB" sz="900" dirty="0">
                        <a:effectLst/>
                      </a:endParaRPr>
                    </a:p>
                    <a:p>
                      <a:pPr algn="l">
                        <a:lnSpc>
                          <a:spcPct val="107000"/>
                        </a:lnSpc>
                        <a:spcAft>
                          <a:spcPts val="800"/>
                        </a:spcAft>
                      </a:pPr>
                      <a:r>
                        <a:rPr lang="es-ES" sz="900" dirty="0">
                          <a:effectLst/>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418" marR="53418" marT="0" marB="0"/>
                </a:tc>
                <a:extLst>
                  <a:ext uri="{0D108BD9-81ED-4DB2-BD59-A6C34878D82A}">
                    <a16:rowId xmlns:a16="http://schemas.microsoft.com/office/drawing/2014/main" val="2675532695"/>
                  </a:ext>
                </a:extLst>
              </a:tr>
            </a:tbl>
          </a:graphicData>
        </a:graphic>
      </p:graphicFrame>
    </p:spTree>
    <p:extLst>
      <p:ext uri="{BB962C8B-B14F-4D97-AF65-F5344CB8AC3E}">
        <p14:creationId xmlns:p14="http://schemas.microsoft.com/office/powerpoint/2010/main" val="29606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3A4D3A63-4B84-471E-911D-5815D98245F8}"/>
              </a:ext>
            </a:extLst>
          </p:cNvPr>
          <p:cNvSpPr/>
          <p:nvPr/>
        </p:nvSpPr>
        <p:spPr>
          <a:xfrm>
            <a:off x="3662869" y="3453409"/>
            <a:ext cx="1634837" cy="1634837"/>
          </a:xfrm>
          <a:prstGeom prst="ellipse">
            <a:avLst/>
          </a:prstGeom>
          <a:solidFill>
            <a:srgbClr val="78B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C1C95F03-D336-4387-ABC7-F354C1B44BCD}"/>
              </a:ext>
            </a:extLst>
          </p:cNvPr>
          <p:cNvSpPr/>
          <p:nvPr/>
        </p:nvSpPr>
        <p:spPr>
          <a:xfrm>
            <a:off x="5324815" y="3978439"/>
            <a:ext cx="6651285" cy="584775"/>
          </a:xfrm>
          <a:prstGeom prst="rect">
            <a:avLst/>
          </a:prstGeom>
        </p:spPr>
        <p:txBody>
          <a:bodyPr wrap="square">
            <a:spAutoFit/>
          </a:bodyPr>
          <a:lstStyle/>
          <a:p>
            <a:r>
              <a:rPr lang="es-ES" sz="3200" i="1" dirty="0">
                <a:ln w="0"/>
                <a:solidFill>
                  <a:srgbClr val="006AAF"/>
                </a:solidFill>
                <a:latin typeface="Arial Narrow" panose="020B0606020202030204" pitchFamily="34" charset="0"/>
              </a:rPr>
              <a:t>Presentación del informe</a:t>
            </a:r>
          </a:p>
        </p:txBody>
      </p:sp>
      <p:sp>
        <p:nvSpPr>
          <p:cNvPr id="4" name="CaixaDeTexto 3">
            <a:extLst>
              <a:ext uri="{FF2B5EF4-FFF2-40B4-BE49-F238E27FC236}">
                <a16:creationId xmlns:a16="http://schemas.microsoft.com/office/drawing/2014/main" id="{D52B4811-060B-4C89-A3D5-42B74C3D9A66}"/>
              </a:ext>
            </a:extLst>
          </p:cNvPr>
          <p:cNvSpPr txBox="1"/>
          <p:nvPr/>
        </p:nvSpPr>
        <p:spPr>
          <a:xfrm>
            <a:off x="4272469" y="3870364"/>
            <a:ext cx="415636" cy="1323439"/>
          </a:xfrm>
          <a:prstGeom prst="rect">
            <a:avLst/>
          </a:prstGeom>
          <a:noFill/>
        </p:spPr>
        <p:txBody>
          <a:bodyPr wrap="square" rtlCol="0" anchor="ctr">
            <a:spAutoFit/>
          </a:bodyPr>
          <a:lstStyle/>
          <a:p>
            <a:pPr algn="ctr"/>
            <a:r>
              <a:rPr lang="pt-BR" sz="8000" dirty="0">
                <a:solidFill>
                  <a:schemeClr val="bg1"/>
                </a:solidFill>
                <a:latin typeface="Arial Narrow" panose="020B0606020202030204" pitchFamily="34" charset="0"/>
              </a:rPr>
              <a:t>2</a:t>
            </a:r>
          </a:p>
        </p:txBody>
      </p:sp>
      <p:sp>
        <p:nvSpPr>
          <p:cNvPr id="5" name="CaixaDeTexto 4">
            <a:extLst>
              <a:ext uri="{FF2B5EF4-FFF2-40B4-BE49-F238E27FC236}">
                <a16:creationId xmlns:a16="http://schemas.microsoft.com/office/drawing/2014/main" id="{B0D444CB-0EBB-42FD-9806-4A2742DF5731}"/>
              </a:ext>
            </a:extLst>
          </p:cNvPr>
          <p:cNvSpPr txBox="1"/>
          <p:nvPr/>
        </p:nvSpPr>
        <p:spPr>
          <a:xfrm>
            <a:off x="4045674" y="3729240"/>
            <a:ext cx="896336" cy="369332"/>
          </a:xfrm>
          <a:prstGeom prst="rect">
            <a:avLst/>
          </a:prstGeom>
          <a:noFill/>
        </p:spPr>
        <p:txBody>
          <a:bodyPr wrap="none" rtlCol="0">
            <a:spAutoFit/>
          </a:bodyPr>
          <a:lstStyle/>
          <a:p>
            <a:r>
              <a:rPr lang="pt-BR" b="1" dirty="0">
                <a:solidFill>
                  <a:schemeClr val="bg1"/>
                </a:solidFill>
                <a:latin typeface="Arial Narrow" panose="020B0606020202030204" pitchFamily="34" charset="0"/>
              </a:rPr>
              <a:t>PUNTO </a:t>
            </a:r>
          </a:p>
        </p:txBody>
      </p:sp>
    </p:spTree>
    <p:extLst>
      <p:ext uri="{BB962C8B-B14F-4D97-AF65-F5344CB8AC3E}">
        <p14:creationId xmlns:p14="http://schemas.microsoft.com/office/powerpoint/2010/main" val="354115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64A987B-93B2-4C8C-9177-23A293C69C51}"/>
              </a:ext>
            </a:extLst>
          </p:cNvPr>
          <p:cNvSpPr txBox="1"/>
          <p:nvPr/>
        </p:nvSpPr>
        <p:spPr>
          <a:xfrm>
            <a:off x="193111" y="292100"/>
            <a:ext cx="3049233"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Respuestas Encuesta</a:t>
            </a:r>
            <a:endParaRPr lang="es-ES" sz="2800" i="1" dirty="0">
              <a:ln w="0"/>
              <a:solidFill>
                <a:schemeClr val="accent6"/>
              </a:solidFill>
              <a:latin typeface="Arial Narrow" panose="020B0606020202030204" pitchFamily="34" charset="0"/>
            </a:endParaRPr>
          </a:p>
        </p:txBody>
      </p:sp>
      <p:sp>
        <p:nvSpPr>
          <p:cNvPr id="28" name="CaixaDeTexto 27">
            <a:extLst>
              <a:ext uri="{FF2B5EF4-FFF2-40B4-BE49-F238E27FC236}">
                <a16:creationId xmlns:a16="http://schemas.microsoft.com/office/drawing/2014/main" id="{08C160A8-9ED9-41EB-8176-5F5963228264}"/>
              </a:ext>
            </a:extLst>
          </p:cNvPr>
          <p:cNvSpPr txBox="1"/>
          <p:nvPr/>
        </p:nvSpPr>
        <p:spPr>
          <a:xfrm>
            <a:off x="751911" y="1158876"/>
            <a:ext cx="9062649" cy="5909310"/>
          </a:xfrm>
          <a:prstGeom prst="rect">
            <a:avLst/>
          </a:prstGeom>
          <a:noFill/>
        </p:spPr>
        <p:txBody>
          <a:bodyPr wrap="square" rtlCol="0">
            <a:spAutoFit/>
          </a:bodyPr>
          <a:lstStyle/>
          <a:p>
            <a:pPr lvl="0"/>
            <a:r>
              <a:rPr lang="pt-PT"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Argentina</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Ente Nacional Regulador </a:t>
            </a:r>
            <a:r>
              <a:rPr lang="pt-PT"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del</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pt-PT"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Gas</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(ENARGAS)</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pt-PT"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Bolívia</a:t>
            </a:r>
            <a:r>
              <a:rPr lang="pt-PT" b="1" dirty="0">
                <a:solidFill>
                  <a:schemeClr val="bg2">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 </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Agencia Nacional de </a:t>
            </a:r>
            <a:r>
              <a:rPr lang="pt-PT"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Hidrocarburos</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(ANH) </a:t>
            </a:r>
          </a:p>
          <a:p>
            <a:pPr lvl="0"/>
            <a:r>
              <a:rPr lang="pt-PT"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Brasil</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Agencia Nacional do Petróleo, Gás Natural e Biocombustíveis (ANP)</a:t>
            </a:r>
          </a:p>
          <a:p>
            <a:pPr lvl="0"/>
            <a:r>
              <a:rPr lang="pt-PT" b="1" dirty="0">
                <a:solidFill>
                  <a:schemeClr val="bg2">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Chile</a:t>
            </a:r>
            <a:r>
              <a:rPr lang="pt-PT" dirty="0">
                <a:solidFill>
                  <a:schemeClr val="bg2">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 - </a:t>
            </a:r>
            <a:r>
              <a:rPr lang="es-ES"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Comisión Nacional de Energía (CNE)</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es-ES"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Colombia</a:t>
            </a:r>
            <a:r>
              <a:rPr lang="es-ES"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Comisión de Regulación de Energía y Gas</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pt-PT"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Costa</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pt-PT"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Rica</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a:t>
            </a:r>
            <a:r>
              <a:rPr lang="pt-PT"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Autoridad</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Reguladora de </a:t>
            </a:r>
            <a:r>
              <a:rPr lang="pt-PT"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Servicios</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Públicos (ARESEP)</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es-ES"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Cuba</a:t>
            </a:r>
            <a:r>
              <a:rPr lang="es-ES"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Oficina Nacional para el control del uso racional de la Energía (ONURE)</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es-ES" b="1"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Equador</a:t>
            </a:r>
            <a:r>
              <a:rPr lang="es-ES"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Agencia de Regulación y Control de Energía y Recursos Naturales No Renovables (ARC)</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es-ES"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El Salvador </a:t>
            </a:r>
            <a:r>
              <a:rPr lang="es-ES"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Superintendencia General de Electricidad y Telecomunicaciones (SIGET)</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es-ES"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España</a:t>
            </a:r>
            <a:r>
              <a:rPr lang="es-ES"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Comisión Nacional de los Mercados y la Competencia (CNMC</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es-ES"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Guatemala</a:t>
            </a:r>
            <a:r>
              <a:rPr lang="es-ES"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Comisión Nacional de Energía Eléctrica</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es-ES"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Honduras</a:t>
            </a:r>
            <a:r>
              <a:rPr lang="es-ES"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Comisión Reguladora de Energía Eléctrica</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pt-PT"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México</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a:t>
            </a:r>
            <a:r>
              <a:rPr lang="pt-PT"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Comisión</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Nacional de </a:t>
            </a:r>
            <a:r>
              <a:rPr lang="pt-PT"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Hidrocarburos</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(CNH)</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pt-PT"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Nicarágua</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Instituto </a:t>
            </a:r>
            <a:r>
              <a:rPr lang="pt-PT"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Nicaragüense</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de </a:t>
            </a:r>
            <a:r>
              <a:rPr lang="pt-PT"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Energía</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(INE)</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es-ES"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Panamá</a:t>
            </a:r>
            <a:r>
              <a:rPr lang="es-ES"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Autoridad Nacional de los Servicios (ASEP)</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pt-PT"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Portugal</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Entidade Reguladora dos Serviços Energéticos (ERSE)</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es-ES"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Perú</a:t>
            </a:r>
            <a:r>
              <a:rPr lang="es-ES"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Organismo Supervisor de Inversión en Energía y Minería (OSINERGMIN)</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pPr lvl="0"/>
            <a:r>
              <a:rPr lang="pt-PT" b="1"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Puerto</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pt-PT"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Rico</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Negociado de </a:t>
            </a:r>
            <a:r>
              <a:rPr lang="pt-PT"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Energía</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de </a:t>
            </a:r>
            <a:r>
              <a:rPr lang="pt-PT"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Puerto</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Rico (NEPR) </a:t>
            </a:r>
          </a:p>
          <a:p>
            <a:pPr lvl="0"/>
            <a:r>
              <a:rPr lang="pt-PT"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Republica</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pt-PT" b="1" dirty="0">
                <a:solidFill>
                  <a:schemeClr val="bg2">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Dominicana</a:t>
            </a:r>
            <a:r>
              <a:rPr lang="pt-PT" dirty="0">
                <a:solidFill>
                  <a:schemeClr val="bg2">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 - </a:t>
            </a:r>
            <a:r>
              <a:rPr lang="pt-PT"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Superintendencia</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de </a:t>
            </a:r>
            <a:r>
              <a:rPr lang="pt-PT" dirty="0" err="1">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Electricidad</a:t>
            </a:r>
            <a:r>
              <a:rPr lang="pt-PT"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(SIE) </a:t>
            </a:r>
          </a:p>
          <a:p>
            <a:pPr lvl="0"/>
            <a:r>
              <a:rPr lang="es-ES" b="1"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Uruguay</a:t>
            </a:r>
            <a:r>
              <a:rPr lang="es-ES" dirty="0">
                <a:solidFill>
                  <a:schemeClr val="bg2">
                    <a:lumMod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 - Unidad Reguladora de Servicios de Energía y Agua (URSEA)</a:t>
            </a:r>
            <a:endParaRPr lang="pt-PT" i="1"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pt-PT" dirty="0">
              <a:solidFill>
                <a:schemeClr val="bg2">
                  <a:lumMod val="50000"/>
                </a:schemeClr>
              </a:solidFill>
              <a:latin typeface="Arial Narrow" panose="020B0606020202030204" pitchFamily="34" charset="0"/>
            </a:endParaRPr>
          </a:p>
        </p:txBody>
      </p:sp>
      <p:sp>
        <p:nvSpPr>
          <p:cNvPr id="9" name="Oval 8">
            <a:extLst>
              <a:ext uri="{FF2B5EF4-FFF2-40B4-BE49-F238E27FC236}">
                <a16:creationId xmlns:a16="http://schemas.microsoft.com/office/drawing/2014/main" id="{06130EE3-8AFD-4C5E-B431-1F38F0271160}"/>
              </a:ext>
            </a:extLst>
          </p:cNvPr>
          <p:cNvSpPr/>
          <p:nvPr/>
        </p:nvSpPr>
        <p:spPr>
          <a:xfrm>
            <a:off x="635071" y="127000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8" name="Oval 37">
            <a:extLst>
              <a:ext uri="{FF2B5EF4-FFF2-40B4-BE49-F238E27FC236}">
                <a16:creationId xmlns:a16="http://schemas.microsoft.com/office/drawing/2014/main" id="{3DAE722E-A85A-4F3F-9E6A-5343D48E6F20}"/>
              </a:ext>
            </a:extLst>
          </p:cNvPr>
          <p:cNvSpPr/>
          <p:nvPr/>
        </p:nvSpPr>
        <p:spPr>
          <a:xfrm>
            <a:off x="635071" y="154432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Oval 38">
            <a:extLst>
              <a:ext uri="{FF2B5EF4-FFF2-40B4-BE49-F238E27FC236}">
                <a16:creationId xmlns:a16="http://schemas.microsoft.com/office/drawing/2014/main" id="{FD0EC04C-3F8E-43C0-97C8-41871D9B340B}"/>
              </a:ext>
            </a:extLst>
          </p:cNvPr>
          <p:cNvSpPr/>
          <p:nvPr/>
        </p:nvSpPr>
        <p:spPr>
          <a:xfrm>
            <a:off x="635071" y="181864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1" name="Oval 40">
            <a:extLst>
              <a:ext uri="{FF2B5EF4-FFF2-40B4-BE49-F238E27FC236}">
                <a16:creationId xmlns:a16="http://schemas.microsoft.com/office/drawing/2014/main" id="{7E70777B-A1DB-446B-9A44-F88A5B1587CA}"/>
              </a:ext>
            </a:extLst>
          </p:cNvPr>
          <p:cNvSpPr/>
          <p:nvPr/>
        </p:nvSpPr>
        <p:spPr>
          <a:xfrm>
            <a:off x="635071" y="209296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2" name="Oval 41">
            <a:extLst>
              <a:ext uri="{FF2B5EF4-FFF2-40B4-BE49-F238E27FC236}">
                <a16:creationId xmlns:a16="http://schemas.microsoft.com/office/drawing/2014/main" id="{7381E250-CEF3-4942-ACB9-22B9559F9062}"/>
              </a:ext>
            </a:extLst>
          </p:cNvPr>
          <p:cNvSpPr/>
          <p:nvPr/>
        </p:nvSpPr>
        <p:spPr>
          <a:xfrm>
            <a:off x="635071" y="236728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3" name="Oval 42">
            <a:extLst>
              <a:ext uri="{FF2B5EF4-FFF2-40B4-BE49-F238E27FC236}">
                <a16:creationId xmlns:a16="http://schemas.microsoft.com/office/drawing/2014/main" id="{4C62A379-7BD4-47BD-8524-743559C05ADB}"/>
              </a:ext>
            </a:extLst>
          </p:cNvPr>
          <p:cNvSpPr/>
          <p:nvPr/>
        </p:nvSpPr>
        <p:spPr>
          <a:xfrm>
            <a:off x="635071" y="264160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Oval 43">
            <a:extLst>
              <a:ext uri="{FF2B5EF4-FFF2-40B4-BE49-F238E27FC236}">
                <a16:creationId xmlns:a16="http://schemas.microsoft.com/office/drawing/2014/main" id="{0779B3BE-44B3-446E-BD43-DA9FB504B05C}"/>
              </a:ext>
            </a:extLst>
          </p:cNvPr>
          <p:cNvSpPr/>
          <p:nvPr/>
        </p:nvSpPr>
        <p:spPr>
          <a:xfrm>
            <a:off x="635071" y="291592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5" name="Oval 44">
            <a:extLst>
              <a:ext uri="{FF2B5EF4-FFF2-40B4-BE49-F238E27FC236}">
                <a16:creationId xmlns:a16="http://schemas.microsoft.com/office/drawing/2014/main" id="{13AD3191-5A4B-4069-AF43-1119983430F8}"/>
              </a:ext>
            </a:extLst>
          </p:cNvPr>
          <p:cNvSpPr/>
          <p:nvPr/>
        </p:nvSpPr>
        <p:spPr>
          <a:xfrm>
            <a:off x="635071" y="319024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6" name="Oval 45">
            <a:extLst>
              <a:ext uri="{FF2B5EF4-FFF2-40B4-BE49-F238E27FC236}">
                <a16:creationId xmlns:a16="http://schemas.microsoft.com/office/drawing/2014/main" id="{00A3E529-FB93-4906-8EC1-BD9FCDD5EC9D}"/>
              </a:ext>
            </a:extLst>
          </p:cNvPr>
          <p:cNvSpPr/>
          <p:nvPr/>
        </p:nvSpPr>
        <p:spPr>
          <a:xfrm>
            <a:off x="635071" y="346456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7" name="Oval 46">
            <a:extLst>
              <a:ext uri="{FF2B5EF4-FFF2-40B4-BE49-F238E27FC236}">
                <a16:creationId xmlns:a16="http://schemas.microsoft.com/office/drawing/2014/main" id="{C1317DA8-C05E-4A25-BA5C-0D0E19FE8D3D}"/>
              </a:ext>
            </a:extLst>
          </p:cNvPr>
          <p:cNvSpPr/>
          <p:nvPr/>
        </p:nvSpPr>
        <p:spPr>
          <a:xfrm>
            <a:off x="635071" y="373888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8" name="Oval 47">
            <a:extLst>
              <a:ext uri="{FF2B5EF4-FFF2-40B4-BE49-F238E27FC236}">
                <a16:creationId xmlns:a16="http://schemas.microsoft.com/office/drawing/2014/main" id="{13A13807-BD57-4114-BC02-38713762663F}"/>
              </a:ext>
            </a:extLst>
          </p:cNvPr>
          <p:cNvSpPr/>
          <p:nvPr/>
        </p:nvSpPr>
        <p:spPr>
          <a:xfrm>
            <a:off x="635071" y="401320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9" name="Oval 48">
            <a:extLst>
              <a:ext uri="{FF2B5EF4-FFF2-40B4-BE49-F238E27FC236}">
                <a16:creationId xmlns:a16="http://schemas.microsoft.com/office/drawing/2014/main" id="{9E4BDBF6-9574-4C8D-8C08-AC442900A2E4}"/>
              </a:ext>
            </a:extLst>
          </p:cNvPr>
          <p:cNvSpPr/>
          <p:nvPr/>
        </p:nvSpPr>
        <p:spPr>
          <a:xfrm>
            <a:off x="635071" y="428752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0" name="Oval 49">
            <a:extLst>
              <a:ext uri="{FF2B5EF4-FFF2-40B4-BE49-F238E27FC236}">
                <a16:creationId xmlns:a16="http://schemas.microsoft.com/office/drawing/2014/main" id="{746BBB34-8416-474A-AAD5-EC1CE962A136}"/>
              </a:ext>
            </a:extLst>
          </p:cNvPr>
          <p:cNvSpPr/>
          <p:nvPr/>
        </p:nvSpPr>
        <p:spPr>
          <a:xfrm>
            <a:off x="635071" y="456184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1" name="Oval 50">
            <a:extLst>
              <a:ext uri="{FF2B5EF4-FFF2-40B4-BE49-F238E27FC236}">
                <a16:creationId xmlns:a16="http://schemas.microsoft.com/office/drawing/2014/main" id="{E87B374F-F602-45D6-ACDE-E0DE5A4E6FC1}"/>
              </a:ext>
            </a:extLst>
          </p:cNvPr>
          <p:cNvSpPr/>
          <p:nvPr/>
        </p:nvSpPr>
        <p:spPr>
          <a:xfrm>
            <a:off x="635071" y="483616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2" name="Oval 51">
            <a:extLst>
              <a:ext uri="{FF2B5EF4-FFF2-40B4-BE49-F238E27FC236}">
                <a16:creationId xmlns:a16="http://schemas.microsoft.com/office/drawing/2014/main" id="{5BF6C4F0-F101-4F33-9C51-239F952C0386}"/>
              </a:ext>
            </a:extLst>
          </p:cNvPr>
          <p:cNvSpPr/>
          <p:nvPr/>
        </p:nvSpPr>
        <p:spPr>
          <a:xfrm>
            <a:off x="635071" y="511048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3" name="Oval 52">
            <a:extLst>
              <a:ext uri="{FF2B5EF4-FFF2-40B4-BE49-F238E27FC236}">
                <a16:creationId xmlns:a16="http://schemas.microsoft.com/office/drawing/2014/main" id="{2F407579-E77D-4D46-BB39-BB40334081C1}"/>
              </a:ext>
            </a:extLst>
          </p:cNvPr>
          <p:cNvSpPr/>
          <p:nvPr/>
        </p:nvSpPr>
        <p:spPr>
          <a:xfrm>
            <a:off x="635071" y="538480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4" name="Oval 53">
            <a:extLst>
              <a:ext uri="{FF2B5EF4-FFF2-40B4-BE49-F238E27FC236}">
                <a16:creationId xmlns:a16="http://schemas.microsoft.com/office/drawing/2014/main" id="{6A80BE46-2D6A-4301-A2A7-34F9CF2FD03A}"/>
              </a:ext>
            </a:extLst>
          </p:cNvPr>
          <p:cNvSpPr/>
          <p:nvPr/>
        </p:nvSpPr>
        <p:spPr>
          <a:xfrm>
            <a:off x="635071" y="565912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5" name="Oval 54">
            <a:extLst>
              <a:ext uri="{FF2B5EF4-FFF2-40B4-BE49-F238E27FC236}">
                <a16:creationId xmlns:a16="http://schemas.microsoft.com/office/drawing/2014/main" id="{56D8AA13-F1C0-4159-A6DB-88AC60F923D9}"/>
              </a:ext>
            </a:extLst>
          </p:cNvPr>
          <p:cNvSpPr/>
          <p:nvPr/>
        </p:nvSpPr>
        <p:spPr>
          <a:xfrm>
            <a:off x="635071" y="593344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6" name="Oval 55">
            <a:extLst>
              <a:ext uri="{FF2B5EF4-FFF2-40B4-BE49-F238E27FC236}">
                <a16:creationId xmlns:a16="http://schemas.microsoft.com/office/drawing/2014/main" id="{22B5F39F-1892-4C46-A013-CFCDFE752315}"/>
              </a:ext>
            </a:extLst>
          </p:cNvPr>
          <p:cNvSpPr/>
          <p:nvPr/>
        </p:nvSpPr>
        <p:spPr>
          <a:xfrm>
            <a:off x="635071" y="620776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7" name="Oval 56">
            <a:extLst>
              <a:ext uri="{FF2B5EF4-FFF2-40B4-BE49-F238E27FC236}">
                <a16:creationId xmlns:a16="http://schemas.microsoft.com/office/drawing/2014/main" id="{ABB857BC-46B7-45D6-BFD1-5DEE65180A8E}"/>
              </a:ext>
            </a:extLst>
          </p:cNvPr>
          <p:cNvSpPr/>
          <p:nvPr/>
        </p:nvSpPr>
        <p:spPr>
          <a:xfrm>
            <a:off x="635071" y="6482080"/>
            <a:ext cx="121920" cy="142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0" name="Oval 79">
            <a:extLst>
              <a:ext uri="{FF2B5EF4-FFF2-40B4-BE49-F238E27FC236}">
                <a16:creationId xmlns:a16="http://schemas.microsoft.com/office/drawing/2014/main" id="{128D9061-2C16-4270-B880-F3DADDF8951F}"/>
              </a:ext>
            </a:extLst>
          </p:cNvPr>
          <p:cNvSpPr/>
          <p:nvPr/>
        </p:nvSpPr>
        <p:spPr>
          <a:xfrm>
            <a:off x="434411" y="1818640"/>
            <a:ext cx="121920" cy="1422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1" name="Oval 80">
            <a:extLst>
              <a:ext uri="{FF2B5EF4-FFF2-40B4-BE49-F238E27FC236}">
                <a16:creationId xmlns:a16="http://schemas.microsoft.com/office/drawing/2014/main" id="{1453FF9A-2D57-4F2F-A00C-AC5DC0112EAC}"/>
              </a:ext>
            </a:extLst>
          </p:cNvPr>
          <p:cNvSpPr/>
          <p:nvPr/>
        </p:nvSpPr>
        <p:spPr>
          <a:xfrm>
            <a:off x="434411" y="2092960"/>
            <a:ext cx="121920" cy="1422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2" name="Oval 81">
            <a:extLst>
              <a:ext uri="{FF2B5EF4-FFF2-40B4-BE49-F238E27FC236}">
                <a16:creationId xmlns:a16="http://schemas.microsoft.com/office/drawing/2014/main" id="{8456E12A-C6F9-458A-9572-9193A398DF27}"/>
              </a:ext>
            </a:extLst>
          </p:cNvPr>
          <p:cNvSpPr/>
          <p:nvPr/>
        </p:nvSpPr>
        <p:spPr>
          <a:xfrm>
            <a:off x="434411" y="2367280"/>
            <a:ext cx="121920" cy="1422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6" name="Oval 85">
            <a:extLst>
              <a:ext uri="{FF2B5EF4-FFF2-40B4-BE49-F238E27FC236}">
                <a16:creationId xmlns:a16="http://schemas.microsoft.com/office/drawing/2014/main" id="{83133025-32E8-4218-8272-4E58C3933C7A}"/>
              </a:ext>
            </a:extLst>
          </p:cNvPr>
          <p:cNvSpPr/>
          <p:nvPr/>
        </p:nvSpPr>
        <p:spPr>
          <a:xfrm>
            <a:off x="434411" y="3464560"/>
            <a:ext cx="121920" cy="1422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8" name="Oval 87">
            <a:extLst>
              <a:ext uri="{FF2B5EF4-FFF2-40B4-BE49-F238E27FC236}">
                <a16:creationId xmlns:a16="http://schemas.microsoft.com/office/drawing/2014/main" id="{BF74AB82-9E52-468E-ABC4-3324EF766020}"/>
              </a:ext>
            </a:extLst>
          </p:cNvPr>
          <p:cNvSpPr/>
          <p:nvPr/>
        </p:nvSpPr>
        <p:spPr>
          <a:xfrm>
            <a:off x="434411" y="4013200"/>
            <a:ext cx="121920" cy="1422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0" name="Oval 89">
            <a:extLst>
              <a:ext uri="{FF2B5EF4-FFF2-40B4-BE49-F238E27FC236}">
                <a16:creationId xmlns:a16="http://schemas.microsoft.com/office/drawing/2014/main" id="{9D51E097-57DD-418B-8FF6-23963F862D44}"/>
              </a:ext>
            </a:extLst>
          </p:cNvPr>
          <p:cNvSpPr/>
          <p:nvPr/>
        </p:nvSpPr>
        <p:spPr>
          <a:xfrm>
            <a:off x="434411" y="4561840"/>
            <a:ext cx="121920" cy="1422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2" name="Oval 91">
            <a:extLst>
              <a:ext uri="{FF2B5EF4-FFF2-40B4-BE49-F238E27FC236}">
                <a16:creationId xmlns:a16="http://schemas.microsoft.com/office/drawing/2014/main" id="{7DDF5593-ECF4-4469-8132-599F89F3F946}"/>
              </a:ext>
            </a:extLst>
          </p:cNvPr>
          <p:cNvSpPr/>
          <p:nvPr/>
        </p:nvSpPr>
        <p:spPr>
          <a:xfrm>
            <a:off x="434411" y="5110480"/>
            <a:ext cx="121920" cy="1422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3" name="Oval 92">
            <a:extLst>
              <a:ext uri="{FF2B5EF4-FFF2-40B4-BE49-F238E27FC236}">
                <a16:creationId xmlns:a16="http://schemas.microsoft.com/office/drawing/2014/main" id="{EE059945-0B6F-4272-B9CA-E6EA740EBC30}"/>
              </a:ext>
            </a:extLst>
          </p:cNvPr>
          <p:cNvSpPr/>
          <p:nvPr/>
        </p:nvSpPr>
        <p:spPr>
          <a:xfrm>
            <a:off x="434411" y="5384800"/>
            <a:ext cx="121920" cy="1422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6" name="Oval 95">
            <a:extLst>
              <a:ext uri="{FF2B5EF4-FFF2-40B4-BE49-F238E27FC236}">
                <a16:creationId xmlns:a16="http://schemas.microsoft.com/office/drawing/2014/main" id="{5C0B58AC-57D3-41CE-BE66-3927B638B7B6}"/>
              </a:ext>
            </a:extLst>
          </p:cNvPr>
          <p:cNvSpPr/>
          <p:nvPr/>
        </p:nvSpPr>
        <p:spPr>
          <a:xfrm>
            <a:off x="434411" y="6207760"/>
            <a:ext cx="121920" cy="1422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7" name="Oval 96">
            <a:extLst>
              <a:ext uri="{FF2B5EF4-FFF2-40B4-BE49-F238E27FC236}">
                <a16:creationId xmlns:a16="http://schemas.microsoft.com/office/drawing/2014/main" id="{A2D901B7-2757-44B8-A023-C8A530A7E4BC}"/>
              </a:ext>
            </a:extLst>
          </p:cNvPr>
          <p:cNvSpPr/>
          <p:nvPr/>
        </p:nvSpPr>
        <p:spPr>
          <a:xfrm>
            <a:off x="434411" y="6482080"/>
            <a:ext cx="121920" cy="1422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0" name="Oval 99">
            <a:extLst>
              <a:ext uri="{FF2B5EF4-FFF2-40B4-BE49-F238E27FC236}">
                <a16:creationId xmlns:a16="http://schemas.microsoft.com/office/drawing/2014/main" id="{37610D72-DFEE-464F-92B1-CFD39CBCF76A}"/>
              </a:ext>
            </a:extLst>
          </p:cNvPr>
          <p:cNvSpPr/>
          <p:nvPr/>
        </p:nvSpPr>
        <p:spPr>
          <a:xfrm>
            <a:off x="231211" y="1818640"/>
            <a:ext cx="121920" cy="142240"/>
          </a:xfrm>
          <a:prstGeom prst="ellipse">
            <a:avLst/>
          </a:prstGeom>
          <a:solidFill>
            <a:srgbClr val="F3C700"/>
          </a:solidFill>
          <a:ln>
            <a:solidFill>
              <a:srgbClr val="F3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1" name="Oval 100">
            <a:extLst>
              <a:ext uri="{FF2B5EF4-FFF2-40B4-BE49-F238E27FC236}">
                <a16:creationId xmlns:a16="http://schemas.microsoft.com/office/drawing/2014/main" id="{7CC47665-D99A-4021-9BC5-6833B65C151F}"/>
              </a:ext>
            </a:extLst>
          </p:cNvPr>
          <p:cNvSpPr/>
          <p:nvPr/>
        </p:nvSpPr>
        <p:spPr>
          <a:xfrm>
            <a:off x="231211" y="2092960"/>
            <a:ext cx="121920" cy="142240"/>
          </a:xfrm>
          <a:prstGeom prst="ellipse">
            <a:avLst/>
          </a:prstGeom>
          <a:solidFill>
            <a:srgbClr val="F3C700"/>
          </a:solidFill>
          <a:ln>
            <a:solidFill>
              <a:srgbClr val="F3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3" name="Oval 102">
            <a:extLst>
              <a:ext uri="{FF2B5EF4-FFF2-40B4-BE49-F238E27FC236}">
                <a16:creationId xmlns:a16="http://schemas.microsoft.com/office/drawing/2014/main" id="{4B0DB226-C83B-4F72-95CF-ED8CFA824A5C}"/>
              </a:ext>
            </a:extLst>
          </p:cNvPr>
          <p:cNvSpPr/>
          <p:nvPr/>
        </p:nvSpPr>
        <p:spPr>
          <a:xfrm>
            <a:off x="231211" y="2641600"/>
            <a:ext cx="121920" cy="142240"/>
          </a:xfrm>
          <a:prstGeom prst="ellipse">
            <a:avLst/>
          </a:prstGeom>
          <a:solidFill>
            <a:srgbClr val="F3C700"/>
          </a:solidFill>
          <a:ln>
            <a:solidFill>
              <a:srgbClr val="F3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Oval 105">
            <a:extLst>
              <a:ext uri="{FF2B5EF4-FFF2-40B4-BE49-F238E27FC236}">
                <a16:creationId xmlns:a16="http://schemas.microsoft.com/office/drawing/2014/main" id="{D7C0FE02-0A26-4F70-9B4D-59A9EB870B02}"/>
              </a:ext>
            </a:extLst>
          </p:cNvPr>
          <p:cNvSpPr/>
          <p:nvPr/>
        </p:nvSpPr>
        <p:spPr>
          <a:xfrm>
            <a:off x="231211" y="3464560"/>
            <a:ext cx="121920" cy="142240"/>
          </a:xfrm>
          <a:prstGeom prst="ellipse">
            <a:avLst/>
          </a:prstGeom>
          <a:solidFill>
            <a:srgbClr val="F3C700"/>
          </a:solidFill>
          <a:ln>
            <a:solidFill>
              <a:srgbClr val="F3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7" name="Oval 106">
            <a:extLst>
              <a:ext uri="{FF2B5EF4-FFF2-40B4-BE49-F238E27FC236}">
                <a16:creationId xmlns:a16="http://schemas.microsoft.com/office/drawing/2014/main" id="{0A8155C7-B914-4BD0-A4E2-94E4DD048406}"/>
              </a:ext>
            </a:extLst>
          </p:cNvPr>
          <p:cNvSpPr/>
          <p:nvPr/>
        </p:nvSpPr>
        <p:spPr>
          <a:xfrm>
            <a:off x="231211" y="3738880"/>
            <a:ext cx="121920" cy="142240"/>
          </a:xfrm>
          <a:prstGeom prst="ellipse">
            <a:avLst/>
          </a:prstGeom>
          <a:solidFill>
            <a:srgbClr val="F3C700"/>
          </a:solidFill>
          <a:ln>
            <a:solidFill>
              <a:srgbClr val="F3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0" name="Oval 109">
            <a:extLst>
              <a:ext uri="{FF2B5EF4-FFF2-40B4-BE49-F238E27FC236}">
                <a16:creationId xmlns:a16="http://schemas.microsoft.com/office/drawing/2014/main" id="{5BC71E7C-3B68-48FD-886A-54AB9564F861}"/>
              </a:ext>
            </a:extLst>
          </p:cNvPr>
          <p:cNvSpPr/>
          <p:nvPr/>
        </p:nvSpPr>
        <p:spPr>
          <a:xfrm>
            <a:off x="231211" y="4561840"/>
            <a:ext cx="121920" cy="142240"/>
          </a:xfrm>
          <a:prstGeom prst="ellipse">
            <a:avLst/>
          </a:prstGeom>
          <a:solidFill>
            <a:srgbClr val="F3C700"/>
          </a:solidFill>
          <a:ln>
            <a:solidFill>
              <a:srgbClr val="F3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3" name="Oval 112">
            <a:extLst>
              <a:ext uri="{FF2B5EF4-FFF2-40B4-BE49-F238E27FC236}">
                <a16:creationId xmlns:a16="http://schemas.microsoft.com/office/drawing/2014/main" id="{717AF061-C772-4816-B84B-AD0F4B5FDB2B}"/>
              </a:ext>
            </a:extLst>
          </p:cNvPr>
          <p:cNvSpPr/>
          <p:nvPr/>
        </p:nvSpPr>
        <p:spPr>
          <a:xfrm>
            <a:off x="231211" y="5384800"/>
            <a:ext cx="121920" cy="142240"/>
          </a:xfrm>
          <a:prstGeom prst="ellipse">
            <a:avLst/>
          </a:prstGeom>
          <a:solidFill>
            <a:srgbClr val="F3C700"/>
          </a:solidFill>
          <a:ln>
            <a:solidFill>
              <a:srgbClr val="F3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6" name="Oval 115">
            <a:extLst>
              <a:ext uri="{FF2B5EF4-FFF2-40B4-BE49-F238E27FC236}">
                <a16:creationId xmlns:a16="http://schemas.microsoft.com/office/drawing/2014/main" id="{B74C44B1-ED28-409A-9DF3-04F4EBFE4F83}"/>
              </a:ext>
            </a:extLst>
          </p:cNvPr>
          <p:cNvSpPr/>
          <p:nvPr/>
        </p:nvSpPr>
        <p:spPr>
          <a:xfrm>
            <a:off x="231211" y="6207760"/>
            <a:ext cx="121920" cy="142240"/>
          </a:xfrm>
          <a:prstGeom prst="ellipse">
            <a:avLst/>
          </a:prstGeom>
          <a:solidFill>
            <a:srgbClr val="F3C700"/>
          </a:solidFill>
          <a:ln>
            <a:solidFill>
              <a:srgbClr val="F3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7" name="Oval 116">
            <a:extLst>
              <a:ext uri="{FF2B5EF4-FFF2-40B4-BE49-F238E27FC236}">
                <a16:creationId xmlns:a16="http://schemas.microsoft.com/office/drawing/2014/main" id="{FCEED7A0-3A3A-4E85-BBEE-FAC838AECD7F}"/>
              </a:ext>
            </a:extLst>
          </p:cNvPr>
          <p:cNvSpPr/>
          <p:nvPr/>
        </p:nvSpPr>
        <p:spPr>
          <a:xfrm>
            <a:off x="231211" y="6482080"/>
            <a:ext cx="121920" cy="142240"/>
          </a:xfrm>
          <a:prstGeom prst="ellipse">
            <a:avLst/>
          </a:prstGeom>
          <a:solidFill>
            <a:srgbClr val="F3C700"/>
          </a:solidFill>
          <a:ln>
            <a:solidFill>
              <a:srgbClr val="F3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8" name="Oval 117">
            <a:extLst>
              <a:ext uri="{FF2B5EF4-FFF2-40B4-BE49-F238E27FC236}">
                <a16:creationId xmlns:a16="http://schemas.microsoft.com/office/drawing/2014/main" id="{8FE1DA15-693F-48BB-9128-A127D2168B89}"/>
              </a:ext>
            </a:extLst>
          </p:cNvPr>
          <p:cNvSpPr/>
          <p:nvPr/>
        </p:nvSpPr>
        <p:spPr>
          <a:xfrm>
            <a:off x="231211" y="5110480"/>
            <a:ext cx="121920" cy="142240"/>
          </a:xfrm>
          <a:prstGeom prst="ellipse">
            <a:avLst/>
          </a:prstGeom>
          <a:solidFill>
            <a:srgbClr val="F3C700"/>
          </a:solidFill>
          <a:ln>
            <a:solidFill>
              <a:srgbClr val="F3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2" name="Oval 121">
            <a:extLst>
              <a:ext uri="{FF2B5EF4-FFF2-40B4-BE49-F238E27FC236}">
                <a16:creationId xmlns:a16="http://schemas.microsoft.com/office/drawing/2014/main" id="{F719C950-79CF-4D43-98AF-4E666E9E2B70}"/>
              </a:ext>
            </a:extLst>
          </p:cNvPr>
          <p:cNvSpPr/>
          <p:nvPr/>
        </p:nvSpPr>
        <p:spPr>
          <a:xfrm>
            <a:off x="9238122" y="1341120"/>
            <a:ext cx="121920" cy="142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3" name="Oval 122">
            <a:extLst>
              <a:ext uri="{FF2B5EF4-FFF2-40B4-BE49-F238E27FC236}">
                <a16:creationId xmlns:a16="http://schemas.microsoft.com/office/drawing/2014/main" id="{6887524F-2D85-4405-850B-05584C8574AE}"/>
              </a:ext>
            </a:extLst>
          </p:cNvPr>
          <p:cNvSpPr/>
          <p:nvPr/>
        </p:nvSpPr>
        <p:spPr>
          <a:xfrm>
            <a:off x="9238122" y="1625600"/>
            <a:ext cx="121920" cy="1422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4" name="Oval 123">
            <a:extLst>
              <a:ext uri="{FF2B5EF4-FFF2-40B4-BE49-F238E27FC236}">
                <a16:creationId xmlns:a16="http://schemas.microsoft.com/office/drawing/2014/main" id="{2505BD8B-D475-44B4-9EF7-48B83C1E3155}"/>
              </a:ext>
            </a:extLst>
          </p:cNvPr>
          <p:cNvSpPr/>
          <p:nvPr/>
        </p:nvSpPr>
        <p:spPr>
          <a:xfrm>
            <a:off x="9238122" y="1910080"/>
            <a:ext cx="121920" cy="142240"/>
          </a:xfrm>
          <a:prstGeom prst="ellipse">
            <a:avLst/>
          </a:prstGeom>
          <a:solidFill>
            <a:srgbClr val="F3C700"/>
          </a:solidFill>
          <a:ln>
            <a:solidFill>
              <a:srgbClr val="F3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CaixaDeTexto 9">
            <a:extLst>
              <a:ext uri="{FF2B5EF4-FFF2-40B4-BE49-F238E27FC236}">
                <a16:creationId xmlns:a16="http://schemas.microsoft.com/office/drawing/2014/main" id="{8CE118BC-531A-4B0B-A4A5-3164C6C77C68}"/>
              </a:ext>
            </a:extLst>
          </p:cNvPr>
          <p:cNvSpPr txBox="1"/>
          <p:nvPr/>
        </p:nvSpPr>
        <p:spPr>
          <a:xfrm>
            <a:off x="9453809" y="1227574"/>
            <a:ext cx="2506980" cy="369332"/>
          </a:xfrm>
          <a:prstGeom prst="rect">
            <a:avLst/>
          </a:prstGeom>
          <a:noFill/>
        </p:spPr>
        <p:txBody>
          <a:bodyPr wrap="square" rtlCol="0">
            <a:spAutoFit/>
          </a:bodyPr>
          <a:lstStyle/>
          <a:p>
            <a:r>
              <a:rPr lang="pt-PT" dirty="0" err="1">
                <a:solidFill>
                  <a:schemeClr val="bg2">
                    <a:lumMod val="25000"/>
                  </a:schemeClr>
                </a:solidFill>
                <a:latin typeface="Arial Narrow" panose="020B0606020202030204" pitchFamily="34" charset="0"/>
              </a:rPr>
              <a:t>Miembros</a:t>
            </a:r>
            <a:r>
              <a:rPr lang="pt-PT" dirty="0">
                <a:solidFill>
                  <a:schemeClr val="bg2">
                    <a:lumMod val="25000"/>
                  </a:schemeClr>
                </a:solidFill>
                <a:latin typeface="Arial Narrow" panose="020B0606020202030204" pitchFamily="34" charset="0"/>
              </a:rPr>
              <a:t> ARIAE (20)</a:t>
            </a:r>
          </a:p>
        </p:txBody>
      </p:sp>
      <p:sp>
        <p:nvSpPr>
          <p:cNvPr id="125" name="CaixaDeTexto 124">
            <a:extLst>
              <a:ext uri="{FF2B5EF4-FFF2-40B4-BE49-F238E27FC236}">
                <a16:creationId xmlns:a16="http://schemas.microsoft.com/office/drawing/2014/main" id="{9B5BC174-C05A-4072-BB11-510ABCB8AA95}"/>
              </a:ext>
            </a:extLst>
          </p:cNvPr>
          <p:cNvSpPr txBox="1"/>
          <p:nvPr/>
        </p:nvSpPr>
        <p:spPr>
          <a:xfrm>
            <a:off x="9453809" y="1512054"/>
            <a:ext cx="2423230" cy="369332"/>
          </a:xfrm>
          <a:prstGeom prst="rect">
            <a:avLst/>
          </a:prstGeom>
          <a:noFill/>
        </p:spPr>
        <p:txBody>
          <a:bodyPr wrap="square" rtlCol="0">
            <a:spAutoFit/>
          </a:bodyPr>
          <a:lstStyle/>
          <a:p>
            <a:r>
              <a:rPr lang="pt-PT" dirty="0" err="1">
                <a:solidFill>
                  <a:schemeClr val="bg2">
                    <a:lumMod val="25000"/>
                  </a:schemeClr>
                </a:solidFill>
                <a:latin typeface="Arial Narrow" panose="020B0606020202030204" pitchFamily="34" charset="0"/>
              </a:rPr>
              <a:t>Miembros</a:t>
            </a:r>
            <a:r>
              <a:rPr lang="pt-PT" dirty="0">
                <a:solidFill>
                  <a:schemeClr val="bg2">
                    <a:lumMod val="25000"/>
                  </a:schemeClr>
                </a:solidFill>
                <a:latin typeface="Arial Narrow" panose="020B0606020202030204" pitchFamily="34" charset="0"/>
              </a:rPr>
              <a:t> GT GAS (11)</a:t>
            </a:r>
          </a:p>
        </p:txBody>
      </p:sp>
      <p:sp>
        <p:nvSpPr>
          <p:cNvPr id="126" name="CaixaDeTexto 125">
            <a:extLst>
              <a:ext uri="{FF2B5EF4-FFF2-40B4-BE49-F238E27FC236}">
                <a16:creationId xmlns:a16="http://schemas.microsoft.com/office/drawing/2014/main" id="{409BE518-07A6-4919-9220-87943E6329D2}"/>
              </a:ext>
            </a:extLst>
          </p:cNvPr>
          <p:cNvSpPr txBox="1"/>
          <p:nvPr/>
        </p:nvSpPr>
        <p:spPr>
          <a:xfrm>
            <a:off x="9453808" y="1798320"/>
            <a:ext cx="2819472" cy="369332"/>
          </a:xfrm>
          <a:prstGeom prst="rect">
            <a:avLst/>
          </a:prstGeom>
          <a:noFill/>
        </p:spPr>
        <p:txBody>
          <a:bodyPr wrap="square" rtlCol="0">
            <a:spAutoFit/>
          </a:bodyPr>
          <a:lstStyle/>
          <a:p>
            <a:r>
              <a:rPr lang="pt-PT" dirty="0" err="1">
                <a:solidFill>
                  <a:schemeClr val="bg2">
                    <a:lumMod val="25000"/>
                  </a:schemeClr>
                </a:solidFill>
                <a:latin typeface="Arial Narrow" panose="020B0606020202030204" pitchFamily="34" charset="0"/>
              </a:rPr>
              <a:t>Respuestas</a:t>
            </a:r>
            <a:r>
              <a:rPr lang="pt-PT" dirty="0">
                <a:solidFill>
                  <a:schemeClr val="bg2">
                    <a:lumMod val="25000"/>
                  </a:schemeClr>
                </a:solidFill>
                <a:latin typeface="Arial Narrow" panose="020B0606020202030204" pitchFamily="34" charset="0"/>
              </a:rPr>
              <a:t> </a:t>
            </a:r>
            <a:r>
              <a:rPr lang="pt-PT" dirty="0" err="1">
                <a:solidFill>
                  <a:schemeClr val="bg2">
                    <a:lumMod val="25000"/>
                  </a:schemeClr>
                </a:solidFill>
                <a:latin typeface="Arial Narrow" panose="020B0606020202030204" pitchFamily="34" charset="0"/>
              </a:rPr>
              <a:t>recibidas</a:t>
            </a:r>
            <a:r>
              <a:rPr lang="pt-PT" dirty="0">
                <a:solidFill>
                  <a:schemeClr val="bg2">
                    <a:lumMod val="25000"/>
                  </a:schemeClr>
                </a:solidFill>
                <a:latin typeface="Arial Narrow" panose="020B0606020202030204" pitchFamily="34" charset="0"/>
              </a:rPr>
              <a:t> (12)</a:t>
            </a:r>
          </a:p>
        </p:txBody>
      </p:sp>
      <p:sp>
        <p:nvSpPr>
          <p:cNvPr id="58" name="Oval 57">
            <a:extLst>
              <a:ext uri="{FF2B5EF4-FFF2-40B4-BE49-F238E27FC236}">
                <a16:creationId xmlns:a16="http://schemas.microsoft.com/office/drawing/2014/main" id="{FB1E6FD8-DE12-4C1C-892E-A67000070F81}"/>
              </a:ext>
            </a:extLst>
          </p:cNvPr>
          <p:cNvSpPr/>
          <p:nvPr/>
        </p:nvSpPr>
        <p:spPr>
          <a:xfrm>
            <a:off x="229170" y="1275684"/>
            <a:ext cx="121920" cy="142240"/>
          </a:xfrm>
          <a:prstGeom prst="ellipse">
            <a:avLst/>
          </a:prstGeom>
          <a:solidFill>
            <a:srgbClr val="F3C700"/>
          </a:solidFill>
          <a:ln>
            <a:solidFill>
              <a:srgbClr val="F3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9" name="Oval 58">
            <a:extLst>
              <a:ext uri="{FF2B5EF4-FFF2-40B4-BE49-F238E27FC236}">
                <a16:creationId xmlns:a16="http://schemas.microsoft.com/office/drawing/2014/main" id="{975513C8-CF59-41F2-A08B-FEF40D945090}"/>
              </a:ext>
            </a:extLst>
          </p:cNvPr>
          <p:cNvSpPr/>
          <p:nvPr/>
        </p:nvSpPr>
        <p:spPr>
          <a:xfrm>
            <a:off x="240732" y="5664804"/>
            <a:ext cx="121920" cy="142240"/>
          </a:xfrm>
          <a:prstGeom prst="ellipse">
            <a:avLst/>
          </a:prstGeom>
          <a:solidFill>
            <a:srgbClr val="F3C700"/>
          </a:solidFill>
          <a:ln>
            <a:solidFill>
              <a:srgbClr val="F3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0" name="Oval 59">
            <a:extLst>
              <a:ext uri="{FF2B5EF4-FFF2-40B4-BE49-F238E27FC236}">
                <a16:creationId xmlns:a16="http://schemas.microsoft.com/office/drawing/2014/main" id="{E9F10203-8D72-411A-BCC8-805CD1393655}"/>
              </a:ext>
            </a:extLst>
          </p:cNvPr>
          <p:cNvSpPr/>
          <p:nvPr/>
        </p:nvSpPr>
        <p:spPr>
          <a:xfrm>
            <a:off x="434411" y="5664804"/>
            <a:ext cx="121920" cy="1422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18610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64A987B-93B2-4C8C-9177-23A293C69C51}"/>
              </a:ext>
            </a:extLst>
          </p:cNvPr>
          <p:cNvSpPr txBox="1"/>
          <p:nvPr/>
        </p:nvSpPr>
        <p:spPr>
          <a:xfrm>
            <a:off x="193111" y="292100"/>
            <a:ext cx="6447599"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Informe de </a:t>
            </a:r>
            <a:r>
              <a:rPr lang="es-ES" sz="2800" i="1" dirty="0" err="1">
                <a:ln w="0"/>
                <a:solidFill>
                  <a:srgbClr val="006AAF"/>
                </a:solidFill>
                <a:latin typeface="Arial Narrow" panose="020B0606020202030204" pitchFamily="34" charset="0"/>
              </a:rPr>
              <a:t>benchmark</a:t>
            </a:r>
            <a:r>
              <a:rPr lang="es-ES" sz="2800" i="1" dirty="0">
                <a:ln w="0"/>
                <a:solidFill>
                  <a:srgbClr val="006AAF"/>
                </a:solidFill>
                <a:latin typeface="Arial Narrow" panose="020B0606020202030204" pitchFamily="34" charset="0"/>
              </a:rPr>
              <a:t> sobre el mercado de gas</a:t>
            </a:r>
          </a:p>
        </p:txBody>
      </p:sp>
      <p:sp>
        <p:nvSpPr>
          <p:cNvPr id="15" name="CaixaDeTexto 14">
            <a:extLst>
              <a:ext uri="{FF2B5EF4-FFF2-40B4-BE49-F238E27FC236}">
                <a16:creationId xmlns:a16="http://schemas.microsoft.com/office/drawing/2014/main" id="{A330C79F-A412-4764-AEF6-633E56CAC0CF}"/>
              </a:ext>
            </a:extLst>
          </p:cNvPr>
          <p:cNvSpPr txBox="1"/>
          <p:nvPr/>
        </p:nvSpPr>
        <p:spPr>
          <a:xfrm>
            <a:off x="193111" y="1225034"/>
            <a:ext cx="6103620"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bg1">
                    <a:lumMod val="50000"/>
                  </a:schemeClr>
                </a:solidFill>
                <a:latin typeface="Arial Narrow" panose="020B0606020202030204" pitchFamily="34" charset="0"/>
              </a:rPr>
              <a:t>3. CARACTERIZACIÓN DEL MERCADO DE GAS</a:t>
            </a:r>
          </a:p>
          <a:p>
            <a:pPr marR="0" lvl="0" algn="l" defTabSz="914400" rtl="0" eaLnBrk="1" fontAlgn="auto" latinLnBrk="0" hangingPunct="1">
              <a:lnSpc>
                <a:spcPct val="100000"/>
              </a:lnSpc>
              <a:spcBef>
                <a:spcPts val="0"/>
              </a:spcBef>
              <a:spcAft>
                <a:spcPts val="0"/>
              </a:spcAft>
              <a:buClrTx/>
              <a:buSzTx/>
              <a:tabLst/>
              <a:defRPr/>
            </a:pPr>
            <a:endParaRPr lang="es-ES" dirty="0">
              <a:solidFill>
                <a:schemeClr val="bg1">
                  <a:lumMod val="50000"/>
                </a:schemeClr>
              </a:solidFill>
              <a:latin typeface="Arial Narrow" panose="020B0606020202030204" pitchFamily="34" charset="0"/>
            </a:endParaRPr>
          </a:p>
          <a:p>
            <a:pPr marR="0" lvl="0" algn="l" defTabSz="914400" rtl="0" eaLnBrk="1" fontAlgn="auto" latinLnBrk="0" hangingPunct="1">
              <a:lnSpc>
                <a:spcPct val="100000"/>
              </a:lnSpc>
              <a:spcBef>
                <a:spcPts val="0"/>
              </a:spcBef>
              <a:spcAft>
                <a:spcPts val="0"/>
              </a:spcAft>
              <a:buClrTx/>
              <a:buSzTx/>
              <a:tabLst/>
              <a:defRPr/>
            </a:pPr>
            <a:r>
              <a:rPr lang="es-ES" dirty="0">
                <a:solidFill>
                  <a:schemeClr val="bg1">
                    <a:lumMod val="50000"/>
                  </a:schemeClr>
                </a:solidFill>
                <a:latin typeface="Arial Narrow" panose="020B0606020202030204" pitchFamily="34" charset="0"/>
              </a:rPr>
              <a:t>Matriz energética de cada país</a:t>
            </a:r>
          </a:p>
          <a:p>
            <a:pPr marL="742950" lvl="1" indent="-285750">
              <a:buFontTx/>
              <a:buChar char="-"/>
              <a:defRPr/>
            </a:pPr>
            <a:r>
              <a:rPr lang="es-ES" dirty="0">
                <a:solidFill>
                  <a:schemeClr val="bg1">
                    <a:lumMod val="50000"/>
                  </a:schemeClr>
                </a:solidFill>
                <a:latin typeface="Arial Narrow" panose="020B0606020202030204" pitchFamily="34" charset="0"/>
              </a:rPr>
              <a:t>ex. Brasil:</a:t>
            </a:r>
          </a:p>
          <a:p>
            <a:pPr marL="742950" lvl="1" indent="-285750">
              <a:buFontTx/>
              <a:buChar char="-"/>
              <a:defRPr/>
            </a:pPr>
            <a:endParaRPr lang="es-ES" dirty="0">
              <a:solidFill>
                <a:schemeClr val="bg1">
                  <a:lumMod val="50000"/>
                </a:schemeClr>
              </a:solidFill>
              <a:latin typeface="Arial Narrow" panose="020B0606020202030204" pitchFamily="34" charset="0"/>
            </a:endParaRPr>
          </a:p>
          <a:p>
            <a:pPr marL="742950" lvl="1" indent="-285750">
              <a:buFontTx/>
              <a:buChar char="-"/>
              <a:defRPr/>
            </a:pPr>
            <a:endParaRPr lang="es-ES" dirty="0">
              <a:solidFill>
                <a:schemeClr val="bg1">
                  <a:lumMod val="50000"/>
                </a:schemeClr>
              </a:solidFill>
              <a:latin typeface="Arial Narrow" panose="020B0606020202030204" pitchFamily="34" charset="0"/>
            </a:endParaRPr>
          </a:p>
          <a:p>
            <a:pPr marL="742950" lvl="1" indent="-285750">
              <a:buFontTx/>
              <a:buChar char="-"/>
              <a:defRPr/>
            </a:pPr>
            <a:endParaRPr lang="es-ES" dirty="0">
              <a:solidFill>
                <a:schemeClr val="bg1">
                  <a:lumMod val="50000"/>
                </a:schemeClr>
              </a:solidFill>
              <a:latin typeface="Arial Narrow" panose="020B0606020202030204" pitchFamily="34" charset="0"/>
            </a:endParaRPr>
          </a:p>
          <a:p>
            <a:pPr marL="742950" lvl="1" indent="-285750">
              <a:buFontTx/>
              <a:buChar char="-"/>
              <a:defRPr/>
            </a:pPr>
            <a:endParaRPr lang="es-ES" dirty="0">
              <a:solidFill>
                <a:schemeClr val="bg1">
                  <a:lumMod val="50000"/>
                </a:schemeClr>
              </a:solidFill>
              <a:latin typeface="Arial Narrow" panose="020B0606020202030204" pitchFamily="34" charset="0"/>
            </a:endParaRPr>
          </a:p>
          <a:p>
            <a:pPr marL="742950" lvl="1" indent="-285750">
              <a:buFontTx/>
              <a:buChar char="-"/>
              <a:defRPr/>
            </a:pPr>
            <a:endParaRPr lang="es-ES" dirty="0">
              <a:solidFill>
                <a:schemeClr val="bg1">
                  <a:lumMod val="50000"/>
                </a:schemeClr>
              </a:solidFill>
              <a:latin typeface="Arial Narrow" panose="020B0606020202030204" pitchFamily="34" charset="0"/>
            </a:endParaRPr>
          </a:p>
          <a:p>
            <a:pPr marL="742950" lvl="1" indent="-285750">
              <a:buFontTx/>
              <a:buChar char="-"/>
              <a:defRPr/>
            </a:pPr>
            <a:endParaRPr lang="es-ES" dirty="0">
              <a:solidFill>
                <a:schemeClr val="bg1">
                  <a:lumMod val="50000"/>
                </a:schemeClr>
              </a:solidFill>
              <a:latin typeface="Arial Narrow" panose="020B0606020202030204" pitchFamily="34" charset="0"/>
            </a:endParaRPr>
          </a:p>
          <a:p>
            <a:pPr marL="742950" lvl="1" indent="-285750">
              <a:buFontTx/>
              <a:buChar char="-"/>
              <a:defRPr/>
            </a:pPr>
            <a:endParaRPr lang="es-ES" dirty="0">
              <a:solidFill>
                <a:schemeClr val="bg1">
                  <a:lumMod val="50000"/>
                </a:schemeClr>
              </a:solidFill>
              <a:latin typeface="Arial Narrow" panose="020B0606020202030204" pitchFamily="34" charset="0"/>
            </a:endParaRPr>
          </a:p>
          <a:p>
            <a:pPr marL="742950" lvl="1" indent="-285750">
              <a:buFontTx/>
              <a:buChar char="-"/>
              <a:defRPr/>
            </a:pPr>
            <a:endParaRPr lang="es-ES" dirty="0">
              <a:solidFill>
                <a:schemeClr val="bg1">
                  <a:lumMod val="50000"/>
                </a:schemeClr>
              </a:solidFill>
              <a:latin typeface="Arial Narrow" panose="020B0606020202030204" pitchFamily="34" charset="0"/>
            </a:endParaRPr>
          </a:p>
          <a:p>
            <a:pPr marL="742950" lvl="1" indent="-285750">
              <a:buFontTx/>
              <a:buChar char="-"/>
              <a:defRPr/>
            </a:pPr>
            <a:endParaRPr lang="es-ES" dirty="0">
              <a:solidFill>
                <a:schemeClr val="bg1">
                  <a:lumMod val="50000"/>
                </a:schemeClr>
              </a:solidFill>
              <a:latin typeface="Arial Narrow" panose="020B0606020202030204" pitchFamily="34" charset="0"/>
            </a:endParaRPr>
          </a:p>
          <a:p>
            <a:pPr marL="742950" lvl="1" indent="-285750">
              <a:buFontTx/>
              <a:buChar char="-"/>
              <a:defRPr/>
            </a:pPr>
            <a:endParaRPr lang="es-ES" dirty="0">
              <a:solidFill>
                <a:schemeClr val="bg1">
                  <a:lumMod val="50000"/>
                </a:schemeClr>
              </a:solidFill>
              <a:latin typeface="Arial Narrow" panose="020B0606020202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pt-PT" sz="1800" dirty="0"/>
          </a:p>
        </p:txBody>
      </p:sp>
      <p:pic>
        <p:nvPicPr>
          <p:cNvPr id="16" name="Imagem 15">
            <a:extLst>
              <a:ext uri="{FF2B5EF4-FFF2-40B4-BE49-F238E27FC236}">
                <a16:creationId xmlns:a16="http://schemas.microsoft.com/office/drawing/2014/main" id="{C6917814-620E-4C0A-B49A-D164C1DE71C9}"/>
              </a:ext>
            </a:extLst>
          </p:cNvPr>
          <p:cNvPicPr/>
          <p:nvPr/>
        </p:nvPicPr>
        <p:blipFill>
          <a:blip r:embed="rId3"/>
          <a:stretch>
            <a:fillRect/>
          </a:stretch>
        </p:blipFill>
        <p:spPr>
          <a:xfrm>
            <a:off x="193111" y="2585978"/>
            <a:ext cx="5507990" cy="2517140"/>
          </a:xfrm>
          <a:prstGeom prst="rect">
            <a:avLst/>
          </a:prstGeom>
        </p:spPr>
      </p:pic>
      <p:sp>
        <p:nvSpPr>
          <p:cNvPr id="8" name="Retângulo: Cantos Arredondados 7">
            <a:extLst>
              <a:ext uri="{FF2B5EF4-FFF2-40B4-BE49-F238E27FC236}">
                <a16:creationId xmlns:a16="http://schemas.microsoft.com/office/drawing/2014/main" id="{67F99E63-6123-4875-AF23-49C0D67FECB4}"/>
              </a:ext>
            </a:extLst>
          </p:cNvPr>
          <p:cNvSpPr/>
          <p:nvPr/>
        </p:nvSpPr>
        <p:spPr>
          <a:xfrm>
            <a:off x="137160" y="1706880"/>
            <a:ext cx="5507990" cy="3688080"/>
          </a:xfrm>
          <a:prstGeom prst="roundRect">
            <a:avLst>
              <a:gd name="adj" fmla="val 5510"/>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a:extLst>
              <a:ext uri="{FF2B5EF4-FFF2-40B4-BE49-F238E27FC236}">
                <a16:creationId xmlns:a16="http://schemas.microsoft.com/office/drawing/2014/main" id="{FB196350-1ED5-4E5D-9422-140B7DBA24DD}"/>
              </a:ext>
            </a:extLst>
          </p:cNvPr>
          <p:cNvPicPr>
            <a:picLocks noChangeAspect="1"/>
          </p:cNvPicPr>
          <p:nvPr/>
        </p:nvPicPr>
        <p:blipFill>
          <a:blip r:embed="rId4"/>
          <a:stretch>
            <a:fillRect/>
          </a:stretch>
        </p:blipFill>
        <p:spPr>
          <a:xfrm>
            <a:off x="5701101" y="1706880"/>
            <a:ext cx="5185441" cy="4405551"/>
          </a:xfrm>
          <a:prstGeom prst="rect">
            <a:avLst/>
          </a:prstGeom>
        </p:spPr>
      </p:pic>
    </p:spTree>
    <p:extLst>
      <p:ext uri="{BB962C8B-B14F-4D97-AF65-F5344CB8AC3E}">
        <p14:creationId xmlns:p14="http://schemas.microsoft.com/office/powerpoint/2010/main" val="33717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64A987B-93B2-4C8C-9177-23A293C69C51}"/>
              </a:ext>
            </a:extLst>
          </p:cNvPr>
          <p:cNvSpPr txBox="1"/>
          <p:nvPr/>
        </p:nvSpPr>
        <p:spPr>
          <a:xfrm>
            <a:off x="193111" y="292100"/>
            <a:ext cx="6447599"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Informe de </a:t>
            </a:r>
            <a:r>
              <a:rPr lang="es-ES" sz="2800" i="1" dirty="0" err="1">
                <a:ln w="0"/>
                <a:solidFill>
                  <a:srgbClr val="006AAF"/>
                </a:solidFill>
                <a:latin typeface="Arial Narrow" panose="020B0606020202030204" pitchFamily="34" charset="0"/>
              </a:rPr>
              <a:t>benchmark</a:t>
            </a:r>
            <a:r>
              <a:rPr lang="es-ES" sz="2800" i="1" dirty="0">
                <a:ln w="0"/>
                <a:solidFill>
                  <a:srgbClr val="006AAF"/>
                </a:solidFill>
                <a:latin typeface="Arial Narrow" panose="020B0606020202030204" pitchFamily="34" charset="0"/>
              </a:rPr>
              <a:t> sobre el mercado de gas</a:t>
            </a:r>
          </a:p>
        </p:txBody>
      </p:sp>
      <p:sp>
        <p:nvSpPr>
          <p:cNvPr id="10" name="CaixaDeTexto 9">
            <a:extLst>
              <a:ext uri="{FF2B5EF4-FFF2-40B4-BE49-F238E27FC236}">
                <a16:creationId xmlns:a16="http://schemas.microsoft.com/office/drawing/2014/main" id="{5C86C8CD-16AE-41FB-80EB-912DEAEA5DBB}"/>
              </a:ext>
            </a:extLst>
          </p:cNvPr>
          <p:cNvSpPr txBox="1"/>
          <p:nvPr/>
        </p:nvSpPr>
        <p:spPr>
          <a:xfrm>
            <a:off x="365100" y="1346954"/>
            <a:ext cx="6103620" cy="369332"/>
          </a:xfrm>
          <a:prstGeom prst="rect">
            <a:avLst/>
          </a:prstGeom>
          <a:noFill/>
        </p:spPr>
        <p:txBody>
          <a:bodyPr wrap="square">
            <a:spAutoFit/>
          </a:bodyPr>
          <a:lstStyle/>
          <a:p>
            <a:pPr algn="l"/>
            <a:r>
              <a:rPr lang="es-ES" sz="1800" dirty="0">
                <a:solidFill>
                  <a:schemeClr val="bg1">
                    <a:lumMod val="50000"/>
                  </a:schemeClr>
                </a:solidFill>
                <a:latin typeface="Arial Narrow" panose="020B0606020202030204" pitchFamily="34" charset="0"/>
              </a:rPr>
              <a:t>4 CADENA DE VALOR DEL GAS</a:t>
            </a:r>
            <a:endParaRPr lang="pt-PT" sz="1800" dirty="0"/>
          </a:p>
        </p:txBody>
      </p:sp>
      <p:pic>
        <p:nvPicPr>
          <p:cNvPr id="3" name="Imagem 2">
            <a:extLst>
              <a:ext uri="{FF2B5EF4-FFF2-40B4-BE49-F238E27FC236}">
                <a16:creationId xmlns:a16="http://schemas.microsoft.com/office/drawing/2014/main" id="{9F7A6985-3235-4282-8FBB-ABDFC556EE22}"/>
              </a:ext>
            </a:extLst>
          </p:cNvPr>
          <p:cNvPicPr>
            <a:picLocks noChangeAspect="1"/>
          </p:cNvPicPr>
          <p:nvPr/>
        </p:nvPicPr>
        <p:blipFill>
          <a:blip r:embed="rId3"/>
          <a:stretch>
            <a:fillRect/>
          </a:stretch>
        </p:blipFill>
        <p:spPr>
          <a:xfrm>
            <a:off x="1000454" y="1839645"/>
            <a:ext cx="9629775" cy="4591050"/>
          </a:xfrm>
          <a:prstGeom prst="rect">
            <a:avLst/>
          </a:prstGeom>
        </p:spPr>
      </p:pic>
    </p:spTree>
    <p:extLst>
      <p:ext uri="{BB962C8B-B14F-4D97-AF65-F5344CB8AC3E}">
        <p14:creationId xmlns:p14="http://schemas.microsoft.com/office/powerpoint/2010/main" val="343951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64A987B-93B2-4C8C-9177-23A293C69C51}"/>
              </a:ext>
            </a:extLst>
          </p:cNvPr>
          <p:cNvSpPr txBox="1"/>
          <p:nvPr/>
        </p:nvSpPr>
        <p:spPr>
          <a:xfrm>
            <a:off x="193111" y="292100"/>
            <a:ext cx="6447599"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Informe de </a:t>
            </a:r>
            <a:r>
              <a:rPr lang="es-ES" sz="2800" i="1" dirty="0" err="1">
                <a:ln w="0"/>
                <a:solidFill>
                  <a:srgbClr val="006AAF"/>
                </a:solidFill>
                <a:latin typeface="Arial Narrow" panose="020B0606020202030204" pitchFamily="34" charset="0"/>
              </a:rPr>
              <a:t>benchmark</a:t>
            </a:r>
            <a:r>
              <a:rPr lang="es-ES" sz="2800" i="1" dirty="0">
                <a:ln w="0"/>
                <a:solidFill>
                  <a:srgbClr val="006AAF"/>
                </a:solidFill>
                <a:latin typeface="Arial Narrow" panose="020B0606020202030204" pitchFamily="34" charset="0"/>
              </a:rPr>
              <a:t> sobre el mercado de gas</a:t>
            </a:r>
          </a:p>
        </p:txBody>
      </p:sp>
      <p:sp>
        <p:nvSpPr>
          <p:cNvPr id="10" name="CaixaDeTexto 9">
            <a:extLst>
              <a:ext uri="{FF2B5EF4-FFF2-40B4-BE49-F238E27FC236}">
                <a16:creationId xmlns:a16="http://schemas.microsoft.com/office/drawing/2014/main" id="{5C86C8CD-16AE-41FB-80EB-912DEAEA5DBB}"/>
              </a:ext>
            </a:extLst>
          </p:cNvPr>
          <p:cNvSpPr txBox="1"/>
          <p:nvPr/>
        </p:nvSpPr>
        <p:spPr>
          <a:xfrm>
            <a:off x="365100" y="1346954"/>
            <a:ext cx="6103620" cy="646331"/>
          </a:xfrm>
          <a:prstGeom prst="rect">
            <a:avLst/>
          </a:prstGeom>
          <a:noFill/>
        </p:spPr>
        <p:txBody>
          <a:bodyPr wrap="square">
            <a:spAutoFit/>
          </a:bodyPr>
          <a:lstStyle/>
          <a:p>
            <a:pPr algn="l"/>
            <a:r>
              <a:rPr lang="es-ES" sz="1800" dirty="0">
                <a:solidFill>
                  <a:schemeClr val="bg1">
                    <a:lumMod val="50000"/>
                  </a:schemeClr>
                </a:solidFill>
                <a:latin typeface="Arial Narrow" panose="020B0606020202030204" pitchFamily="34" charset="0"/>
              </a:rPr>
              <a:t>4 CADENA DE VALOR DEL GAS </a:t>
            </a:r>
          </a:p>
          <a:p>
            <a:pPr algn="l"/>
            <a:r>
              <a:rPr lang="es-ES" dirty="0">
                <a:solidFill>
                  <a:schemeClr val="bg1">
                    <a:lumMod val="50000"/>
                  </a:schemeClr>
                </a:solidFill>
                <a:latin typeface="Arial Narrow" panose="020B0606020202030204" pitchFamily="34" charset="0"/>
              </a:rPr>
              <a:t>    </a:t>
            </a:r>
            <a:r>
              <a:rPr lang="es-ES" sz="1800" dirty="0">
                <a:solidFill>
                  <a:schemeClr val="bg1">
                    <a:lumMod val="50000"/>
                  </a:schemeClr>
                </a:solidFill>
                <a:latin typeface="Arial Narrow" panose="020B0606020202030204" pitchFamily="34" charset="0"/>
              </a:rPr>
              <a:t>4.1 Exploración y extracción de gas </a:t>
            </a:r>
            <a:endParaRPr lang="pt-PT" sz="1800" dirty="0"/>
          </a:p>
        </p:txBody>
      </p:sp>
      <p:sp>
        <p:nvSpPr>
          <p:cNvPr id="9" name="Retângulo 8">
            <a:extLst>
              <a:ext uri="{FF2B5EF4-FFF2-40B4-BE49-F238E27FC236}">
                <a16:creationId xmlns:a16="http://schemas.microsoft.com/office/drawing/2014/main" id="{F3132ED5-C39B-4D8C-8C1E-43D5BBBA55C9}"/>
              </a:ext>
            </a:extLst>
          </p:cNvPr>
          <p:cNvSpPr/>
          <p:nvPr/>
        </p:nvSpPr>
        <p:spPr>
          <a:xfrm>
            <a:off x="493607" y="6396623"/>
            <a:ext cx="5530685" cy="338554"/>
          </a:xfrm>
          <a:prstGeom prst="rect">
            <a:avLst/>
          </a:prstGeom>
        </p:spPr>
        <p:txBody>
          <a:bodyPr wrap="square">
            <a:spAutoFit/>
          </a:bodyPr>
          <a:lstStyle/>
          <a:p>
            <a:r>
              <a:rPr lang="pt-PT" sz="1600" dirty="0" err="1"/>
              <a:t>Producción</a:t>
            </a:r>
            <a:r>
              <a:rPr lang="pt-PT" sz="1600" dirty="0"/>
              <a:t> nacional, 2022</a:t>
            </a:r>
          </a:p>
        </p:txBody>
      </p:sp>
      <p:pic>
        <p:nvPicPr>
          <p:cNvPr id="4" name="Gráfico 3">
            <a:extLst>
              <a:ext uri="{FF2B5EF4-FFF2-40B4-BE49-F238E27FC236}">
                <a16:creationId xmlns:a16="http://schemas.microsoft.com/office/drawing/2014/main" id="{0C2D94E3-A181-4344-A9C0-0D5649CDF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100" y="2824748"/>
            <a:ext cx="6296025" cy="3571875"/>
          </a:xfrm>
          <a:prstGeom prst="rect">
            <a:avLst/>
          </a:prstGeom>
        </p:spPr>
      </p:pic>
      <p:pic>
        <p:nvPicPr>
          <p:cNvPr id="6" name="Imagem 5">
            <a:extLst>
              <a:ext uri="{FF2B5EF4-FFF2-40B4-BE49-F238E27FC236}">
                <a16:creationId xmlns:a16="http://schemas.microsoft.com/office/drawing/2014/main" id="{A08A7085-6AF4-4184-9716-5DCA64BAA8E7}"/>
              </a:ext>
            </a:extLst>
          </p:cNvPr>
          <p:cNvPicPr>
            <a:picLocks noChangeAspect="1"/>
          </p:cNvPicPr>
          <p:nvPr/>
        </p:nvPicPr>
        <p:blipFill>
          <a:blip r:embed="rId5"/>
          <a:stretch>
            <a:fillRect/>
          </a:stretch>
        </p:blipFill>
        <p:spPr>
          <a:xfrm>
            <a:off x="6956079" y="2009129"/>
            <a:ext cx="5094083" cy="2184343"/>
          </a:xfrm>
          <a:prstGeom prst="rect">
            <a:avLst/>
          </a:prstGeom>
        </p:spPr>
      </p:pic>
      <p:pic>
        <p:nvPicPr>
          <p:cNvPr id="3" name="Imagem 2">
            <a:extLst>
              <a:ext uri="{FF2B5EF4-FFF2-40B4-BE49-F238E27FC236}">
                <a16:creationId xmlns:a16="http://schemas.microsoft.com/office/drawing/2014/main" id="{45750CFC-A521-4CF0-9B91-70B00C06A1FF}"/>
              </a:ext>
            </a:extLst>
          </p:cNvPr>
          <p:cNvPicPr>
            <a:picLocks noChangeAspect="1"/>
          </p:cNvPicPr>
          <p:nvPr/>
        </p:nvPicPr>
        <p:blipFill>
          <a:blip r:embed="rId6"/>
          <a:stretch>
            <a:fillRect/>
          </a:stretch>
        </p:blipFill>
        <p:spPr>
          <a:xfrm>
            <a:off x="4690466" y="5849816"/>
            <a:ext cx="341406" cy="262151"/>
          </a:xfrm>
          <a:prstGeom prst="rect">
            <a:avLst/>
          </a:prstGeom>
        </p:spPr>
      </p:pic>
    </p:spTree>
    <p:extLst>
      <p:ext uri="{BB962C8B-B14F-4D97-AF65-F5344CB8AC3E}">
        <p14:creationId xmlns:p14="http://schemas.microsoft.com/office/powerpoint/2010/main" val="180551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64A987B-93B2-4C8C-9177-23A293C69C51}"/>
              </a:ext>
            </a:extLst>
          </p:cNvPr>
          <p:cNvSpPr txBox="1"/>
          <p:nvPr/>
        </p:nvSpPr>
        <p:spPr>
          <a:xfrm>
            <a:off x="193111" y="292100"/>
            <a:ext cx="6447599" cy="523220"/>
          </a:xfrm>
          <a:prstGeom prst="rect">
            <a:avLst/>
          </a:prstGeom>
          <a:noFill/>
        </p:spPr>
        <p:txBody>
          <a:bodyPr wrap="none" rtlCol="0">
            <a:spAutoFit/>
          </a:bodyPr>
          <a:lstStyle/>
          <a:p>
            <a:r>
              <a:rPr lang="es-ES" sz="2800" i="1" dirty="0">
                <a:ln w="0"/>
                <a:solidFill>
                  <a:srgbClr val="006AAF"/>
                </a:solidFill>
                <a:latin typeface="Arial Narrow" panose="020B0606020202030204" pitchFamily="34" charset="0"/>
              </a:rPr>
              <a:t>Informe de </a:t>
            </a:r>
            <a:r>
              <a:rPr lang="es-ES" sz="2800" i="1" dirty="0" err="1">
                <a:ln w="0"/>
                <a:solidFill>
                  <a:srgbClr val="006AAF"/>
                </a:solidFill>
                <a:latin typeface="Arial Narrow" panose="020B0606020202030204" pitchFamily="34" charset="0"/>
              </a:rPr>
              <a:t>benchmark</a:t>
            </a:r>
            <a:r>
              <a:rPr lang="es-ES" sz="2800" i="1" dirty="0">
                <a:ln w="0"/>
                <a:solidFill>
                  <a:srgbClr val="006AAF"/>
                </a:solidFill>
                <a:latin typeface="Arial Narrow" panose="020B0606020202030204" pitchFamily="34" charset="0"/>
              </a:rPr>
              <a:t> sobre el mercado de gas</a:t>
            </a:r>
          </a:p>
        </p:txBody>
      </p:sp>
      <p:sp>
        <p:nvSpPr>
          <p:cNvPr id="10" name="CaixaDeTexto 9">
            <a:extLst>
              <a:ext uri="{FF2B5EF4-FFF2-40B4-BE49-F238E27FC236}">
                <a16:creationId xmlns:a16="http://schemas.microsoft.com/office/drawing/2014/main" id="{5C86C8CD-16AE-41FB-80EB-912DEAEA5DBB}"/>
              </a:ext>
            </a:extLst>
          </p:cNvPr>
          <p:cNvSpPr txBox="1"/>
          <p:nvPr/>
        </p:nvSpPr>
        <p:spPr>
          <a:xfrm>
            <a:off x="365100" y="1346954"/>
            <a:ext cx="6103620" cy="646331"/>
          </a:xfrm>
          <a:prstGeom prst="rect">
            <a:avLst/>
          </a:prstGeom>
          <a:noFill/>
        </p:spPr>
        <p:txBody>
          <a:bodyPr wrap="square">
            <a:spAutoFit/>
          </a:bodyPr>
          <a:lstStyle/>
          <a:p>
            <a:pPr algn="l"/>
            <a:r>
              <a:rPr lang="es-ES" sz="1800" dirty="0">
                <a:solidFill>
                  <a:schemeClr val="bg1">
                    <a:lumMod val="50000"/>
                  </a:schemeClr>
                </a:solidFill>
                <a:latin typeface="Arial Narrow" panose="020B0606020202030204" pitchFamily="34" charset="0"/>
              </a:rPr>
              <a:t>4 CADENA DE VALOR DEL GAS </a:t>
            </a:r>
          </a:p>
          <a:p>
            <a:pPr algn="l"/>
            <a:r>
              <a:rPr lang="es-ES" dirty="0">
                <a:solidFill>
                  <a:schemeClr val="bg1">
                    <a:lumMod val="50000"/>
                  </a:schemeClr>
                </a:solidFill>
                <a:latin typeface="Arial Narrow" panose="020B0606020202030204" pitchFamily="34" charset="0"/>
              </a:rPr>
              <a:t>    </a:t>
            </a:r>
            <a:r>
              <a:rPr lang="es-ES" sz="1800" dirty="0">
                <a:solidFill>
                  <a:schemeClr val="bg1">
                    <a:lumMod val="50000"/>
                  </a:schemeClr>
                </a:solidFill>
                <a:latin typeface="Arial Narrow" panose="020B0606020202030204" pitchFamily="34" charset="0"/>
              </a:rPr>
              <a:t>4.2 Terminales de GNL</a:t>
            </a:r>
            <a:endParaRPr lang="pt-PT" sz="1800" dirty="0"/>
          </a:p>
        </p:txBody>
      </p:sp>
      <p:pic>
        <p:nvPicPr>
          <p:cNvPr id="4" name="Imagem 3">
            <a:extLst>
              <a:ext uri="{FF2B5EF4-FFF2-40B4-BE49-F238E27FC236}">
                <a16:creationId xmlns:a16="http://schemas.microsoft.com/office/drawing/2014/main" id="{EBA20C20-7A80-4705-B330-4E2B2C0C0E8B}"/>
              </a:ext>
            </a:extLst>
          </p:cNvPr>
          <p:cNvPicPr>
            <a:picLocks noChangeAspect="1"/>
          </p:cNvPicPr>
          <p:nvPr/>
        </p:nvPicPr>
        <p:blipFill>
          <a:blip r:embed="rId3"/>
          <a:stretch>
            <a:fillRect/>
          </a:stretch>
        </p:blipFill>
        <p:spPr>
          <a:xfrm>
            <a:off x="5232071" y="1237918"/>
            <a:ext cx="6959929" cy="3291608"/>
          </a:xfrm>
          <a:prstGeom prst="rect">
            <a:avLst/>
          </a:prstGeom>
        </p:spPr>
      </p:pic>
      <p:pic>
        <p:nvPicPr>
          <p:cNvPr id="7" name="Imagem 6">
            <a:extLst>
              <a:ext uri="{FF2B5EF4-FFF2-40B4-BE49-F238E27FC236}">
                <a16:creationId xmlns:a16="http://schemas.microsoft.com/office/drawing/2014/main" id="{AA58DA6F-0E2F-4918-8C55-A58C09800E5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7694" y="2290415"/>
            <a:ext cx="4997513" cy="4137546"/>
          </a:xfrm>
          <a:prstGeom prst="rect">
            <a:avLst/>
          </a:prstGeom>
          <a:noFill/>
        </p:spPr>
      </p:pic>
    </p:spTree>
    <p:extLst>
      <p:ext uri="{BB962C8B-B14F-4D97-AF65-F5344CB8AC3E}">
        <p14:creationId xmlns:p14="http://schemas.microsoft.com/office/powerpoint/2010/main" val="408778542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9BAFA141D28054DA8B209C019166D90" ma:contentTypeVersion="0" ma:contentTypeDescription="Criar um novo documento." ma:contentTypeScope="" ma:versionID="c0906d6c82ba6bc1076b89a6819fa070">
  <xsd:schema xmlns:xsd="http://www.w3.org/2001/XMLSchema" xmlns:xs="http://www.w3.org/2001/XMLSchema" xmlns:p="http://schemas.microsoft.com/office/2006/metadata/properties" targetNamespace="http://schemas.microsoft.com/office/2006/metadata/properties" ma:root="true" ma:fieldsID="7506b910cc15b996377c43172305fc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F28FB2-C188-428C-AEAB-3F15BE01BD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DF465F1-C508-4F86-8CB2-5E6CCED6BFFB}">
  <ds:schemaRefs>
    <ds:schemaRef ds:uri="http://purl.org/dc/dcmitype/"/>
    <ds:schemaRef ds:uri="http://schemas.microsoft.com/office/2006/metadata/properties"/>
    <ds:schemaRef ds:uri="http://schemas.openxmlformats.org/package/2006/metadata/core-properties"/>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36D6CE83-06DD-4665-B792-4BF3DB6F52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5798</TotalTime>
  <Words>976</Words>
  <Application>Microsoft Office PowerPoint</Application>
  <PresentationFormat>Ecrã Panorâmico</PresentationFormat>
  <Paragraphs>139</Paragraphs>
  <Slides>18</Slides>
  <Notes>12</Notes>
  <HiddenSlides>0</HiddenSlides>
  <MMClips>0</MMClips>
  <ScaleCrop>false</ScaleCrop>
  <HeadingPairs>
    <vt:vector size="6" baseType="variant">
      <vt:variant>
        <vt:lpstr>Tipos de letra usados</vt:lpstr>
      </vt:variant>
      <vt:variant>
        <vt:i4>6</vt:i4>
      </vt:variant>
      <vt:variant>
        <vt:lpstr>Tema</vt:lpstr>
      </vt:variant>
      <vt:variant>
        <vt:i4>6</vt:i4>
      </vt:variant>
      <vt:variant>
        <vt:lpstr>Títulos dos diapositivos</vt:lpstr>
      </vt:variant>
      <vt:variant>
        <vt:i4>18</vt:i4>
      </vt:variant>
    </vt:vector>
  </HeadingPairs>
  <TitlesOfParts>
    <vt:vector size="30" baseType="lpstr">
      <vt:lpstr>Arial</vt:lpstr>
      <vt:lpstr>Arial Narrow</vt:lpstr>
      <vt:lpstr>Calibri</vt:lpstr>
      <vt:lpstr>Calibri Light</vt:lpstr>
      <vt:lpstr>Courier New</vt:lpstr>
      <vt:lpstr>Wingdings</vt:lpstr>
      <vt:lpstr>Tema do Office</vt:lpstr>
      <vt:lpstr>Personalizar design</vt:lpstr>
      <vt:lpstr>1_Personalizar design</vt:lpstr>
      <vt:lpstr>2_Personalizar design</vt:lpstr>
      <vt:lpstr>3_Personalizar design</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 dos Santos Santana (PDTI)</dc:creator>
  <cp:lastModifiedBy>João Diogo</cp:lastModifiedBy>
  <cp:revision>353</cp:revision>
  <cp:lastPrinted>2022-05-04T11:33:09Z</cp:lastPrinted>
  <dcterms:created xsi:type="dcterms:W3CDTF">2019-04-16T13:01:57Z</dcterms:created>
  <dcterms:modified xsi:type="dcterms:W3CDTF">2025-02-14T14:04:29Z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707d3e-ee9a-4b44-b9d3-ec2af873d3b4_Enabled">
    <vt:lpwstr>true</vt:lpwstr>
  </property>
  <property fmtid="{D5CDD505-2E9C-101B-9397-08002B2CF9AE}" pid="3" name="MSIP_Label_17707d3e-ee9a-4b44-b9d3-ec2af873d3b4_SetDate">
    <vt:lpwstr>2022-05-03T15:57:00Z</vt:lpwstr>
  </property>
  <property fmtid="{D5CDD505-2E9C-101B-9397-08002B2CF9AE}" pid="4" name="MSIP_Label_17707d3e-ee9a-4b44-b9d3-ec2af873d3b4_Method">
    <vt:lpwstr>Privileged</vt:lpwstr>
  </property>
  <property fmtid="{D5CDD505-2E9C-101B-9397-08002B2CF9AE}" pid="5" name="MSIP_Label_17707d3e-ee9a-4b44-b9d3-ec2af873d3b4_Name">
    <vt:lpwstr>PUBLICA</vt:lpwstr>
  </property>
  <property fmtid="{D5CDD505-2E9C-101B-9397-08002B2CF9AE}" pid="6" name="MSIP_Label_17707d3e-ee9a-4b44-b9d3-ec2af873d3b4_SiteId">
    <vt:lpwstr>6aa9af7d-66e3-4309-b8d7-e4aef08e5761</vt:lpwstr>
  </property>
  <property fmtid="{D5CDD505-2E9C-101B-9397-08002B2CF9AE}" pid="7" name="MSIP_Label_17707d3e-ee9a-4b44-b9d3-ec2af873d3b4_ActionId">
    <vt:lpwstr>a1bdb9da-91fb-4c3d-a848-83a1fa3a473c</vt:lpwstr>
  </property>
  <property fmtid="{D5CDD505-2E9C-101B-9397-08002B2CF9AE}" pid="8" name="MSIP_Label_17707d3e-ee9a-4b44-b9d3-ec2af873d3b4_ContentBits">
    <vt:lpwstr>2</vt:lpwstr>
  </property>
  <property fmtid="{D5CDD505-2E9C-101B-9397-08002B2CF9AE}" pid="9" name="ClassificationContentMarkingFooterLocations">
    <vt:lpwstr>Tema do Office:3\Personalizar design:3\1_Personalizar design:3\2_Personalizar design:3\3_Personalizar design:3</vt:lpwstr>
  </property>
  <property fmtid="{D5CDD505-2E9C-101B-9397-08002B2CF9AE}" pid="10" name="ClassificationContentMarkingFooterText">
    <vt:lpwstr>PÚBLICA</vt:lpwstr>
  </property>
  <property fmtid="{D5CDD505-2E9C-101B-9397-08002B2CF9AE}" pid="11" name="ContentTypeId">
    <vt:lpwstr>0x010100E9BAFA141D28054DA8B209C019166D90</vt:lpwstr>
  </property>
</Properties>
</file>